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E5FA0-BE5B-4CDA-BEAE-7B8CFCC4C3C8}" v="943" dt="2022-11-21T17:58:26.595"/>
    <p1510:client id="{2E274583-440A-4A96-85A8-A4931E61AFF6}" v="216" dt="2022-11-21T21:28:21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5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97E8B5-769A-40A6-8057-A2F5264B9AE2}" type="datetime1">
              <a:rPr lang="de-DE" smtClean="0"/>
              <a:t>21.11.2022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7A1B3E-9F6B-44EA-A8A1-E8E98C011811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0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1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06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72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23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eck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de-DE" noProof="0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FEA051-BCFE-4EA4-B124-C69DBE50D8A5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Textfeld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hteck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feld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10789A-2C11-4782-A345-CE58827EDD52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hteck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feld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87A32-04DF-45CF-B418-30E0608CFB77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hteck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B378E-0F74-4F39-A9F3-1DCE19648903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Textfeld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hteck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feld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89083-F8EA-4149-987F-27D5324F5CB7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hteck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FC9FB-301A-40D9-A406-502708381DB7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0" name="Textfeld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hteck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feld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F38AD2-22A9-4449-B786-F78E038FB46E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hteck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A5AECD-A56F-474D-9ABD-D1353A97DD91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Textfeld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626F2-FDF8-4995-AC31-D08D3F67A6B6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hteck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feld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2925E-F6EE-4CE6-926A-782D513258D8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hteck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de-DE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33E9F-4B27-4C33-9C9A-19553070B6E4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  <a:p>
            <a:pPr lvl="5" rtl="0"/>
            <a:r>
              <a:rPr lang="de-DE" noProof="0"/>
              <a:t>Sechste Ebene</a:t>
            </a:r>
          </a:p>
          <a:p>
            <a:pPr lvl="6" rtl="0"/>
            <a:r>
              <a:rPr lang="de-DE" noProof="0"/>
              <a:t>Siebte Ebene</a:t>
            </a:r>
          </a:p>
          <a:p>
            <a:pPr lvl="7" rtl="0"/>
            <a:r>
              <a:rPr lang="de-DE" noProof="0"/>
              <a:t>Achte Ebene</a:t>
            </a:r>
          </a:p>
          <a:p>
            <a:pPr lvl="8" rtl="0"/>
            <a:r>
              <a:rPr lang="de-DE" noProof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F6745344-2250-4DB1-B7D3-2595AB1BE50E}" type="datetime1">
              <a:rPr lang="de-DE" noProof="0" smtClean="0"/>
              <a:t>21.11.2022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7" name="Rechteck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207" y="2288175"/>
            <a:ext cx="4266209" cy="2268559"/>
          </a:xfrm>
        </p:spPr>
        <p:txBody>
          <a:bodyPr rtlCol="0">
            <a:normAutofit/>
          </a:bodyPr>
          <a:lstStyle/>
          <a:p>
            <a:r>
              <a:rPr lang="en-US">
                <a:cs typeface="Arial"/>
              </a:rPr>
              <a:t>Workshop 2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 NWT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274" y="5702866"/>
            <a:ext cx="5357600" cy="1160213"/>
          </a:xfrm>
        </p:spPr>
        <p:txBody>
          <a:bodyPr rtlCol="0"/>
          <a:lstStyle/>
          <a:p>
            <a:r>
              <a:rPr lang="en-US" dirty="0">
                <a:cs typeface="Arial"/>
              </a:rPr>
              <a:t>Philipp Luca Julian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98371" y="3337208"/>
            <a:ext cx="5518066" cy="2268559"/>
          </a:xfrm>
        </p:spPr>
        <p:txBody>
          <a:bodyPr rtlCol="0">
            <a:normAutofit/>
          </a:bodyPr>
          <a:lstStyle/>
          <a:p>
            <a:r>
              <a:rPr lang="en-US" dirty="0">
                <a:cs typeface="Arial"/>
              </a:rPr>
              <a:t>Workshop 2  NWT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274" y="5702866"/>
            <a:ext cx="5357600" cy="1160213"/>
          </a:xfrm>
        </p:spPr>
        <p:txBody>
          <a:bodyPr rtlCol="0"/>
          <a:lstStyle/>
          <a:p>
            <a:r>
              <a:rPr lang="en-US" dirty="0">
                <a:cs typeface="Arial"/>
              </a:rPr>
              <a:t>Philipp Luca Julian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32D502-3A8A-ADF0-3CC3-D9BBC4982CE6}"/>
              </a:ext>
            </a:extLst>
          </p:cNvPr>
          <p:cNvSpPr txBox="1"/>
          <p:nvPr/>
        </p:nvSpPr>
        <p:spPr>
          <a:xfrm>
            <a:off x="4283591" y="595586"/>
            <a:ext cx="18124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400" dirty="0">
                <a:cs typeface="Arial"/>
              </a:rPr>
              <a:t>Materialien</a:t>
            </a:r>
            <a:endParaRPr lang="de-DE" sz="2400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21FBB9-81B3-9050-DC77-529C45A29625}"/>
              </a:ext>
            </a:extLst>
          </p:cNvPr>
          <p:cNvSpPr txBox="1"/>
          <p:nvPr/>
        </p:nvSpPr>
        <p:spPr>
          <a:xfrm>
            <a:off x="2373085" y="3428999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>
                <a:cs typeface="Arial"/>
              </a:rPr>
              <a:t>Tegomuls</a:t>
            </a:r>
            <a:endParaRPr lang="de-DE" dirty="0" err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13768-BA05-8887-5740-8A7D1B17F186}"/>
              </a:ext>
            </a:extLst>
          </p:cNvPr>
          <p:cNvSpPr txBox="1"/>
          <p:nvPr/>
        </p:nvSpPr>
        <p:spPr>
          <a:xfrm>
            <a:off x="4060371" y="3429000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Wasser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6D187D-5811-9EAD-C522-70B483C4FBF4}"/>
              </a:ext>
            </a:extLst>
          </p:cNvPr>
          <p:cNvSpPr txBox="1"/>
          <p:nvPr/>
        </p:nvSpPr>
        <p:spPr>
          <a:xfrm>
            <a:off x="5606143" y="3429000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Pflanzenöl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A898F9-2A67-40F7-1AE3-3344CE6704B1}"/>
              </a:ext>
            </a:extLst>
          </p:cNvPr>
          <p:cNvSpPr txBox="1"/>
          <p:nvPr/>
        </p:nvSpPr>
        <p:spPr>
          <a:xfrm>
            <a:off x="1643742" y="4103913"/>
            <a:ext cx="2275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2 Reagenzgläser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DC9BD0-A9F7-C9A0-90D2-1941486DC3CA}"/>
              </a:ext>
            </a:extLst>
          </p:cNvPr>
          <p:cNvSpPr txBox="1"/>
          <p:nvPr/>
        </p:nvSpPr>
        <p:spPr>
          <a:xfrm>
            <a:off x="3810000" y="4103914"/>
            <a:ext cx="17199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1 Becherglas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4ADF3B-29B1-D3DD-89B3-CB579A3EFAF1}"/>
              </a:ext>
            </a:extLst>
          </p:cNvPr>
          <p:cNvSpPr txBox="1"/>
          <p:nvPr/>
        </p:nvSpPr>
        <p:spPr>
          <a:xfrm>
            <a:off x="5606143" y="4103914"/>
            <a:ext cx="1828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Wasserkocher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B93DCB-3BE7-8427-8DD3-997AAC35D785}"/>
              </a:ext>
            </a:extLst>
          </p:cNvPr>
          <p:cNvSpPr txBox="1"/>
          <p:nvPr/>
        </p:nvSpPr>
        <p:spPr>
          <a:xfrm>
            <a:off x="4572000" y="76200"/>
            <a:ext cx="28629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cs typeface="Arial"/>
              </a:rPr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751606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98371" y="3337208"/>
            <a:ext cx="5518066" cy="2268559"/>
          </a:xfrm>
        </p:spPr>
        <p:txBody>
          <a:bodyPr rtlCol="0">
            <a:normAutofit/>
          </a:bodyPr>
          <a:lstStyle/>
          <a:p>
            <a:r>
              <a:rPr lang="en-US" dirty="0">
                <a:cs typeface="Arial"/>
              </a:rPr>
              <a:t>Workshop 2  NWT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274" y="5702866"/>
            <a:ext cx="5357600" cy="1160213"/>
          </a:xfrm>
        </p:spPr>
        <p:txBody>
          <a:bodyPr rtlCol="0"/>
          <a:lstStyle/>
          <a:p>
            <a:r>
              <a:rPr lang="en-US" dirty="0">
                <a:cs typeface="Arial"/>
              </a:rPr>
              <a:t>Philipp Luca Julian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32D502-3A8A-ADF0-3CC3-D9BBC4982CE6}"/>
              </a:ext>
            </a:extLst>
          </p:cNvPr>
          <p:cNvSpPr txBox="1"/>
          <p:nvPr/>
        </p:nvSpPr>
        <p:spPr>
          <a:xfrm>
            <a:off x="-5381" y="116615"/>
            <a:ext cx="10504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dirty="0">
                <a:cs typeface="Arial"/>
              </a:rPr>
              <a:t>Materialien</a:t>
            </a:r>
            <a:endParaRPr lang="de-DE" sz="1400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21FBB9-81B3-9050-DC77-529C45A29625}"/>
              </a:ext>
            </a:extLst>
          </p:cNvPr>
          <p:cNvSpPr txBox="1"/>
          <p:nvPr/>
        </p:nvSpPr>
        <p:spPr>
          <a:xfrm>
            <a:off x="2732314" y="7151913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>
                <a:cs typeface="Arial"/>
              </a:rPr>
              <a:t>Tegomuls</a:t>
            </a:r>
            <a:endParaRPr lang="de-DE" dirty="0" err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13768-BA05-8887-5740-8A7D1B17F186}"/>
              </a:ext>
            </a:extLst>
          </p:cNvPr>
          <p:cNvSpPr txBox="1"/>
          <p:nvPr/>
        </p:nvSpPr>
        <p:spPr>
          <a:xfrm>
            <a:off x="4419600" y="7151914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Wasser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6D187D-5811-9EAD-C522-70B483C4FBF4}"/>
              </a:ext>
            </a:extLst>
          </p:cNvPr>
          <p:cNvSpPr txBox="1"/>
          <p:nvPr/>
        </p:nvSpPr>
        <p:spPr>
          <a:xfrm>
            <a:off x="5965372" y="71519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Pflanzenöl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AFC40C-C5AC-A453-2A1D-404BE5A58EF4}"/>
              </a:ext>
            </a:extLst>
          </p:cNvPr>
          <p:cNvSpPr txBox="1"/>
          <p:nvPr/>
        </p:nvSpPr>
        <p:spPr>
          <a:xfrm>
            <a:off x="3788229" y="598715"/>
            <a:ext cx="34616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400" dirty="0">
                <a:cs typeface="Arial"/>
              </a:rPr>
              <a:t>Vorgehensweise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F8DFD2-B8AE-461E-685A-5F5D2B08EBCA}"/>
              </a:ext>
            </a:extLst>
          </p:cNvPr>
          <p:cNvSpPr txBox="1"/>
          <p:nvPr/>
        </p:nvSpPr>
        <p:spPr>
          <a:xfrm>
            <a:off x="2188029" y="2743199"/>
            <a:ext cx="352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2 Reagenzgläser mit Wasser, Pflanzenöl</a:t>
            </a:r>
            <a:r>
              <a:rPr lang="de-DE" dirty="0">
                <a:ea typeface="+mn-lt"/>
                <a:cs typeface="+mn-lt"/>
              </a:rPr>
              <a:t> und </a:t>
            </a:r>
            <a:r>
              <a:rPr lang="de-DE" dirty="0" err="1">
                <a:ea typeface="+mn-lt"/>
                <a:cs typeface="+mn-lt"/>
              </a:rPr>
              <a:t>Tegomuls</a:t>
            </a:r>
            <a:r>
              <a:rPr lang="de-DE" dirty="0">
                <a:ea typeface="+mn-lt"/>
                <a:cs typeface="+mn-lt"/>
              </a:rPr>
              <a:t> füllen</a:t>
            </a:r>
            <a:endParaRPr lang="de-DE" dirty="0">
              <a:cs typeface="Arial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EEF4AF-EAD8-B094-431E-003D7E3692D7}"/>
              </a:ext>
            </a:extLst>
          </p:cNvPr>
          <p:cNvSpPr txBox="1"/>
          <p:nvPr/>
        </p:nvSpPr>
        <p:spPr>
          <a:xfrm>
            <a:off x="5606143" y="3429000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7D72EC-B059-12F7-6C9B-A19ED2700D80}"/>
              </a:ext>
            </a:extLst>
          </p:cNvPr>
          <p:cNvSpPr txBox="1"/>
          <p:nvPr/>
        </p:nvSpPr>
        <p:spPr>
          <a:xfrm>
            <a:off x="2188029" y="3657600"/>
            <a:ext cx="42998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Beide Reagenzgläser mit einem Korken verschlie</a:t>
            </a:r>
            <a:r>
              <a:rPr lang="de-DE" dirty="0">
                <a:ea typeface="+mn-lt"/>
                <a:cs typeface="+mn-lt"/>
              </a:rPr>
              <a:t>ß</a:t>
            </a:r>
            <a:r>
              <a:rPr lang="de-DE" dirty="0">
                <a:cs typeface="Arial"/>
              </a:rPr>
              <a:t>en und schütteln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9ADFA5-1D37-9F72-4C60-3CA38A28A0A7}"/>
              </a:ext>
            </a:extLst>
          </p:cNvPr>
          <p:cNvSpPr txBox="1"/>
          <p:nvPr/>
        </p:nvSpPr>
        <p:spPr>
          <a:xfrm>
            <a:off x="2188029" y="4299857"/>
            <a:ext cx="34181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Becherglas mit auf 80</a:t>
            </a:r>
            <a:r>
              <a:rPr lang="de-DE" dirty="0">
                <a:ea typeface="+mn-lt"/>
                <a:cs typeface="+mn-lt"/>
              </a:rPr>
              <a:t>℃</a:t>
            </a:r>
            <a:r>
              <a:rPr lang="de-DE" dirty="0">
                <a:cs typeface="Arial"/>
              </a:rPr>
              <a:t> erhitztem Wasser füllen</a:t>
            </a:r>
            <a:r>
              <a:rPr lang="de-DE" dirty="0"/>
              <a:t> 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64DFB4-019A-A390-A7CB-77B16419AAAA}"/>
              </a:ext>
            </a:extLst>
          </p:cNvPr>
          <p:cNvSpPr txBox="1"/>
          <p:nvPr/>
        </p:nvSpPr>
        <p:spPr>
          <a:xfrm>
            <a:off x="5758543" y="3581400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97E8DF-FA3B-1EA1-0CE0-20DB4EA2F822}"/>
              </a:ext>
            </a:extLst>
          </p:cNvPr>
          <p:cNvSpPr txBox="1"/>
          <p:nvPr/>
        </p:nvSpPr>
        <p:spPr>
          <a:xfrm>
            <a:off x="2188029" y="4942114"/>
            <a:ext cx="3907970" cy="668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Reagenzglas beiseite stellen, das Wasser-baden</a:t>
            </a:r>
          </a:p>
        </p:txBody>
      </p:sp>
    </p:spTree>
    <p:extLst>
      <p:ext uri="{BB962C8B-B14F-4D97-AF65-F5344CB8AC3E}">
        <p14:creationId xmlns:p14="http://schemas.microsoft.com/office/powerpoint/2010/main" val="392630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98371" y="3337208"/>
            <a:ext cx="5518066" cy="2268559"/>
          </a:xfrm>
        </p:spPr>
        <p:txBody>
          <a:bodyPr rtlCol="0">
            <a:normAutofit/>
          </a:bodyPr>
          <a:lstStyle/>
          <a:p>
            <a:r>
              <a:rPr lang="en-US" dirty="0">
                <a:cs typeface="Arial"/>
              </a:rPr>
              <a:t>Workshop 2  NWT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274" y="5702866"/>
            <a:ext cx="5357600" cy="1160213"/>
          </a:xfrm>
        </p:spPr>
        <p:txBody>
          <a:bodyPr rtlCol="0"/>
          <a:lstStyle/>
          <a:p>
            <a:r>
              <a:rPr lang="en-US" dirty="0">
                <a:cs typeface="Arial"/>
              </a:rPr>
              <a:t>Philipp Luca Julian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32D502-3A8A-ADF0-3CC3-D9BBC4982CE6}"/>
              </a:ext>
            </a:extLst>
          </p:cNvPr>
          <p:cNvSpPr txBox="1"/>
          <p:nvPr/>
        </p:nvSpPr>
        <p:spPr>
          <a:xfrm>
            <a:off x="-5381" y="116615"/>
            <a:ext cx="10504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dirty="0">
                <a:cs typeface="Arial"/>
              </a:rPr>
              <a:t>Materialien</a:t>
            </a:r>
            <a:endParaRPr lang="de-DE" sz="1400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21FBB9-81B3-9050-DC77-529C45A29625}"/>
              </a:ext>
            </a:extLst>
          </p:cNvPr>
          <p:cNvSpPr txBox="1"/>
          <p:nvPr/>
        </p:nvSpPr>
        <p:spPr>
          <a:xfrm>
            <a:off x="2732314" y="7151913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>
                <a:cs typeface="Arial"/>
              </a:rPr>
              <a:t>Tegomuls</a:t>
            </a:r>
            <a:endParaRPr lang="de-DE" dirty="0" err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13768-BA05-8887-5740-8A7D1B17F186}"/>
              </a:ext>
            </a:extLst>
          </p:cNvPr>
          <p:cNvSpPr txBox="1"/>
          <p:nvPr/>
        </p:nvSpPr>
        <p:spPr>
          <a:xfrm>
            <a:off x="4419600" y="7151914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Wasser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6D187D-5811-9EAD-C522-70B483C4FBF4}"/>
              </a:ext>
            </a:extLst>
          </p:cNvPr>
          <p:cNvSpPr txBox="1"/>
          <p:nvPr/>
        </p:nvSpPr>
        <p:spPr>
          <a:xfrm>
            <a:off x="5965372" y="71519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Pflanzenöl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AFC40C-C5AC-A453-2A1D-404BE5A58EF4}"/>
              </a:ext>
            </a:extLst>
          </p:cNvPr>
          <p:cNvSpPr txBox="1"/>
          <p:nvPr/>
        </p:nvSpPr>
        <p:spPr>
          <a:xfrm>
            <a:off x="0" y="348344"/>
            <a:ext cx="155665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900" dirty="0">
                <a:cs typeface="Arial"/>
              </a:rPr>
              <a:t>Vorgehensweise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F8DFD2-B8AE-461E-685A-5F5D2B08EBCA}"/>
              </a:ext>
            </a:extLst>
          </p:cNvPr>
          <p:cNvSpPr txBox="1"/>
          <p:nvPr/>
        </p:nvSpPr>
        <p:spPr>
          <a:xfrm>
            <a:off x="2198915" y="6999513"/>
            <a:ext cx="352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2 Reagenzgläser mit Wasser, Pflanzenöl</a:t>
            </a:r>
            <a:r>
              <a:rPr lang="de-DE" dirty="0">
                <a:ea typeface="+mn-lt"/>
                <a:cs typeface="+mn-lt"/>
              </a:rPr>
              <a:t> und </a:t>
            </a:r>
            <a:r>
              <a:rPr lang="de-DE" dirty="0" err="1">
                <a:ea typeface="+mn-lt"/>
                <a:cs typeface="+mn-lt"/>
              </a:rPr>
              <a:t>Tegomuls</a:t>
            </a:r>
            <a:r>
              <a:rPr lang="de-DE" dirty="0">
                <a:ea typeface="+mn-lt"/>
                <a:cs typeface="+mn-lt"/>
              </a:rPr>
              <a:t> füllen</a:t>
            </a:r>
            <a:endParaRPr lang="de-DE" dirty="0">
              <a:cs typeface="Arial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EEF4AF-EAD8-B094-431E-003D7E3692D7}"/>
              </a:ext>
            </a:extLst>
          </p:cNvPr>
          <p:cNvSpPr txBox="1"/>
          <p:nvPr/>
        </p:nvSpPr>
        <p:spPr>
          <a:xfrm>
            <a:off x="5617029" y="76853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7D72EC-B059-12F7-6C9B-A19ED2700D80}"/>
              </a:ext>
            </a:extLst>
          </p:cNvPr>
          <p:cNvSpPr txBox="1"/>
          <p:nvPr/>
        </p:nvSpPr>
        <p:spPr>
          <a:xfrm>
            <a:off x="2198915" y="7913914"/>
            <a:ext cx="42998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Beide Reagenzgläser mit einem Korken verschlie</a:t>
            </a:r>
            <a:r>
              <a:rPr lang="de-DE" dirty="0">
                <a:ea typeface="+mn-lt"/>
                <a:cs typeface="+mn-lt"/>
              </a:rPr>
              <a:t>ß</a:t>
            </a:r>
            <a:r>
              <a:rPr lang="de-DE" dirty="0">
                <a:cs typeface="Arial"/>
              </a:rPr>
              <a:t>en und schütteln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9ADFA5-1D37-9F72-4C60-3CA38A28A0A7}"/>
              </a:ext>
            </a:extLst>
          </p:cNvPr>
          <p:cNvSpPr txBox="1"/>
          <p:nvPr/>
        </p:nvSpPr>
        <p:spPr>
          <a:xfrm>
            <a:off x="2198915" y="8556171"/>
            <a:ext cx="30262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Becherglas mit auf 80C erhitztem Wasser füllen</a:t>
            </a:r>
            <a:r>
              <a:rPr lang="de-DE" dirty="0"/>
              <a:t> 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64DFB4-019A-A390-A7CB-77B16419AAAA}"/>
              </a:ext>
            </a:extLst>
          </p:cNvPr>
          <p:cNvSpPr txBox="1"/>
          <p:nvPr/>
        </p:nvSpPr>
        <p:spPr>
          <a:xfrm>
            <a:off x="5769429" y="78377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97E8DF-FA3B-1EA1-0CE0-20DB4EA2F822}"/>
              </a:ext>
            </a:extLst>
          </p:cNvPr>
          <p:cNvSpPr txBox="1"/>
          <p:nvPr/>
        </p:nvSpPr>
        <p:spPr>
          <a:xfrm>
            <a:off x="2198915" y="9198428"/>
            <a:ext cx="3907970" cy="668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Reagenzglas beiseite stellen, das Wasser-baden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98638E-91FE-5041-7988-79720D1979B5}"/>
              </a:ext>
            </a:extLst>
          </p:cNvPr>
          <p:cNvSpPr txBox="1"/>
          <p:nvPr/>
        </p:nvSpPr>
        <p:spPr>
          <a:xfrm>
            <a:off x="1513114" y="1469571"/>
            <a:ext cx="42127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Reagenzglas 1</a:t>
            </a:r>
            <a:r>
              <a:rPr lang="de-DE" dirty="0">
                <a:ea typeface="+mn-lt"/>
                <a:cs typeface="+mn-lt"/>
              </a:rPr>
              <a:t> (</a:t>
            </a:r>
            <a:r>
              <a:rPr lang="de-DE" dirty="0" err="1">
                <a:ea typeface="+mn-lt"/>
                <a:cs typeface="+mn-lt"/>
              </a:rPr>
              <a:t>Raumtemeperatur</a:t>
            </a:r>
            <a:r>
              <a:rPr lang="de-DE" dirty="0">
                <a:ea typeface="+mn-lt"/>
                <a:cs typeface="+mn-lt"/>
              </a:rPr>
              <a:t>):</a:t>
            </a:r>
          </a:p>
          <a:p>
            <a:r>
              <a:rPr lang="de-DE" dirty="0">
                <a:cs typeface="Arial"/>
              </a:rPr>
              <a:t>-Flüssig/Dickfl</a:t>
            </a:r>
            <a:r>
              <a:rPr lang="de-DE" dirty="0"/>
              <a:t>üssig</a:t>
            </a:r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-Trüb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2254FB6-F101-414E-C24E-05CC15AF7A5F}"/>
              </a:ext>
            </a:extLst>
          </p:cNvPr>
          <p:cNvSpPr txBox="1"/>
          <p:nvPr/>
        </p:nvSpPr>
        <p:spPr>
          <a:xfrm>
            <a:off x="3918856" y="620485"/>
            <a:ext cx="33636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400" dirty="0">
                <a:cs typeface="Arial"/>
              </a:rPr>
              <a:t>Ergebnis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051BB4F-C866-79BA-20BF-A8C0B75B9C89}"/>
              </a:ext>
            </a:extLst>
          </p:cNvPr>
          <p:cNvSpPr txBox="1"/>
          <p:nvPr/>
        </p:nvSpPr>
        <p:spPr>
          <a:xfrm>
            <a:off x="1556656" y="2666999"/>
            <a:ext cx="42127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Reagenzglas 2</a:t>
            </a:r>
            <a:r>
              <a:rPr lang="de-DE" dirty="0">
                <a:ea typeface="+mn-lt"/>
                <a:cs typeface="+mn-lt"/>
              </a:rPr>
              <a:t> (80℃):</a:t>
            </a:r>
          </a:p>
          <a:p>
            <a:r>
              <a:rPr lang="de-DE" dirty="0">
                <a:cs typeface="Arial"/>
              </a:rPr>
              <a:t>-Fest</a:t>
            </a:r>
          </a:p>
          <a:p>
            <a:r>
              <a:rPr lang="de-DE" dirty="0">
                <a:cs typeface="Arial"/>
              </a:rPr>
              <a:t>-Gas tritt aus</a:t>
            </a:r>
          </a:p>
          <a:p>
            <a:r>
              <a:rPr lang="de-DE" dirty="0">
                <a:cs typeface="Arial"/>
              </a:rPr>
              <a:t>-</a:t>
            </a:r>
            <a:r>
              <a:rPr lang="de-DE" dirty="0" err="1">
                <a:cs typeface="Arial"/>
              </a:rPr>
              <a:t>Weiss</a:t>
            </a:r>
            <a:r>
              <a:rPr lang="de-DE" dirty="0">
                <a:cs typeface="Arial"/>
              </a:rPr>
              <a:t>/Undurchsichtig</a:t>
            </a:r>
          </a:p>
        </p:txBody>
      </p:sp>
    </p:spTree>
    <p:extLst>
      <p:ext uri="{BB962C8B-B14F-4D97-AF65-F5344CB8AC3E}">
        <p14:creationId xmlns:p14="http://schemas.microsoft.com/office/powerpoint/2010/main" val="1557947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98371" y="3337208"/>
            <a:ext cx="5518066" cy="2268559"/>
          </a:xfrm>
        </p:spPr>
        <p:txBody>
          <a:bodyPr rtlCol="0">
            <a:normAutofit/>
          </a:bodyPr>
          <a:lstStyle/>
          <a:p>
            <a:r>
              <a:rPr lang="en-US" dirty="0">
                <a:cs typeface="Arial"/>
              </a:rPr>
              <a:t>Workshop 2  NWT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274" y="5702866"/>
            <a:ext cx="5357600" cy="1160213"/>
          </a:xfrm>
        </p:spPr>
        <p:txBody>
          <a:bodyPr rtlCol="0"/>
          <a:lstStyle/>
          <a:p>
            <a:r>
              <a:rPr lang="en-US" dirty="0">
                <a:cs typeface="Arial"/>
              </a:rPr>
              <a:t>Philipp Luca Julian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32D502-3A8A-ADF0-3CC3-D9BBC4982CE6}"/>
              </a:ext>
            </a:extLst>
          </p:cNvPr>
          <p:cNvSpPr txBox="1"/>
          <p:nvPr/>
        </p:nvSpPr>
        <p:spPr>
          <a:xfrm>
            <a:off x="-5381" y="116615"/>
            <a:ext cx="10504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dirty="0">
                <a:cs typeface="Arial"/>
              </a:rPr>
              <a:t>Materialien</a:t>
            </a:r>
            <a:endParaRPr lang="de-DE" sz="1400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21FBB9-81B3-9050-DC77-529C45A29625}"/>
              </a:ext>
            </a:extLst>
          </p:cNvPr>
          <p:cNvSpPr txBox="1"/>
          <p:nvPr/>
        </p:nvSpPr>
        <p:spPr>
          <a:xfrm>
            <a:off x="2732314" y="7151913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>
                <a:cs typeface="Arial"/>
              </a:rPr>
              <a:t>Tegomuls</a:t>
            </a:r>
            <a:endParaRPr lang="de-DE" dirty="0" err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13768-BA05-8887-5740-8A7D1B17F186}"/>
              </a:ext>
            </a:extLst>
          </p:cNvPr>
          <p:cNvSpPr txBox="1"/>
          <p:nvPr/>
        </p:nvSpPr>
        <p:spPr>
          <a:xfrm>
            <a:off x="4419600" y="7151914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Wasser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6D187D-5811-9EAD-C522-70B483C4FBF4}"/>
              </a:ext>
            </a:extLst>
          </p:cNvPr>
          <p:cNvSpPr txBox="1"/>
          <p:nvPr/>
        </p:nvSpPr>
        <p:spPr>
          <a:xfrm>
            <a:off x="5965372" y="71519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Pflanzenöl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AFC40C-C5AC-A453-2A1D-404BE5A58EF4}"/>
              </a:ext>
            </a:extLst>
          </p:cNvPr>
          <p:cNvSpPr txBox="1"/>
          <p:nvPr/>
        </p:nvSpPr>
        <p:spPr>
          <a:xfrm>
            <a:off x="0" y="348344"/>
            <a:ext cx="155665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900" dirty="0">
                <a:cs typeface="Arial"/>
              </a:rPr>
              <a:t>Vorgehensweise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F8DFD2-B8AE-461E-685A-5F5D2B08EBCA}"/>
              </a:ext>
            </a:extLst>
          </p:cNvPr>
          <p:cNvSpPr txBox="1"/>
          <p:nvPr/>
        </p:nvSpPr>
        <p:spPr>
          <a:xfrm>
            <a:off x="2198915" y="6999513"/>
            <a:ext cx="352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2 Reagenzgläser mit Wasser, Pflanzenöl</a:t>
            </a:r>
            <a:r>
              <a:rPr lang="de-DE" dirty="0">
                <a:ea typeface="+mn-lt"/>
                <a:cs typeface="+mn-lt"/>
              </a:rPr>
              <a:t> und </a:t>
            </a:r>
            <a:r>
              <a:rPr lang="de-DE" dirty="0" err="1">
                <a:ea typeface="+mn-lt"/>
                <a:cs typeface="+mn-lt"/>
              </a:rPr>
              <a:t>Tegomuls</a:t>
            </a:r>
            <a:r>
              <a:rPr lang="de-DE" dirty="0">
                <a:ea typeface="+mn-lt"/>
                <a:cs typeface="+mn-lt"/>
              </a:rPr>
              <a:t> füllen</a:t>
            </a:r>
            <a:endParaRPr lang="de-DE" dirty="0">
              <a:cs typeface="Arial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EEF4AF-EAD8-B094-431E-003D7E3692D7}"/>
              </a:ext>
            </a:extLst>
          </p:cNvPr>
          <p:cNvSpPr txBox="1"/>
          <p:nvPr/>
        </p:nvSpPr>
        <p:spPr>
          <a:xfrm>
            <a:off x="5617029" y="76853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7D72EC-B059-12F7-6C9B-A19ED2700D80}"/>
              </a:ext>
            </a:extLst>
          </p:cNvPr>
          <p:cNvSpPr txBox="1"/>
          <p:nvPr/>
        </p:nvSpPr>
        <p:spPr>
          <a:xfrm>
            <a:off x="2198915" y="7913914"/>
            <a:ext cx="42998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Beide Reagenzgläser mit einem Korken verschlie</a:t>
            </a:r>
            <a:r>
              <a:rPr lang="de-DE" dirty="0">
                <a:ea typeface="+mn-lt"/>
                <a:cs typeface="+mn-lt"/>
              </a:rPr>
              <a:t>ß</a:t>
            </a:r>
            <a:r>
              <a:rPr lang="de-DE" dirty="0">
                <a:cs typeface="Arial"/>
              </a:rPr>
              <a:t>en und schütteln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9ADFA5-1D37-9F72-4C60-3CA38A28A0A7}"/>
              </a:ext>
            </a:extLst>
          </p:cNvPr>
          <p:cNvSpPr txBox="1"/>
          <p:nvPr/>
        </p:nvSpPr>
        <p:spPr>
          <a:xfrm>
            <a:off x="2198915" y="8556171"/>
            <a:ext cx="30262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Becherglas mit auf 80C erhitztem Wasser füllen</a:t>
            </a:r>
            <a:r>
              <a:rPr lang="de-DE" dirty="0"/>
              <a:t> 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64DFB4-019A-A390-A7CB-77B16419AAAA}"/>
              </a:ext>
            </a:extLst>
          </p:cNvPr>
          <p:cNvSpPr txBox="1"/>
          <p:nvPr/>
        </p:nvSpPr>
        <p:spPr>
          <a:xfrm>
            <a:off x="5769429" y="78377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97E8DF-FA3B-1EA1-0CE0-20DB4EA2F822}"/>
              </a:ext>
            </a:extLst>
          </p:cNvPr>
          <p:cNvSpPr txBox="1"/>
          <p:nvPr/>
        </p:nvSpPr>
        <p:spPr>
          <a:xfrm>
            <a:off x="2198915" y="9198428"/>
            <a:ext cx="3907970" cy="668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Reagenzglas beiseite stellen, das Wasser-baden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98638E-91FE-5041-7988-79720D1979B5}"/>
              </a:ext>
            </a:extLst>
          </p:cNvPr>
          <p:cNvSpPr txBox="1"/>
          <p:nvPr/>
        </p:nvSpPr>
        <p:spPr>
          <a:xfrm>
            <a:off x="1774371" y="7086600"/>
            <a:ext cx="42127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Reagenzglas 1</a:t>
            </a:r>
            <a:r>
              <a:rPr lang="de-DE" dirty="0">
                <a:ea typeface="+mn-lt"/>
                <a:cs typeface="+mn-lt"/>
              </a:rPr>
              <a:t> (</a:t>
            </a:r>
            <a:r>
              <a:rPr lang="de-DE" dirty="0" err="1">
                <a:ea typeface="+mn-lt"/>
                <a:cs typeface="+mn-lt"/>
              </a:rPr>
              <a:t>Raumtemeperatur</a:t>
            </a:r>
            <a:r>
              <a:rPr lang="de-DE" dirty="0">
                <a:ea typeface="+mn-lt"/>
                <a:cs typeface="+mn-lt"/>
              </a:rPr>
              <a:t>):</a:t>
            </a:r>
          </a:p>
          <a:p>
            <a:r>
              <a:rPr lang="de-DE" dirty="0">
                <a:cs typeface="Arial"/>
              </a:rPr>
              <a:t>-Flüssig/Dickfl</a:t>
            </a:r>
            <a:r>
              <a:rPr lang="de-DE" dirty="0"/>
              <a:t>üssig</a:t>
            </a:r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-Trüb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2254FB6-F101-414E-C24E-05CC15AF7A5F}"/>
              </a:ext>
            </a:extLst>
          </p:cNvPr>
          <p:cNvSpPr txBox="1"/>
          <p:nvPr/>
        </p:nvSpPr>
        <p:spPr>
          <a:xfrm>
            <a:off x="-1" y="576942"/>
            <a:ext cx="13607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 dirty="0">
                <a:cs typeface="Arial"/>
              </a:rPr>
              <a:t>Ergebnis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051BB4F-C866-79BA-20BF-A8C0B75B9C89}"/>
              </a:ext>
            </a:extLst>
          </p:cNvPr>
          <p:cNvSpPr txBox="1"/>
          <p:nvPr/>
        </p:nvSpPr>
        <p:spPr>
          <a:xfrm>
            <a:off x="1817913" y="8284028"/>
            <a:ext cx="42127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Reagenzglas 2</a:t>
            </a:r>
            <a:r>
              <a:rPr lang="de-DE" dirty="0">
                <a:ea typeface="+mn-lt"/>
                <a:cs typeface="+mn-lt"/>
              </a:rPr>
              <a:t> (80℃):</a:t>
            </a:r>
          </a:p>
          <a:p>
            <a:r>
              <a:rPr lang="de-DE" dirty="0">
                <a:cs typeface="Arial"/>
              </a:rPr>
              <a:t>-Fest</a:t>
            </a:r>
          </a:p>
          <a:p>
            <a:r>
              <a:rPr lang="de-DE" dirty="0">
                <a:cs typeface="Arial"/>
              </a:rPr>
              <a:t>-Gas tritt aus</a:t>
            </a:r>
          </a:p>
          <a:p>
            <a:r>
              <a:rPr lang="de-DE" dirty="0">
                <a:cs typeface="Arial"/>
              </a:rPr>
              <a:t>-</a:t>
            </a:r>
            <a:r>
              <a:rPr lang="de-DE" dirty="0" err="1">
                <a:cs typeface="Arial"/>
              </a:rPr>
              <a:t>Weiss</a:t>
            </a:r>
            <a:r>
              <a:rPr lang="de-DE" dirty="0">
                <a:cs typeface="Arial"/>
              </a:rPr>
              <a:t>/Undurchsichtig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A72A65A-0070-AAF9-6E7A-F607C544E6A5}"/>
              </a:ext>
            </a:extLst>
          </p:cNvPr>
          <p:cNvSpPr txBox="1"/>
          <p:nvPr/>
        </p:nvSpPr>
        <p:spPr>
          <a:xfrm>
            <a:off x="4419600" y="54429"/>
            <a:ext cx="13062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cs typeface="Arial"/>
              </a:rPr>
              <a:t>Teil 2</a:t>
            </a:r>
            <a:endParaRPr lang="de-DE" sz="2400">
              <a:cs typeface="Arial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0BDEA7E-039A-3B6B-17CC-E6EC9B55A519}"/>
              </a:ext>
            </a:extLst>
          </p:cNvPr>
          <p:cNvSpPr txBox="1"/>
          <p:nvPr/>
        </p:nvSpPr>
        <p:spPr>
          <a:xfrm>
            <a:off x="3962400" y="653142"/>
            <a:ext cx="23404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400" dirty="0">
                <a:cs typeface="Arial"/>
              </a:rPr>
              <a:t>Materialien</a:t>
            </a:r>
            <a:endParaRPr lang="de-DE" sz="2400">
              <a:cs typeface="Arial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9FF67B-4DB3-F157-652F-4EB0BB5FC2E0}"/>
              </a:ext>
            </a:extLst>
          </p:cNvPr>
          <p:cNvSpPr txBox="1"/>
          <p:nvPr/>
        </p:nvSpPr>
        <p:spPr>
          <a:xfrm>
            <a:off x="2736318" y="1589314"/>
            <a:ext cx="830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Föhn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B22BCB-E773-EC31-E3CC-A14EE047B603}"/>
              </a:ext>
            </a:extLst>
          </p:cNvPr>
          <p:cNvSpPr txBox="1"/>
          <p:nvPr/>
        </p:nvSpPr>
        <p:spPr>
          <a:xfrm>
            <a:off x="3614057" y="1589313"/>
            <a:ext cx="2002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D</a:t>
            </a:r>
            <a:r>
              <a:rPr lang="de-DE" dirty="0"/>
              <a:t>ünnes</a:t>
            </a:r>
            <a:r>
              <a:rPr lang="de-DE" dirty="0">
                <a:cs typeface="Arial"/>
              </a:rPr>
              <a:t> </a:t>
            </a:r>
            <a:r>
              <a:rPr lang="de-DE" dirty="0"/>
              <a:t>Papier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4372171-4298-375C-4CAB-4597D11B1F15}"/>
              </a:ext>
            </a:extLst>
          </p:cNvPr>
          <p:cNvSpPr txBox="1"/>
          <p:nvPr/>
        </p:nvSpPr>
        <p:spPr>
          <a:xfrm>
            <a:off x="5812971" y="1665514"/>
            <a:ext cx="2416628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290F466-05DD-234A-1E56-4049D574466B}"/>
              </a:ext>
            </a:extLst>
          </p:cNvPr>
          <p:cNvSpPr txBox="1"/>
          <p:nvPr/>
        </p:nvSpPr>
        <p:spPr>
          <a:xfrm>
            <a:off x="5769428" y="1589314"/>
            <a:ext cx="3864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Sonnencreme, Bodylotion, Handcreme, </a:t>
            </a:r>
            <a:r>
              <a:rPr lang="de-DE" dirty="0" err="1">
                <a:cs typeface="Arial"/>
              </a:rPr>
              <a:t>Mayonese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188897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98371" y="3337208"/>
            <a:ext cx="5518066" cy="2268559"/>
          </a:xfrm>
        </p:spPr>
        <p:txBody>
          <a:bodyPr rtlCol="0">
            <a:normAutofit/>
          </a:bodyPr>
          <a:lstStyle/>
          <a:p>
            <a:r>
              <a:rPr lang="en-US" dirty="0">
                <a:cs typeface="Arial"/>
              </a:rPr>
              <a:t>Workshop 2  NWT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274" y="5702866"/>
            <a:ext cx="5357600" cy="1160213"/>
          </a:xfrm>
        </p:spPr>
        <p:txBody>
          <a:bodyPr rtlCol="0"/>
          <a:lstStyle/>
          <a:p>
            <a:r>
              <a:rPr lang="en-US" dirty="0">
                <a:cs typeface="Arial"/>
              </a:rPr>
              <a:t>Philipp Luca Julian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32D502-3A8A-ADF0-3CC3-D9BBC4982CE6}"/>
              </a:ext>
            </a:extLst>
          </p:cNvPr>
          <p:cNvSpPr txBox="1"/>
          <p:nvPr/>
        </p:nvSpPr>
        <p:spPr>
          <a:xfrm>
            <a:off x="-5381" y="116615"/>
            <a:ext cx="10504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dirty="0">
                <a:cs typeface="Arial"/>
              </a:rPr>
              <a:t>Materialien</a:t>
            </a:r>
            <a:endParaRPr lang="de-DE" sz="1400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21FBB9-81B3-9050-DC77-529C45A29625}"/>
              </a:ext>
            </a:extLst>
          </p:cNvPr>
          <p:cNvSpPr txBox="1"/>
          <p:nvPr/>
        </p:nvSpPr>
        <p:spPr>
          <a:xfrm>
            <a:off x="2732314" y="7151913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>
                <a:cs typeface="Arial"/>
              </a:rPr>
              <a:t>Tegomuls</a:t>
            </a:r>
            <a:endParaRPr lang="de-DE" dirty="0" err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13768-BA05-8887-5740-8A7D1B17F186}"/>
              </a:ext>
            </a:extLst>
          </p:cNvPr>
          <p:cNvSpPr txBox="1"/>
          <p:nvPr/>
        </p:nvSpPr>
        <p:spPr>
          <a:xfrm>
            <a:off x="4419600" y="7151914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Wasser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6D187D-5811-9EAD-C522-70B483C4FBF4}"/>
              </a:ext>
            </a:extLst>
          </p:cNvPr>
          <p:cNvSpPr txBox="1"/>
          <p:nvPr/>
        </p:nvSpPr>
        <p:spPr>
          <a:xfrm>
            <a:off x="5965372" y="71519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Pflanzenöl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AFC40C-C5AC-A453-2A1D-404BE5A58EF4}"/>
              </a:ext>
            </a:extLst>
          </p:cNvPr>
          <p:cNvSpPr txBox="1"/>
          <p:nvPr/>
        </p:nvSpPr>
        <p:spPr>
          <a:xfrm>
            <a:off x="0" y="348344"/>
            <a:ext cx="155665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900" dirty="0">
                <a:cs typeface="Arial"/>
              </a:rPr>
              <a:t>Vorgehensweise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F8DFD2-B8AE-461E-685A-5F5D2B08EBCA}"/>
              </a:ext>
            </a:extLst>
          </p:cNvPr>
          <p:cNvSpPr txBox="1"/>
          <p:nvPr/>
        </p:nvSpPr>
        <p:spPr>
          <a:xfrm>
            <a:off x="2198915" y="6999513"/>
            <a:ext cx="352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2 Reagenzgläser mit Wasser, Pflanzenöl</a:t>
            </a:r>
            <a:r>
              <a:rPr lang="de-DE" dirty="0">
                <a:ea typeface="+mn-lt"/>
                <a:cs typeface="+mn-lt"/>
              </a:rPr>
              <a:t> und </a:t>
            </a:r>
            <a:r>
              <a:rPr lang="de-DE" dirty="0" err="1">
                <a:ea typeface="+mn-lt"/>
                <a:cs typeface="+mn-lt"/>
              </a:rPr>
              <a:t>Tegomuls</a:t>
            </a:r>
            <a:r>
              <a:rPr lang="de-DE" dirty="0">
                <a:ea typeface="+mn-lt"/>
                <a:cs typeface="+mn-lt"/>
              </a:rPr>
              <a:t> füllen</a:t>
            </a:r>
            <a:endParaRPr lang="de-DE" dirty="0">
              <a:cs typeface="Arial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EEF4AF-EAD8-B094-431E-003D7E3692D7}"/>
              </a:ext>
            </a:extLst>
          </p:cNvPr>
          <p:cNvSpPr txBox="1"/>
          <p:nvPr/>
        </p:nvSpPr>
        <p:spPr>
          <a:xfrm>
            <a:off x="5617029" y="76853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7D72EC-B059-12F7-6C9B-A19ED2700D80}"/>
              </a:ext>
            </a:extLst>
          </p:cNvPr>
          <p:cNvSpPr txBox="1"/>
          <p:nvPr/>
        </p:nvSpPr>
        <p:spPr>
          <a:xfrm>
            <a:off x="2198915" y="7913914"/>
            <a:ext cx="42998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Beide Reagenzgläser mit einem Korken verschlie</a:t>
            </a:r>
            <a:r>
              <a:rPr lang="de-DE" dirty="0">
                <a:ea typeface="+mn-lt"/>
                <a:cs typeface="+mn-lt"/>
              </a:rPr>
              <a:t>ß</a:t>
            </a:r>
            <a:r>
              <a:rPr lang="de-DE" dirty="0">
                <a:cs typeface="Arial"/>
              </a:rPr>
              <a:t>en und schütteln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9ADFA5-1D37-9F72-4C60-3CA38A28A0A7}"/>
              </a:ext>
            </a:extLst>
          </p:cNvPr>
          <p:cNvSpPr txBox="1"/>
          <p:nvPr/>
        </p:nvSpPr>
        <p:spPr>
          <a:xfrm>
            <a:off x="2198915" y="8556171"/>
            <a:ext cx="30262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Becherglas mit auf 80C erhitztem Wasser füllen</a:t>
            </a:r>
            <a:r>
              <a:rPr lang="de-DE" dirty="0"/>
              <a:t> 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64DFB4-019A-A390-A7CB-77B16419AAAA}"/>
              </a:ext>
            </a:extLst>
          </p:cNvPr>
          <p:cNvSpPr txBox="1"/>
          <p:nvPr/>
        </p:nvSpPr>
        <p:spPr>
          <a:xfrm>
            <a:off x="5769429" y="78377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97E8DF-FA3B-1EA1-0CE0-20DB4EA2F822}"/>
              </a:ext>
            </a:extLst>
          </p:cNvPr>
          <p:cNvSpPr txBox="1"/>
          <p:nvPr/>
        </p:nvSpPr>
        <p:spPr>
          <a:xfrm>
            <a:off x="2198915" y="9198428"/>
            <a:ext cx="3907970" cy="668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Reagenzglas beiseite stellen, das Wasser-baden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98638E-91FE-5041-7988-79720D1979B5}"/>
              </a:ext>
            </a:extLst>
          </p:cNvPr>
          <p:cNvSpPr txBox="1"/>
          <p:nvPr/>
        </p:nvSpPr>
        <p:spPr>
          <a:xfrm>
            <a:off x="1774371" y="7086600"/>
            <a:ext cx="42127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Reagenzglas 1</a:t>
            </a:r>
            <a:r>
              <a:rPr lang="de-DE" dirty="0">
                <a:ea typeface="+mn-lt"/>
                <a:cs typeface="+mn-lt"/>
              </a:rPr>
              <a:t> (</a:t>
            </a:r>
            <a:r>
              <a:rPr lang="de-DE" dirty="0" err="1">
                <a:ea typeface="+mn-lt"/>
                <a:cs typeface="+mn-lt"/>
              </a:rPr>
              <a:t>Raumtemeperatur</a:t>
            </a:r>
            <a:r>
              <a:rPr lang="de-DE" dirty="0">
                <a:ea typeface="+mn-lt"/>
                <a:cs typeface="+mn-lt"/>
              </a:rPr>
              <a:t>):</a:t>
            </a:r>
          </a:p>
          <a:p>
            <a:r>
              <a:rPr lang="de-DE" dirty="0">
                <a:cs typeface="Arial"/>
              </a:rPr>
              <a:t>-Flüssig/Dickfl</a:t>
            </a:r>
            <a:r>
              <a:rPr lang="de-DE" dirty="0"/>
              <a:t>üssig</a:t>
            </a:r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-Trüb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2254FB6-F101-414E-C24E-05CC15AF7A5F}"/>
              </a:ext>
            </a:extLst>
          </p:cNvPr>
          <p:cNvSpPr txBox="1"/>
          <p:nvPr/>
        </p:nvSpPr>
        <p:spPr>
          <a:xfrm>
            <a:off x="-1" y="576942"/>
            <a:ext cx="13607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 dirty="0">
                <a:cs typeface="Arial"/>
              </a:rPr>
              <a:t>Ergebnis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051BB4F-C866-79BA-20BF-A8C0B75B9C89}"/>
              </a:ext>
            </a:extLst>
          </p:cNvPr>
          <p:cNvSpPr txBox="1"/>
          <p:nvPr/>
        </p:nvSpPr>
        <p:spPr>
          <a:xfrm>
            <a:off x="1817913" y="8284028"/>
            <a:ext cx="42127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Reagenzglas 2</a:t>
            </a:r>
            <a:r>
              <a:rPr lang="de-DE" dirty="0">
                <a:ea typeface="+mn-lt"/>
                <a:cs typeface="+mn-lt"/>
              </a:rPr>
              <a:t> (80℃):</a:t>
            </a:r>
          </a:p>
          <a:p>
            <a:r>
              <a:rPr lang="de-DE" dirty="0">
                <a:cs typeface="Arial"/>
              </a:rPr>
              <a:t>-Fest</a:t>
            </a:r>
          </a:p>
          <a:p>
            <a:r>
              <a:rPr lang="de-DE" dirty="0">
                <a:cs typeface="Arial"/>
              </a:rPr>
              <a:t>-Gas tritt aus</a:t>
            </a:r>
          </a:p>
          <a:p>
            <a:r>
              <a:rPr lang="de-DE" dirty="0">
                <a:cs typeface="Arial"/>
              </a:rPr>
              <a:t>-</a:t>
            </a:r>
            <a:r>
              <a:rPr lang="de-DE" dirty="0" err="1">
                <a:cs typeface="Arial"/>
              </a:rPr>
              <a:t>Weiss</a:t>
            </a:r>
            <a:r>
              <a:rPr lang="de-DE" dirty="0">
                <a:cs typeface="Arial"/>
              </a:rPr>
              <a:t>/Undurchsichtig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0BDEA7E-039A-3B6B-17CC-E6EC9B55A519}"/>
              </a:ext>
            </a:extLst>
          </p:cNvPr>
          <p:cNvSpPr txBox="1"/>
          <p:nvPr/>
        </p:nvSpPr>
        <p:spPr>
          <a:xfrm>
            <a:off x="-5255" y="1984452"/>
            <a:ext cx="11492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dirty="0">
                <a:cs typeface="Arial"/>
              </a:rPr>
              <a:t>Materialien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9FF67B-4DB3-F157-652F-4EB0BB5FC2E0}"/>
              </a:ext>
            </a:extLst>
          </p:cNvPr>
          <p:cNvSpPr txBox="1"/>
          <p:nvPr/>
        </p:nvSpPr>
        <p:spPr>
          <a:xfrm>
            <a:off x="-6565338" y="1422900"/>
            <a:ext cx="664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Fön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B22BCB-E773-EC31-E3CC-A14EE047B603}"/>
              </a:ext>
            </a:extLst>
          </p:cNvPr>
          <p:cNvSpPr txBox="1"/>
          <p:nvPr/>
        </p:nvSpPr>
        <p:spPr>
          <a:xfrm>
            <a:off x="-5748909" y="1422899"/>
            <a:ext cx="2002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D</a:t>
            </a:r>
            <a:r>
              <a:rPr lang="de-DE" dirty="0"/>
              <a:t>ünnes</a:t>
            </a:r>
            <a:r>
              <a:rPr lang="de-DE" dirty="0">
                <a:cs typeface="Arial"/>
              </a:rPr>
              <a:t> </a:t>
            </a:r>
            <a:r>
              <a:rPr lang="de-DE" dirty="0"/>
              <a:t>Papier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4372171-4298-375C-4CAB-4597D11B1F15}"/>
              </a:ext>
            </a:extLst>
          </p:cNvPr>
          <p:cNvSpPr txBox="1"/>
          <p:nvPr/>
        </p:nvSpPr>
        <p:spPr>
          <a:xfrm>
            <a:off x="-3549995" y="1499100"/>
            <a:ext cx="2416628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290F466-05DD-234A-1E56-4049D574466B}"/>
              </a:ext>
            </a:extLst>
          </p:cNvPr>
          <p:cNvSpPr txBox="1"/>
          <p:nvPr/>
        </p:nvSpPr>
        <p:spPr>
          <a:xfrm>
            <a:off x="-4215400" y="1335314"/>
            <a:ext cx="3864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Sonnencreme, Bodylotion, Handcreme, </a:t>
            </a:r>
            <a:r>
              <a:rPr lang="de-DE" dirty="0" err="1">
                <a:cs typeface="Arial"/>
              </a:rPr>
              <a:t>Mayonese</a:t>
            </a:r>
            <a:endParaRPr lang="de-DE" dirty="0" err="1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CCC861-08C0-5575-B360-B04642DF68FA}"/>
              </a:ext>
            </a:extLst>
          </p:cNvPr>
          <p:cNvSpPr txBox="1"/>
          <p:nvPr/>
        </p:nvSpPr>
        <p:spPr>
          <a:xfrm>
            <a:off x="3774965" y="613102"/>
            <a:ext cx="27239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400" dirty="0">
                <a:cs typeface="Arial"/>
              </a:rPr>
              <a:t>Vorgehensweise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0F2C36-0AC5-54D2-0E65-7030F175442E}"/>
              </a:ext>
            </a:extLst>
          </p:cNvPr>
          <p:cNvSpPr txBox="1"/>
          <p:nvPr/>
        </p:nvSpPr>
        <p:spPr>
          <a:xfrm>
            <a:off x="2023241" y="1418897"/>
            <a:ext cx="3529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Einen Stoff auf ein Papier dünn auftragen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8880CA6-7E0B-5A75-C73F-D6F9A01C1CEF}"/>
              </a:ext>
            </a:extLst>
          </p:cNvPr>
          <p:cNvSpPr txBox="1"/>
          <p:nvPr/>
        </p:nvSpPr>
        <p:spPr>
          <a:xfrm>
            <a:off x="2023241" y="2172138"/>
            <a:ext cx="35472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Das Papier Föhnen bis ein Wasser/Öl - Fleck entsteht</a:t>
            </a:r>
            <a:endParaRPr lang="de-DE" dirty="0" err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0B7F311-02EC-271A-2EAE-A61767BDF077}"/>
              </a:ext>
            </a:extLst>
          </p:cNvPr>
          <p:cNvSpPr txBox="1"/>
          <p:nvPr/>
        </p:nvSpPr>
        <p:spPr>
          <a:xfrm>
            <a:off x="2023241" y="2907861"/>
            <a:ext cx="4265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Beurteilen ob W/O oder O/W Emulsion</a:t>
            </a:r>
          </a:p>
        </p:txBody>
      </p:sp>
    </p:spTree>
    <p:extLst>
      <p:ext uri="{BB962C8B-B14F-4D97-AF65-F5344CB8AC3E}">
        <p14:creationId xmlns:p14="http://schemas.microsoft.com/office/powerpoint/2010/main" val="422490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98371" y="3337208"/>
            <a:ext cx="5518066" cy="2268559"/>
          </a:xfrm>
        </p:spPr>
        <p:txBody>
          <a:bodyPr rtlCol="0">
            <a:normAutofit/>
          </a:bodyPr>
          <a:lstStyle/>
          <a:p>
            <a:r>
              <a:rPr lang="en-US" dirty="0">
                <a:cs typeface="Arial"/>
              </a:rPr>
              <a:t>Workshop 2  NWT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274" y="5702866"/>
            <a:ext cx="5357600" cy="1160213"/>
          </a:xfrm>
        </p:spPr>
        <p:txBody>
          <a:bodyPr rtlCol="0"/>
          <a:lstStyle/>
          <a:p>
            <a:r>
              <a:rPr lang="en-US" dirty="0">
                <a:cs typeface="Arial"/>
              </a:rPr>
              <a:t>Philipp Luca Julian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32D502-3A8A-ADF0-3CC3-D9BBC4982CE6}"/>
              </a:ext>
            </a:extLst>
          </p:cNvPr>
          <p:cNvSpPr txBox="1"/>
          <p:nvPr/>
        </p:nvSpPr>
        <p:spPr>
          <a:xfrm>
            <a:off x="-5381" y="116615"/>
            <a:ext cx="10504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dirty="0">
                <a:cs typeface="Arial"/>
              </a:rPr>
              <a:t>Materialien</a:t>
            </a:r>
            <a:endParaRPr lang="de-DE" sz="1400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21FBB9-81B3-9050-DC77-529C45A29625}"/>
              </a:ext>
            </a:extLst>
          </p:cNvPr>
          <p:cNvSpPr txBox="1"/>
          <p:nvPr/>
        </p:nvSpPr>
        <p:spPr>
          <a:xfrm>
            <a:off x="2732314" y="7151913"/>
            <a:ext cx="136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>
                <a:cs typeface="Arial"/>
              </a:rPr>
              <a:t>Tegomuls</a:t>
            </a:r>
            <a:endParaRPr lang="de-DE" dirty="0" err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13768-BA05-8887-5740-8A7D1B17F186}"/>
              </a:ext>
            </a:extLst>
          </p:cNvPr>
          <p:cNvSpPr txBox="1"/>
          <p:nvPr/>
        </p:nvSpPr>
        <p:spPr>
          <a:xfrm>
            <a:off x="4419600" y="7151914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Wasser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6D187D-5811-9EAD-C522-70B483C4FBF4}"/>
              </a:ext>
            </a:extLst>
          </p:cNvPr>
          <p:cNvSpPr txBox="1"/>
          <p:nvPr/>
        </p:nvSpPr>
        <p:spPr>
          <a:xfrm>
            <a:off x="5965372" y="71519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Pflanzenöl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AFC40C-C5AC-A453-2A1D-404BE5A58EF4}"/>
              </a:ext>
            </a:extLst>
          </p:cNvPr>
          <p:cNvSpPr txBox="1"/>
          <p:nvPr/>
        </p:nvSpPr>
        <p:spPr>
          <a:xfrm>
            <a:off x="0" y="348344"/>
            <a:ext cx="155665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900" dirty="0">
                <a:cs typeface="Arial"/>
              </a:rPr>
              <a:t>Vorgehensweise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F8DFD2-B8AE-461E-685A-5F5D2B08EBCA}"/>
              </a:ext>
            </a:extLst>
          </p:cNvPr>
          <p:cNvSpPr txBox="1"/>
          <p:nvPr/>
        </p:nvSpPr>
        <p:spPr>
          <a:xfrm>
            <a:off x="2198915" y="6999513"/>
            <a:ext cx="352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2 Reagenzgläser mit Wasser, Pflanzenöl</a:t>
            </a:r>
            <a:r>
              <a:rPr lang="de-DE" dirty="0">
                <a:ea typeface="+mn-lt"/>
                <a:cs typeface="+mn-lt"/>
              </a:rPr>
              <a:t> und </a:t>
            </a:r>
            <a:r>
              <a:rPr lang="de-DE" dirty="0" err="1">
                <a:ea typeface="+mn-lt"/>
                <a:cs typeface="+mn-lt"/>
              </a:rPr>
              <a:t>Tegomuls</a:t>
            </a:r>
            <a:r>
              <a:rPr lang="de-DE" dirty="0">
                <a:ea typeface="+mn-lt"/>
                <a:cs typeface="+mn-lt"/>
              </a:rPr>
              <a:t> füllen</a:t>
            </a:r>
            <a:endParaRPr lang="de-DE" dirty="0">
              <a:cs typeface="Arial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EEF4AF-EAD8-B094-431E-003D7E3692D7}"/>
              </a:ext>
            </a:extLst>
          </p:cNvPr>
          <p:cNvSpPr txBox="1"/>
          <p:nvPr/>
        </p:nvSpPr>
        <p:spPr>
          <a:xfrm>
            <a:off x="5617029" y="76853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7D72EC-B059-12F7-6C9B-A19ED2700D80}"/>
              </a:ext>
            </a:extLst>
          </p:cNvPr>
          <p:cNvSpPr txBox="1"/>
          <p:nvPr/>
        </p:nvSpPr>
        <p:spPr>
          <a:xfrm>
            <a:off x="2198915" y="7913914"/>
            <a:ext cx="42998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Beide Reagenzgläser mit einem Korken verschlie</a:t>
            </a:r>
            <a:r>
              <a:rPr lang="de-DE" dirty="0">
                <a:ea typeface="+mn-lt"/>
                <a:cs typeface="+mn-lt"/>
              </a:rPr>
              <a:t>ß</a:t>
            </a:r>
            <a:r>
              <a:rPr lang="de-DE" dirty="0">
                <a:cs typeface="Arial"/>
              </a:rPr>
              <a:t>en und schütteln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9ADFA5-1D37-9F72-4C60-3CA38A28A0A7}"/>
              </a:ext>
            </a:extLst>
          </p:cNvPr>
          <p:cNvSpPr txBox="1"/>
          <p:nvPr/>
        </p:nvSpPr>
        <p:spPr>
          <a:xfrm>
            <a:off x="2198915" y="8556171"/>
            <a:ext cx="30262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Becherglas mit auf 80C erhitztem Wasser füllen</a:t>
            </a:r>
            <a:r>
              <a:rPr lang="de-DE" dirty="0"/>
              <a:t> 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64DFB4-019A-A390-A7CB-77B16419AAAA}"/>
              </a:ext>
            </a:extLst>
          </p:cNvPr>
          <p:cNvSpPr txBox="1"/>
          <p:nvPr/>
        </p:nvSpPr>
        <p:spPr>
          <a:xfrm>
            <a:off x="5769429" y="7837714"/>
            <a:ext cx="131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97E8DF-FA3B-1EA1-0CE0-20DB4EA2F822}"/>
              </a:ext>
            </a:extLst>
          </p:cNvPr>
          <p:cNvSpPr txBox="1"/>
          <p:nvPr/>
        </p:nvSpPr>
        <p:spPr>
          <a:xfrm>
            <a:off x="2198915" y="9198428"/>
            <a:ext cx="3907970" cy="668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 Reagenzglas beiseite stellen, das Wasser-baden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98638E-91FE-5041-7988-79720D1979B5}"/>
              </a:ext>
            </a:extLst>
          </p:cNvPr>
          <p:cNvSpPr txBox="1"/>
          <p:nvPr/>
        </p:nvSpPr>
        <p:spPr>
          <a:xfrm>
            <a:off x="1774371" y="7086600"/>
            <a:ext cx="42127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Reagenzglas 1</a:t>
            </a:r>
            <a:r>
              <a:rPr lang="de-DE" dirty="0">
                <a:ea typeface="+mn-lt"/>
                <a:cs typeface="+mn-lt"/>
              </a:rPr>
              <a:t> (</a:t>
            </a:r>
            <a:r>
              <a:rPr lang="de-DE" dirty="0" err="1">
                <a:ea typeface="+mn-lt"/>
                <a:cs typeface="+mn-lt"/>
              </a:rPr>
              <a:t>Raumtemeperatur</a:t>
            </a:r>
            <a:r>
              <a:rPr lang="de-DE" dirty="0">
                <a:ea typeface="+mn-lt"/>
                <a:cs typeface="+mn-lt"/>
              </a:rPr>
              <a:t>):</a:t>
            </a:r>
          </a:p>
          <a:p>
            <a:r>
              <a:rPr lang="de-DE" dirty="0">
                <a:cs typeface="Arial"/>
              </a:rPr>
              <a:t>-Flüssig/Dickfl</a:t>
            </a:r>
            <a:r>
              <a:rPr lang="de-DE" dirty="0"/>
              <a:t>üssig</a:t>
            </a:r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-Trüb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2254FB6-F101-414E-C24E-05CC15AF7A5F}"/>
              </a:ext>
            </a:extLst>
          </p:cNvPr>
          <p:cNvSpPr txBox="1"/>
          <p:nvPr/>
        </p:nvSpPr>
        <p:spPr>
          <a:xfrm>
            <a:off x="-1" y="576942"/>
            <a:ext cx="13607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 dirty="0">
                <a:cs typeface="Arial"/>
              </a:rPr>
              <a:t>Ergebnis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051BB4F-C866-79BA-20BF-A8C0B75B9C89}"/>
              </a:ext>
            </a:extLst>
          </p:cNvPr>
          <p:cNvSpPr txBox="1"/>
          <p:nvPr/>
        </p:nvSpPr>
        <p:spPr>
          <a:xfrm>
            <a:off x="1817913" y="8284028"/>
            <a:ext cx="42127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Reagenzglas 2</a:t>
            </a:r>
            <a:r>
              <a:rPr lang="de-DE" dirty="0">
                <a:ea typeface="+mn-lt"/>
                <a:cs typeface="+mn-lt"/>
              </a:rPr>
              <a:t> (80℃):</a:t>
            </a:r>
          </a:p>
          <a:p>
            <a:r>
              <a:rPr lang="de-DE" dirty="0">
                <a:cs typeface="Arial"/>
              </a:rPr>
              <a:t>-Fest</a:t>
            </a:r>
          </a:p>
          <a:p>
            <a:r>
              <a:rPr lang="de-DE" dirty="0">
                <a:cs typeface="Arial"/>
              </a:rPr>
              <a:t>-Gas tritt aus</a:t>
            </a:r>
          </a:p>
          <a:p>
            <a:r>
              <a:rPr lang="de-DE" dirty="0">
                <a:cs typeface="Arial"/>
              </a:rPr>
              <a:t>-</a:t>
            </a:r>
            <a:r>
              <a:rPr lang="de-DE" dirty="0" err="1">
                <a:cs typeface="Arial"/>
              </a:rPr>
              <a:t>Weiss</a:t>
            </a:r>
            <a:r>
              <a:rPr lang="de-DE" dirty="0">
                <a:cs typeface="Arial"/>
              </a:rPr>
              <a:t>/Undurchsichtig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0BDEA7E-039A-3B6B-17CC-E6EC9B55A519}"/>
              </a:ext>
            </a:extLst>
          </p:cNvPr>
          <p:cNvSpPr txBox="1"/>
          <p:nvPr/>
        </p:nvSpPr>
        <p:spPr>
          <a:xfrm>
            <a:off x="-5255" y="1984452"/>
            <a:ext cx="11492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dirty="0">
                <a:cs typeface="Arial"/>
              </a:rPr>
              <a:t>Materialien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9FF67B-4DB3-F157-652F-4EB0BB5FC2E0}"/>
              </a:ext>
            </a:extLst>
          </p:cNvPr>
          <p:cNvSpPr txBox="1"/>
          <p:nvPr/>
        </p:nvSpPr>
        <p:spPr>
          <a:xfrm>
            <a:off x="-6565338" y="1422900"/>
            <a:ext cx="664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Fön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B22BCB-E773-EC31-E3CC-A14EE047B603}"/>
              </a:ext>
            </a:extLst>
          </p:cNvPr>
          <p:cNvSpPr txBox="1"/>
          <p:nvPr/>
        </p:nvSpPr>
        <p:spPr>
          <a:xfrm>
            <a:off x="-5748909" y="1422899"/>
            <a:ext cx="2002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D</a:t>
            </a:r>
            <a:r>
              <a:rPr lang="de-DE" dirty="0"/>
              <a:t>ünnes</a:t>
            </a:r>
            <a:r>
              <a:rPr lang="de-DE" dirty="0">
                <a:cs typeface="Arial"/>
              </a:rPr>
              <a:t> </a:t>
            </a:r>
            <a:r>
              <a:rPr lang="de-DE" dirty="0"/>
              <a:t>Papier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4372171-4298-375C-4CAB-4597D11B1F15}"/>
              </a:ext>
            </a:extLst>
          </p:cNvPr>
          <p:cNvSpPr txBox="1"/>
          <p:nvPr/>
        </p:nvSpPr>
        <p:spPr>
          <a:xfrm>
            <a:off x="-3549995" y="1499100"/>
            <a:ext cx="2416628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290F466-05DD-234A-1E56-4049D574466B}"/>
              </a:ext>
            </a:extLst>
          </p:cNvPr>
          <p:cNvSpPr txBox="1"/>
          <p:nvPr/>
        </p:nvSpPr>
        <p:spPr>
          <a:xfrm>
            <a:off x="-4215400" y="1335314"/>
            <a:ext cx="3864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Sonnencreme, Bodylotion, Handcreme, </a:t>
            </a:r>
            <a:r>
              <a:rPr lang="de-DE" dirty="0" err="1">
                <a:cs typeface="Arial"/>
              </a:rPr>
              <a:t>Mayonese</a:t>
            </a:r>
            <a:endParaRPr lang="de-DE" dirty="0" err="1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CCC861-08C0-5575-B360-B04642DF68FA}"/>
              </a:ext>
            </a:extLst>
          </p:cNvPr>
          <p:cNvSpPr txBox="1"/>
          <p:nvPr/>
        </p:nvSpPr>
        <p:spPr>
          <a:xfrm>
            <a:off x="-8759" y="2329792"/>
            <a:ext cx="105103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900" dirty="0">
                <a:cs typeface="Arial"/>
              </a:rPr>
              <a:t>Vorgehensweise</a:t>
            </a:r>
            <a:endParaRPr lang="de-DE" sz="900">
              <a:cs typeface="Arial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0F2C36-0AC5-54D2-0E65-7030F175442E}"/>
              </a:ext>
            </a:extLst>
          </p:cNvPr>
          <p:cNvSpPr txBox="1"/>
          <p:nvPr/>
        </p:nvSpPr>
        <p:spPr>
          <a:xfrm>
            <a:off x="-4466897" y="1480207"/>
            <a:ext cx="3529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Einen Stoff auf ein Papier dünn auftragen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8880CA6-7E0B-5A75-C73F-D6F9A01C1CEF}"/>
              </a:ext>
            </a:extLst>
          </p:cNvPr>
          <p:cNvSpPr txBox="1"/>
          <p:nvPr/>
        </p:nvSpPr>
        <p:spPr>
          <a:xfrm>
            <a:off x="-4466897" y="2233448"/>
            <a:ext cx="35472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Das Papier Föhnen bis ein Wasser/Öl - Fleck entsteht</a:t>
            </a:r>
            <a:endParaRPr lang="de-DE" dirty="0" err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0B7F311-02EC-271A-2EAE-A61767BDF077}"/>
              </a:ext>
            </a:extLst>
          </p:cNvPr>
          <p:cNvSpPr txBox="1"/>
          <p:nvPr/>
        </p:nvSpPr>
        <p:spPr>
          <a:xfrm>
            <a:off x="-4466897" y="2969171"/>
            <a:ext cx="4265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Beurteilen ob W/O oder O/W Emulsion</a:t>
            </a:r>
          </a:p>
        </p:txBody>
      </p:sp>
    </p:spTree>
    <p:extLst>
      <p:ext uri="{BB962C8B-B14F-4D97-AF65-F5344CB8AC3E}">
        <p14:creationId xmlns:p14="http://schemas.microsoft.com/office/powerpoint/2010/main" val="965762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Breitbild</PresentationFormat>
  <Paragraphs>1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Madison</vt:lpstr>
      <vt:lpstr>Workshop 2  NWT</vt:lpstr>
      <vt:lpstr>Workshop 2  NWT</vt:lpstr>
      <vt:lpstr>Workshop 2  NWT</vt:lpstr>
      <vt:lpstr>Workshop 2  NWT</vt:lpstr>
      <vt:lpstr>Workshop 2  NWT</vt:lpstr>
      <vt:lpstr>Workshop 2  NWT</vt:lpstr>
      <vt:lpstr>Workshop 2  NWT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217</cp:revision>
  <dcterms:created xsi:type="dcterms:W3CDTF">2022-11-21T16:47:13Z</dcterms:created>
  <dcterms:modified xsi:type="dcterms:W3CDTF">2022-11-21T21:29:58Z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