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2BE3A-ADCF-412E-A407-52D82C8622A3}" v="1534" dt="2022-11-28T18:46:18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NWT Workshop 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Julian Luca Philipp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14D0C-6AEB-908F-88EB-B8A3A9F9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Teil 1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C22483-F885-5F38-E1D8-ACB831D8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Materialien</a:t>
            </a:r>
          </a:p>
          <a:p>
            <a:r>
              <a:rPr lang="de-DE" dirty="0">
                <a:cs typeface="Calibri"/>
              </a:rPr>
              <a:t>Aufbau</a:t>
            </a:r>
            <a:endParaRPr lang="de-DE" dirty="0"/>
          </a:p>
          <a:p>
            <a:r>
              <a:rPr lang="de-DE" dirty="0">
                <a:cs typeface="Calibri"/>
              </a:rPr>
              <a:t>Durchführung</a:t>
            </a:r>
          </a:p>
          <a:p>
            <a:r>
              <a:rPr lang="de-DE" dirty="0">
                <a:cs typeface="Calibri"/>
              </a:rPr>
              <a:t>Beobachtung</a:t>
            </a:r>
          </a:p>
        </p:txBody>
      </p:sp>
    </p:spTree>
    <p:extLst>
      <p:ext uri="{BB962C8B-B14F-4D97-AF65-F5344CB8AC3E}">
        <p14:creationId xmlns:p14="http://schemas.microsoft.com/office/powerpoint/2010/main" val="393389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97D30-E432-44D1-E2D8-F571A689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Materialien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5318D-F7BD-A467-024E-C4C52BE8A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Tegomuls</a:t>
            </a: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Wasser</a:t>
            </a:r>
          </a:p>
          <a:p>
            <a:r>
              <a:rPr lang="de-DE" dirty="0">
                <a:cs typeface="Calibri"/>
              </a:rPr>
              <a:t>Reagenzgläser</a:t>
            </a:r>
          </a:p>
          <a:p>
            <a:r>
              <a:rPr lang="de-DE" dirty="0">
                <a:cs typeface="Calibri"/>
              </a:rPr>
              <a:t>Pflanzenöl</a:t>
            </a:r>
          </a:p>
          <a:p>
            <a:r>
              <a:rPr lang="de-DE" dirty="0">
                <a:cs typeface="Calibri"/>
              </a:rPr>
              <a:t>Stopfen</a:t>
            </a:r>
          </a:p>
          <a:p>
            <a:r>
              <a:rPr lang="de-DE" dirty="0">
                <a:ea typeface="+mn-lt"/>
                <a:cs typeface="+mn-lt"/>
              </a:rPr>
              <a:t>Spatel</a:t>
            </a:r>
            <a:br>
              <a:rPr lang="de-DE" dirty="0">
                <a:cs typeface="Calibri"/>
              </a:rPr>
            </a:b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93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25A25-1CE6-1864-526E-FC4CADA3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Aufbau</a:t>
            </a:r>
            <a:endParaRPr lang="de-DE" dirty="0"/>
          </a:p>
        </p:txBody>
      </p:sp>
      <p:pic>
        <p:nvPicPr>
          <p:cNvPr id="4" name="Grafik 4" descr="Ein Bild, das Text, Whiteboard enthält.&#10;&#10;Beschreibung automatisch generiert.">
            <a:extLst>
              <a:ext uri="{FF2B5EF4-FFF2-40B4-BE49-F238E27FC236}">
                <a16:creationId xmlns:a16="http://schemas.microsoft.com/office/drawing/2014/main" id="{F15E0020-70E6-314E-E59B-FF63FDF57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4353" y="1159970"/>
            <a:ext cx="4206878" cy="4377613"/>
          </a:xfr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2AA7D7DF-89B5-F468-8C5D-410BB0F2658A}"/>
              </a:ext>
            </a:extLst>
          </p:cNvPr>
          <p:cNvSpPr/>
          <p:nvPr/>
        </p:nvSpPr>
        <p:spPr>
          <a:xfrm rot="16200000">
            <a:off x="9213540" y="2462399"/>
            <a:ext cx="2465376" cy="4277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59444FC-7DDC-322C-9683-524B06075C91}"/>
              </a:ext>
            </a:extLst>
          </p:cNvPr>
          <p:cNvSpPr/>
          <p:nvPr/>
        </p:nvSpPr>
        <p:spPr>
          <a:xfrm>
            <a:off x="8261828" y="832067"/>
            <a:ext cx="2453815" cy="27537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268FBAD-6C2F-9711-DE04-46DFCBB8C144}"/>
              </a:ext>
            </a:extLst>
          </p:cNvPr>
          <p:cNvSpPr/>
          <p:nvPr/>
        </p:nvSpPr>
        <p:spPr>
          <a:xfrm rot="-5400000">
            <a:off x="4952996" y="675636"/>
            <a:ext cx="629920" cy="1432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148F77-ADF4-D8F4-1D02-ED5D4F232D68}"/>
              </a:ext>
            </a:extLst>
          </p:cNvPr>
          <p:cNvSpPr/>
          <p:nvPr/>
        </p:nvSpPr>
        <p:spPr>
          <a:xfrm rot="-5400000">
            <a:off x="1691636" y="1203957"/>
            <a:ext cx="629920" cy="924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02F6D0E-A5B3-01A6-5C95-0754B94BD6F0}"/>
              </a:ext>
            </a:extLst>
          </p:cNvPr>
          <p:cNvSpPr/>
          <p:nvPr/>
        </p:nvSpPr>
        <p:spPr>
          <a:xfrm>
            <a:off x="11791551" y="980963"/>
            <a:ext cx="973609" cy="27537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1DCCA05-47A7-A202-DA34-8696CC54AC7A}"/>
              </a:ext>
            </a:extLst>
          </p:cNvPr>
          <p:cNvSpPr txBox="1"/>
          <p:nvPr/>
        </p:nvSpPr>
        <p:spPr>
          <a:xfrm>
            <a:off x="840826" y="1690413"/>
            <a:ext cx="733972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cs typeface="Calibri"/>
              </a:rPr>
              <a:t>Zwei Reagenzgläser mit je:</a:t>
            </a:r>
            <a:br>
              <a:rPr lang="de-DE" sz="2800" dirty="0">
                <a:cs typeface="Calibri"/>
              </a:rPr>
            </a:br>
            <a:r>
              <a:rPr lang="de-DE" sz="2800" dirty="0">
                <a:cs typeface="Calibri"/>
              </a:rPr>
              <a:t>½ Spatel </a:t>
            </a:r>
            <a:r>
              <a:rPr lang="de-DE" sz="2800" dirty="0" err="1">
                <a:cs typeface="Calibri"/>
              </a:rPr>
              <a:t>Tegomuls</a:t>
            </a:r>
            <a:r>
              <a:rPr lang="de-DE" sz="2800" dirty="0">
                <a:cs typeface="Calibri"/>
              </a:rPr>
              <a:t> </a:t>
            </a:r>
          </a:p>
          <a:p>
            <a:r>
              <a:rPr lang="de-DE" sz="2800" dirty="0">
                <a:cs typeface="Calibri"/>
              </a:rPr>
              <a:t>2ml Wasser</a:t>
            </a:r>
          </a:p>
          <a:p>
            <a:r>
              <a:rPr lang="de-DE" sz="2800" dirty="0">
                <a:cs typeface="Calibri"/>
              </a:rPr>
              <a:t>2ml Pflanzen</a:t>
            </a:r>
          </a:p>
          <a:p>
            <a:r>
              <a:rPr lang="de-DE" sz="2800" dirty="0">
                <a:cs typeface="Calibri"/>
              </a:rPr>
              <a:t>Füllen und beide mit Korken verschließen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63A550-2D54-5ABD-09F0-59F80107EBC5}"/>
              </a:ext>
            </a:extLst>
          </p:cNvPr>
          <p:cNvSpPr txBox="1"/>
          <p:nvPr/>
        </p:nvSpPr>
        <p:spPr>
          <a:xfrm>
            <a:off x="840828" y="3118068"/>
            <a:ext cx="5447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47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D91E9-C2B8-15BC-BF10-E3EE525A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Durführung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9E88E-D27C-2699-F627-320C0905F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+mn-lt"/>
                <a:cs typeface="+mn-lt"/>
              </a:rPr>
              <a:t> Wasser in einem Becherglas auf 70°C erhitzen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+mn-lt"/>
                <a:cs typeface="+mn-lt"/>
              </a:rPr>
              <a:t> Ein Reagenzglas beiseite stellen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+mn-lt"/>
                <a:cs typeface="+mn-lt"/>
              </a:rPr>
              <a:t> Das andere im heißen Wasser baden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ea typeface="+mn-lt"/>
                <a:cs typeface="+mn-lt"/>
              </a:rPr>
              <a:t> Erneut beide schütteln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171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57985-7CFF-DA56-7964-1FDBD4E9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Beobachtung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F130C-43AF-503E-3FCB-C8A81B40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Reagenzglas 1 (kalt):</a:t>
            </a:r>
          </a:p>
          <a:p>
            <a:r>
              <a:rPr lang="de-DE" dirty="0">
                <a:cs typeface="Calibri"/>
              </a:rPr>
              <a:t> Dickflüssiger Inhalt</a:t>
            </a:r>
          </a:p>
          <a:p>
            <a:r>
              <a:rPr lang="de-DE" dirty="0">
                <a:cs typeface="Calibri"/>
              </a:rPr>
              <a:t>Weiß-Gelblicher Inhalt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Reagenzglas 2 (warm):</a:t>
            </a:r>
          </a:p>
          <a:p>
            <a:r>
              <a:rPr lang="de-DE" dirty="0">
                <a:cs typeface="Calibri"/>
              </a:rPr>
              <a:t>Fester Inhalt</a:t>
            </a:r>
          </a:p>
          <a:p>
            <a:r>
              <a:rPr lang="de-DE" dirty="0">
                <a:cs typeface="Calibri"/>
              </a:rPr>
              <a:t>Weiß-Flockiger Inhalt</a:t>
            </a:r>
            <a:endParaRPr lang="de-DE" dirty="0"/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70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D42B6-7A0F-C246-5A93-FB2D5061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27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cs typeface="Calibri Light"/>
              </a:rPr>
              <a:t>Fragen 1-4</a:t>
            </a: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05997654-B1E3-149E-34AB-63D8680CC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100154"/>
              </p:ext>
            </p:extLst>
          </p:nvPr>
        </p:nvGraphicFramePr>
        <p:xfrm>
          <a:off x="121920" y="1361440"/>
          <a:ext cx="11615929" cy="487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067">
                  <a:extLst>
                    <a:ext uri="{9D8B030D-6E8A-4147-A177-3AD203B41FA5}">
                      <a16:colId xmlns:a16="http://schemas.microsoft.com/office/drawing/2014/main" val="1965158984"/>
                    </a:ext>
                  </a:extLst>
                </a:gridCol>
                <a:gridCol w="1776995">
                  <a:extLst>
                    <a:ext uri="{9D8B030D-6E8A-4147-A177-3AD203B41FA5}">
                      <a16:colId xmlns:a16="http://schemas.microsoft.com/office/drawing/2014/main" val="1460116261"/>
                    </a:ext>
                  </a:extLst>
                </a:gridCol>
                <a:gridCol w="1162454">
                  <a:extLst>
                    <a:ext uri="{9D8B030D-6E8A-4147-A177-3AD203B41FA5}">
                      <a16:colId xmlns:a16="http://schemas.microsoft.com/office/drawing/2014/main" val="2440284141"/>
                    </a:ext>
                  </a:extLst>
                </a:gridCol>
                <a:gridCol w="1379150">
                  <a:extLst>
                    <a:ext uri="{9D8B030D-6E8A-4147-A177-3AD203B41FA5}">
                      <a16:colId xmlns:a16="http://schemas.microsoft.com/office/drawing/2014/main" val="2924543192"/>
                    </a:ext>
                  </a:extLst>
                </a:gridCol>
                <a:gridCol w="1659421">
                  <a:extLst>
                    <a:ext uri="{9D8B030D-6E8A-4147-A177-3AD203B41FA5}">
                      <a16:colId xmlns:a16="http://schemas.microsoft.com/office/drawing/2014/main" val="479655215"/>
                    </a:ext>
                  </a:extLst>
                </a:gridCol>
                <a:gridCol w="1659421">
                  <a:extLst>
                    <a:ext uri="{9D8B030D-6E8A-4147-A177-3AD203B41FA5}">
                      <a16:colId xmlns:a16="http://schemas.microsoft.com/office/drawing/2014/main" val="1853303661"/>
                    </a:ext>
                  </a:extLst>
                </a:gridCol>
                <a:gridCol w="1659421">
                  <a:extLst>
                    <a:ext uri="{9D8B030D-6E8A-4147-A177-3AD203B41FA5}">
                      <a16:colId xmlns:a16="http://schemas.microsoft.com/office/drawing/2014/main" val="2233279284"/>
                    </a:ext>
                  </a:extLst>
                </a:gridCol>
              </a:tblGrid>
              <a:tr h="7094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Stoff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sz="1800" b="1" i="0" u="none" strike="noStrike" noProof="0" dirty="0">
                          <a:latin typeface="Calibri"/>
                        </a:rPr>
                        <a:t>Eigenschaft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Hautcreme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Milch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Bratfett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Magarine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Mayonese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Body-Lotion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58528"/>
                  </a:ext>
                </a:extLst>
              </a:tr>
              <a:tr h="6819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/>
                        <a:t>Emulsionstyp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W/O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32629"/>
                  </a:ext>
                </a:extLst>
              </a:tr>
              <a:tr h="11626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 err="1"/>
                        <a:t>Verdünnbarkeit</a:t>
                      </a:r>
                      <a:r>
                        <a:rPr lang="de-DE" dirty="0"/>
                        <a:t> mit Wasser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Calibri"/>
                        </a:rPr>
                        <a:t>Nicht Möglich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latin typeface="Calibri"/>
                        </a:rPr>
                        <a:t>Nicht  Möglich</a:t>
                      </a:r>
                    </a:p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Nicht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Nicht 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Nicht 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56138"/>
                  </a:ext>
                </a:extLst>
              </a:tr>
              <a:tr h="11626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 err="1">
                          <a:latin typeface="Calibri"/>
                        </a:rPr>
                        <a:t>Verdünnbarkeit</a:t>
                      </a:r>
                      <a:r>
                        <a:rPr lang="de-DE" sz="1800" b="0" i="0" u="none" strike="noStrike" noProof="0" dirty="0">
                          <a:latin typeface="Calibri"/>
                        </a:rPr>
                        <a:t> mit Öl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Nicht 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39805"/>
                  </a:ext>
                </a:extLst>
              </a:tr>
              <a:tr h="11626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Elektrische Leitfähigkeit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0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27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6230826-2285-1D87-46BA-8689B64D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717" y="-142875"/>
            <a:ext cx="3885326" cy="1640873"/>
          </a:xfrm>
        </p:spPr>
        <p:txBody>
          <a:bodyPr>
            <a:normAutofit/>
          </a:bodyPr>
          <a:lstStyle/>
          <a:p>
            <a:r>
              <a:rPr lang="de-DE" sz="9600" dirty="0">
                <a:cs typeface="Calibri Light"/>
              </a:rPr>
              <a:t>Fragen</a:t>
            </a:r>
            <a:endParaRPr lang="de-DE" sz="9600">
              <a:cs typeface="Calibri Ligh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AAA4F6-B53A-34F0-03D3-6C0E13C265C1}"/>
              </a:ext>
            </a:extLst>
          </p:cNvPr>
          <p:cNvSpPr txBox="1"/>
          <p:nvPr/>
        </p:nvSpPr>
        <p:spPr>
          <a:xfrm>
            <a:off x="3048000" y="2356069"/>
            <a:ext cx="60960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400" dirty="0">
                <a:cs typeface="Calibri"/>
              </a:rPr>
              <a:t>Vielen Dank fürs zuhören!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89624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NWT Workshop 1</vt:lpstr>
      <vt:lpstr>Teil 1</vt:lpstr>
      <vt:lpstr>Materialien</vt:lpstr>
      <vt:lpstr>Aufbau</vt:lpstr>
      <vt:lpstr>Durführung</vt:lpstr>
      <vt:lpstr>Beobachtung</vt:lpstr>
      <vt:lpstr>Fragen 1-4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257</cp:revision>
  <dcterms:created xsi:type="dcterms:W3CDTF">2022-11-28T17:05:18Z</dcterms:created>
  <dcterms:modified xsi:type="dcterms:W3CDTF">2022-11-28T18:47:22Z</dcterms:modified>
</cp:coreProperties>
</file>