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96"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 d="100"/>
          <a:sy n="15" d="100"/>
        </p:scale>
        <p:origin x="1296" y="240"/>
      </p:cViewPr>
      <p:guideLst>
        <p:guide orient="horz" pos="10296"/>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DB9B14-5D40-442D-B889-FEE97BAFFB20}"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73EF-F519-48E8-BA56-FB83E4216D31}" type="slidenum">
              <a:rPr lang="en-US" smtClean="0"/>
              <a:t>‹#›</a:t>
            </a:fld>
            <a:endParaRPr lang="en-US"/>
          </a:p>
        </p:txBody>
      </p:sp>
    </p:spTree>
    <p:extLst>
      <p:ext uri="{BB962C8B-B14F-4D97-AF65-F5344CB8AC3E}">
        <p14:creationId xmlns:p14="http://schemas.microsoft.com/office/powerpoint/2010/main" val="4193776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B9B14-5D40-442D-B889-FEE97BAFFB20}"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73EF-F519-48E8-BA56-FB83E4216D31}" type="slidenum">
              <a:rPr lang="en-US" smtClean="0"/>
              <a:t>‹#›</a:t>
            </a:fld>
            <a:endParaRPr lang="en-US"/>
          </a:p>
        </p:txBody>
      </p:sp>
    </p:spTree>
    <p:extLst>
      <p:ext uri="{BB962C8B-B14F-4D97-AF65-F5344CB8AC3E}">
        <p14:creationId xmlns:p14="http://schemas.microsoft.com/office/powerpoint/2010/main" val="241871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B9B14-5D40-442D-B889-FEE97BAFFB20}"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73EF-F519-48E8-BA56-FB83E4216D31}" type="slidenum">
              <a:rPr lang="en-US" smtClean="0"/>
              <a:t>‹#›</a:t>
            </a:fld>
            <a:endParaRPr lang="en-US"/>
          </a:p>
        </p:txBody>
      </p:sp>
    </p:spTree>
    <p:extLst>
      <p:ext uri="{BB962C8B-B14F-4D97-AF65-F5344CB8AC3E}">
        <p14:creationId xmlns:p14="http://schemas.microsoft.com/office/powerpoint/2010/main" val="1341733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B9B14-5D40-442D-B889-FEE97BAFFB20}"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73EF-F519-48E8-BA56-FB83E4216D31}" type="slidenum">
              <a:rPr lang="en-US" smtClean="0"/>
              <a:t>‹#›</a:t>
            </a:fld>
            <a:endParaRPr lang="en-US"/>
          </a:p>
        </p:txBody>
      </p:sp>
    </p:spTree>
    <p:extLst>
      <p:ext uri="{BB962C8B-B14F-4D97-AF65-F5344CB8AC3E}">
        <p14:creationId xmlns:p14="http://schemas.microsoft.com/office/powerpoint/2010/main" val="13559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B9B14-5D40-442D-B889-FEE97BAFFB20}"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473EF-F519-48E8-BA56-FB83E4216D31}" type="slidenum">
              <a:rPr lang="en-US" smtClean="0"/>
              <a:t>‹#›</a:t>
            </a:fld>
            <a:endParaRPr lang="en-US"/>
          </a:p>
        </p:txBody>
      </p:sp>
    </p:spTree>
    <p:extLst>
      <p:ext uri="{BB962C8B-B14F-4D97-AF65-F5344CB8AC3E}">
        <p14:creationId xmlns:p14="http://schemas.microsoft.com/office/powerpoint/2010/main" val="259844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DB9B14-5D40-442D-B889-FEE97BAFFB20}"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473EF-F519-48E8-BA56-FB83E4216D31}" type="slidenum">
              <a:rPr lang="en-US" smtClean="0"/>
              <a:t>‹#›</a:t>
            </a:fld>
            <a:endParaRPr lang="en-US"/>
          </a:p>
        </p:txBody>
      </p:sp>
    </p:spTree>
    <p:extLst>
      <p:ext uri="{BB962C8B-B14F-4D97-AF65-F5344CB8AC3E}">
        <p14:creationId xmlns:p14="http://schemas.microsoft.com/office/powerpoint/2010/main" val="327496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DB9B14-5D40-442D-B889-FEE97BAFFB20}"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3473EF-F519-48E8-BA56-FB83E4216D31}" type="slidenum">
              <a:rPr lang="en-US" smtClean="0"/>
              <a:t>‹#›</a:t>
            </a:fld>
            <a:endParaRPr lang="en-US"/>
          </a:p>
        </p:txBody>
      </p:sp>
    </p:spTree>
    <p:extLst>
      <p:ext uri="{BB962C8B-B14F-4D97-AF65-F5344CB8AC3E}">
        <p14:creationId xmlns:p14="http://schemas.microsoft.com/office/powerpoint/2010/main" val="390181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DB9B14-5D40-442D-B889-FEE97BAFFB20}" type="datetimeFigureOut">
              <a:rPr lang="en-US" smtClean="0"/>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3473EF-F519-48E8-BA56-FB83E4216D31}" type="slidenum">
              <a:rPr lang="en-US" smtClean="0"/>
              <a:t>‹#›</a:t>
            </a:fld>
            <a:endParaRPr lang="en-US"/>
          </a:p>
        </p:txBody>
      </p:sp>
    </p:spTree>
    <p:extLst>
      <p:ext uri="{BB962C8B-B14F-4D97-AF65-F5344CB8AC3E}">
        <p14:creationId xmlns:p14="http://schemas.microsoft.com/office/powerpoint/2010/main" val="69480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B9B14-5D40-442D-B889-FEE97BAFFB20}" type="datetimeFigureOut">
              <a:rPr lang="en-US" smtClean="0"/>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3473EF-F519-48E8-BA56-FB83E4216D31}" type="slidenum">
              <a:rPr lang="en-US" smtClean="0"/>
              <a:t>‹#›</a:t>
            </a:fld>
            <a:endParaRPr lang="en-US"/>
          </a:p>
        </p:txBody>
      </p:sp>
    </p:spTree>
    <p:extLst>
      <p:ext uri="{BB962C8B-B14F-4D97-AF65-F5344CB8AC3E}">
        <p14:creationId xmlns:p14="http://schemas.microsoft.com/office/powerpoint/2010/main" val="418571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9DB9B14-5D40-442D-B889-FEE97BAFFB20}"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473EF-F519-48E8-BA56-FB83E4216D31}" type="slidenum">
              <a:rPr lang="en-US" smtClean="0"/>
              <a:t>‹#›</a:t>
            </a:fld>
            <a:endParaRPr lang="en-US"/>
          </a:p>
        </p:txBody>
      </p:sp>
    </p:spTree>
    <p:extLst>
      <p:ext uri="{BB962C8B-B14F-4D97-AF65-F5344CB8AC3E}">
        <p14:creationId xmlns:p14="http://schemas.microsoft.com/office/powerpoint/2010/main" val="2179396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9DB9B14-5D40-442D-B889-FEE97BAFFB20}"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473EF-F519-48E8-BA56-FB83E4216D31}" type="slidenum">
              <a:rPr lang="en-US" smtClean="0"/>
              <a:t>‹#›</a:t>
            </a:fld>
            <a:endParaRPr lang="en-US"/>
          </a:p>
        </p:txBody>
      </p:sp>
    </p:spTree>
    <p:extLst>
      <p:ext uri="{BB962C8B-B14F-4D97-AF65-F5344CB8AC3E}">
        <p14:creationId xmlns:p14="http://schemas.microsoft.com/office/powerpoint/2010/main" val="2331956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9DB9B14-5D40-442D-B889-FEE97BAFFB20}" type="datetimeFigureOut">
              <a:rPr lang="en-US" smtClean="0"/>
              <a:t>7/19/2023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83473EF-F519-48E8-BA56-FB83E4216D31}" type="slidenum">
              <a:rPr lang="en-US" smtClean="0"/>
              <a:t>‹#›</a:t>
            </a:fld>
            <a:endParaRPr lang="en-US"/>
          </a:p>
        </p:txBody>
      </p:sp>
    </p:spTree>
    <p:extLst>
      <p:ext uri="{BB962C8B-B14F-4D97-AF65-F5344CB8AC3E}">
        <p14:creationId xmlns:p14="http://schemas.microsoft.com/office/powerpoint/2010/main" val="2055404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7EB9FA-1ED4-24D0-14FC-E57F3A759371}"/>
              </a:ext>
            </a:extLst>
          </p:cNvPr>
          <p:cNvSpPr txBox="1"/>
          <p:nvPr/>
        </p:nvSpPr>
        <p:spPr>
          <a:xfrm>
            <a:off x="671804" y="513183"/>
            <a:ext cx="42519600" cy="1569660"/>
          </a:xfrm>
          <a:prstGeom prst="rect">
            <a:avLst/>
          </a:prstGeom>
          <a:solidFill>
            <a:schemeClr val="accent4"/>
          </a:solidFill>
          <a:ln>
            <a:solidFill>
              <a:schemeClr val="accent1">
                <a:shade val="15000"/>
              </a:schemeClr>
            </a:solidFill>
          </a:ln>
        </p:spPr>
        <p:txBody>
          <a:bodyPr wrap="square" rtlCol="0">
            <a:spAutoFit/>
          </a:bodyPr>
          <a:lstStyle/>
          <a:p>
            <a:pPr algn="ctr"/>
            <a:r>
              <a:rPr lang="en-US" sz="9600" dirty="0"/>
              <a:t>Infographics of labor immigration</a:t>
            </a:r>
          </a:p>
        </p:txBody>
      </p:sp>
      <p:sp>
        <p:nvSpPr>
          <p:cNvPr id="7" name="Rectangle 6">
            <a:extLst>
              <a:ext uri="{FF2B5EF4-FFF2-40B4-BE49-F238E27FC236}">
                <a16:creationId xmlns:a16="http://schemas.microsoft.com/office/drawing/2014/main" id="{F7138DC1-6054-DABC-C8CA-0593D573893B}"/>
              </a:ext>
            </a:extLst>
          </p:cNvPr>
          <p:cNvSpPr/>
          <p:nvPr/>
        </p:nvSpPr>
        <p:spPr>
          <a:xfrm>
            <a:off x="29475404" y="3741576"/>
            <a:ext cx="13716000" cy="28803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221"/>
          </a:p>
        </p:txBody>
      </p:sp>
      <p:sp>
        <p:nvSpPr>
          <p:cNvPr id="8" name="Rectangle 7">
            <a:extLst>
              <a:ext uri="{FF2B5EF4-FFF2-40B4-BE49-F238E27FC236}">
                <a16:creationId xmlns:a16="http://schemas.microsoft.com/office/drawing/2014/main" id="{37CDAAD8-18D4-6269-B22B-3B67D65153F9}"/>
              </a:ext>
            </a:extLst>
          </p:cNvPr>
          <p:cNvSpPr/>
          <p:nvPr/>
        </p:nvSpPr>
        <p:spPr>
          <a:xfrm>
            <a:off x="15073604" y="3741576"/>
            <a:ext cx="13716000" cy="28803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221" dirty="0"/>
          </a:p>
        </p:txBody>
      </p:sp>
      <p:sp>
        <p:nvSpPr>
          <p:cNvPr id="9" name="Rectangle 8">
            <a:extLst>
              <a:ext uri="{FF2B5EF4-FFF2-40B4-BE49-F238E27FC236}">
                <a16:creationId xmlns:a16="http://schemas.microsoft.com/office/drawing/2014/main" id="{55718CB9-3EC4-1DAF-80BF-69146E44B659}"/>
              </a:ext>
            </a:extLst>
          </p:cNvPr>
          <p:cNvSpPr/>
          <p:nvPr/>
        </p:nvSpPr>
        <p:spPr>
          <a:xfrm>
            <a:off x="671804" y="3741576"/>
            <a:ext cx="13716000" cy="28803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221"/>
          </a:p>
        </p:txBody>
      </p:sp>
      <p:sp>
        <p:nvSpPr>
          <p:cNvPr id="17" name="TextBox 16">
            <a:extLst>
              <a:ext uri="{FF2B5EF4-FFF2-40B4-BE49-F238E27FC236}">
                <a16:creationId xmlns:a16="http://schemas.microsoft.com/office/drawing/2014/main" id="{6C1B8EBF-C860-ECEA-C4EF-AA478674F50A}"/>
              </a:ext>
            </a:extLst>
          </p:cNvPr>
          <p:cNvSpPr txBox="1"/>
          <p:nvPr/>
        </p:nvSpPr>
        <p:spPr>
          <a:xfrm>
            <a:off x="942391" y="4245429"/>
            <a:ext cx="12708295" cy="1446550"/>
          </a:xfrm>
          <a:prstGeom prst="rect">
            <a:avLst/>
          </a:prstGeom>
          <a:solidFill>
            <a:schemeClr val="accent4"/>
          </a:solidFill>
        </p:spPr>
        <p:txBody>
          <a:bodyPr wrap="square" rtlCol="0">
            <a:spAutoFit/>
          </a:bodyPr>
          <a:lstStyle/>
          <a:p>
            <a:pPr algn="ctr"/>
            <a:r>
              <a:rPr lang="en-US" sz="8800" dirty="0"/>
              <a:t>Abstract</a:t>
            </a:r>
          </a:p>
        </p:txBody>
      </p:sp>
      <p:sp>
        <p:nvSpPr>
          <p:cNvPr id="18" name="TextBox 17">
            <a:extLst>
              <a:ext uri="{FF2B5EF4-FFF2-40B4-BE49-F238E27FC236}">
                <a16:creationId xmlns:a16="http://schemas.microsoft.com/office/drawing/2014/main" id="{21789A1B-96B1-6949-2346-04E6FE0CC440}"/>
              </a:ext>
            </a:extLst>
          </p:cNvPr>
          <p:cNvSpPr txBox="1"/>
          <p:nvPr/>
        </p:nvSpPr>
        <p:spPr>
          <a:xfrm>
            <a:off x="1212979" y="5691979"/>
            <a:ext cx="13174825" cy="11172289"/>
          </a:xfrm>
          <a:prstGeom prst="rect">
            <a:avLst/>
          </a:prstGeom>
          <a:noFill/>
        </p:spPr>
        <p:txBody>
          <a:bodyPr wrap="square" rtlCol="0">
            <a:spAutoFit/>
          </a:bodyPr>
          <a:lstStyle/>
          <a:p>
            <a:r>
              <a:rPr lang="en-US" sz="5400" b="1" kern="100" dirty="0">
                <a:effectLst/>
                <a:ea typeface="Calibri" panose="020F0502020204030204" pitchFamily="34" charset="0"/>
                <a:cs typeface="Times New Roman" panose="02020603050405020304" pitchFamily="18" charset="0"/>
              </a:rPr>
              <a:t>The </a:t>
            </a:r>
            <a:r>
              <a:rPr lang="en-US" sz="5400" b="1" kern="100" dirty="0" err="1">
                <a:effectLst/>
                <a:ea typeface="Calibri" panose="020F0502020204030204" pitchFamily="34" charset="0"/>
                <a:cs typeface="Times New Roman" panose="02020603050405020304" pitchFamily="18" charset="0"/>
              </a:rPr>
              <a:t>Labour</a:t>
            </a:r>
            <a:r>
              <a:rPr lang="en-US" sz="5400" b="1" kern="100" dirty="0">
                <a:effectLst/>
                <a:ea typeface="Calibri" panose="020F0502020204030204" pitchFamily="34" charset="0"/>
                <a:cs typeface="Times New Roman" panose="02020603050405020304" pitchFamily="18" charset="0"/>
              </a:rPr>
              <a:t> Force estimates by immigration data source offer a useful chance to investigate the connections, patterns, and specifics relating to the effects of numerous variables on job status. The goal of this study is to better understand how immigration status, duration of immigration, educational attainment, sex, and age affect immigrant population employment status. We want to draw important conclusions from this data that will help shape policies and tactics for integrating immigrants into the </a:t>
            </a:r>
            <a:r>
              <a:rPr lang="en-US" sz="5400" b="1" kern="100" dirty="0" err="1">
                <a:effectLst/>
                <a:ea typeface="Calibri" panose="020F0502020204030204" pitchFamily="34" charset="0"/>
                <a:cs typeface="Times New Roman" panose="02020603050405020304" pitchFamily="18" charset="0"/>
              </a:rPr>
              <a:t>labour</a:t>
            </a:r>
            <a:r>
              <a:rPr lang="en-US" sz="5400" b="1" kern="100" dirty="0">
                <a:effectLst/>
                <a:ea typeface="Calibri" panose="020F0502020204030204" pitchFamily="34" charset="0"/>
                <a:cs typeface="Times New Roman" panose="02020603050405020304" pitchFamily="18" charset="0"/>
              </a:rPr>
              <a:t> market.</a:t>
            </a:r>
            <a:endParaRPr lang="en-US" sz="5400" kern="100" dirty="0">
              <a:effectLst/>
              <a:ea typeface="Calibri" panose="020F0502020204030204" pitchFamily="34" charset="0"/>
              <a:cs typeface="Times New Roman" panose="02020603050405020304" pitchFamily="18" charset="0"/>
            </a:endParaRPr>
          </a:p>
          <a:p>
            <a:endParaRPr lang="en-US" dirty="0"/>
          </a:p>
        </p:txBody>
      </p:sp>
      <p:sp>
        <p:nvSpPr>
          <p:cNvPr id="19" name="TextBox 18">
            <a:extLst>
              <a:ext uri="{FF2B5EF4-FFF2-40B4-BE49-F238E27FC236}">
                <a16:creationId xmlns:a16="http://schemas.microsoft.com/office/drawing/2014/main" id="{4B7FB395-5CC1-B639-937B-00F3EE06BF82}"/>
              </a:ext>
            </a:extLst>
          </p:cNvPr>
          <p:cNvSpPr txBox="1"/>
          <p:nvPr/>
        </p:nvSpPr>
        <p:spPr>
          <a:xfrm>
            <a:off x="1212979" y="17373600"/>
            <a:ext cx="12437707" cy="1446550"/>
          </a:xfrm>
          <a:prstGeom prst="rect">
            <a:avLst/>
          </a:prstGeom>
          <a:solidFill>
            <a:schemeClr val="accent4"/>
          </a:solidFill>
        </p:spPr>
        <p:txBody>
          <a:bodyPr wrap="square" rtlCol="0">
            <a:spAutoFit/>
          </a:bodyPr>
          <a:lstStyle/>
          <a:p>
            <a:pPr algn="ctr"/>
            <a:r>
              <a:rPr lang="en-US" sz="8800" dirty="0"/>
              <a:t>Objectives</a:t>
            </a:r>
          </a:p>
        </p:txBody>
      </p:sp>
      <p:sp>
        <p:nvSpPr>
          <p:cNvPr id="20" name="TextBox 19">
            <a:extLst>
              <a:ext uri="{FF2B5EF4-FFF2-40B4-BE49-F238E27FC236}">
                <a16:creationId xmlns:a16="http://schemas.microsoft.com/office/drawing/2014/main" id="{CB09E99E-9FE5-144B-A531-573E8F35A992}"/>
              </a:ext>
            </a:extLst>
          </p:cNvPr>
          <p:cNvSpPr txBox="1"/>
          <p:nvPr/>
        </p:nvSpPr>
        <p:spPr>
          <a:xfrm>
            <a:off x="905068" y="19100707"/>
            <a:ext cx="13174825" cy="11541621"/>
          </a:xfrm>
          <a:prstGeom prst="rect">
            <a:avLst/>
          </a:prstGeom>
          <a:noFill/>
        </p:spPr>
        <p:txBody>
          <a:bodyPr wrap="square" rtlCol="0">
            <a:spAutoFit/>
          </a:bodyPr>
          <a:lstStyle/>
          <a:p>
            <a:r>
              <a:rPr lang="en-US" sz="6600" b="1" kern="100" dirty="0">
                <a:effectLst/>
                <a:ea typeface="Calibri" panose="020F0502020204030204" pitchFamily="34" charset="0"/>
                <a:cs typeface="Times New Roman" panose="02020603050405020304" pitchFamily="18" charset="0"/>
              </a:rPr>
              <a:t>The objective of this study is to investigate the relationships, trends, and facts related to employment status among individuals with varying immigration status, length of immigration, level of education, sex, and age. The central focus is to explore how these demographic factors influence employment status and identify any potential patterns or associations that may emerge</a:t>
            </a:r>
            <a:r>
              <a:rPr lang="en-US" sz="6600" b="1" kern="100" dirty="0">
                <a:solidFill>
                  <a:srgbClr val="374151"/>
                </a:solidFill>
                <a:effectLst/>
                <a:ea typeface="Calibri" panose="020F0502020204030204" pitchFamily="34" charset="0"/>
                <a:cs typeface="Times New Roman" panose="02020603050405020304" pitchFamily="18" charset="0"/>
              </a:rPr>
              <a:t>.</a:t>
            </a:r>
            <a:endParaRPr lang="en-US" sz="6600" b="1" kern="100" dirty="0">
              <a:effectLst/>
              <a:ea typeface="Calibri" panose="020F0502020204030204" pitchFamily="34" charset="0"/>
              <a:cs typeface="Times New Roman" panose="02020603050405020304" pitchFamily="18" charset="0"/>
            </a:endParaRPr>
          </a:p>
          <a:p>
            <a:endParaRPr lang="en-US" dirty="0"/>
          </a:p>
        </p:txBody>
      </p:sp>
      <p:pic>
        <p:nvPicPr>
          <p:cNvPr id="1026" name="Picture 2">
            <a:extLst>
              <a:ext uri="{FF2B5EF4-FFF2-40B4-BE49-F238E27FC236}">
                <a16:creationId xmlns:a16="http://schemas.microsoft.com/office/drawing/2014/main" id="{5EFE3469-9E5C-2D4E-1042-E810915D5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2771" y="6195832"/>
            <a:ext cx="12605657" cy="126243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78A39E7-EFD6-8DF7-ED07-7D22F3F26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2771" y="19774571"/>
            <a:ext cx="12605657" cy="126243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DEC89D6-AC3E-54CB-7BA6-8975CD893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7573" y="22157562"/>
            <a:ext cx="12591661" cy="91407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68972C8-B0A5-393C-8173-AEA2CBBDE5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75404" y="12736286"/>
            <a:ext cx="13153830" cy="85919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3ECD287-FBF9-F7A7-8E2D-A5EF759A7C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52686" y="3909551"/>
            <a:ext cx="12887907" cy="738210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2D192C1-5BB5-866B-D9A5-FF422B97D193}"/>
              </a:ext>
            </a:extLst>
          </p:cNvPr>
          <p:cNvSpPr txBox="1"/>
          <p:nvPr/>
        </p:nvSpPr>
        <p:spPr>
          <a:xfrm>
            <a:off x="15642771" y="4245429"/>
            <a:ext cx="12605657" cy="1446550"/>
          </a:xfrm>
          <a:prstGeom prst="rect">
            <a:avLst/>
          </a:prstGeom>
          <a:solidFill>
            <a:schemeClr val="accent4"/>
          </a:solidFill>
        </p:spPr>
        <p:txBody>
          <a:bodyPr wrap="square" rtlCol="0">
            <a:spAutoFit/>
          </a:bodyPr>
          <a:lstStyle/>
          <a:p>
            <a:pPr algn="ctr"/>
            <a:r>
              <a:rPr lang="en-US" sz="8800" dirty="0"/>
              <a:t>Categorical Graphs</a:t>
            </a:r>
          </a:p>
        </p:txBody>
      </p:sp>
    </p:spTree>
    <p:extLst>
      <p:ext uri="{BB962C8B-B14F-4D97-AF65-F5344CB8AC3E}">
        <p14:creationId xmlns:p14="http://schemas.microsoft.com/office/powerpoint/2010/main" val="1173259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102</TotalTime>
  <Words>157</Words>
  <Application>Microsoft Office PowerPoint</Application>
  <PresentationFormat>Custom</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Dripti</dc:creator>
  <cp:lastModifiedBy>Dripti</cp:lastModifiedBy>
  <cp:revision>1</cp:revision>
  <dcterms:created xsi:type="dcterms:W3CDTF">2023-07-20T00:08:01Z</dcterms:created>
  <dcterms:modified xsi:type="dcterms:W3CDTF">2023-07-20T01:50:02Z</dcterms:modified>
</cp:coreProperties>
</file>