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23"/>
  </p:notesMasterIdLst>
  <p:sldIdLst>
    <p:sldId id="271" r:id="rId2"/>
    <p:sldId id="268" r:id="rId3"/>
    <p:sldId id="269" r:id="rId4"/>
    <p:sldId id="270" r:id="rId5"/>
    <p:sldId id="264" r:id="rId6"/>
    <p:sldId id="262" r:id="rId7"/>
    <p:sldId id="263" r:id="rId8"/>
    <p:sldId id="265" r:id="rId9"/>
    <p:sldId id="266" r:id="rId10"/>
    <p:sldId id="267" r:id="rId11"/>
    <p:sldId id="256" r:id="rId12"/>
    <p:sldId id="257" r:id="rId13"/>
    <p:sldId id="258" r:id="rId14"/>
    <p:sldId id="259" r:id="rId15"/>
    <p:sldId id="260" r:id="rId16"/>
    <p:sldId id="261" r:id="rId17"/>
    <p:sldId id="277" r:id="rId18"/>
    <p:sldId id="275" r:id="rId19"/>
    <p:sldId id="274" r:id="rId20"/>
    <p:sldId id="276"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2136"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A47FC-B16C-4979-ACC0-19ED34E048E4}" type="datetimeFigureOut">
              <a:rPr lang="en-US" smtClean="0"/>
              <a:t>20-May-21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884A8-36DC-4CF9-9C9D-A4DCE7F63703}" type="slidenum">
              <a:rPr lang="en-US" smtClean="0"/>
              <a:t>‹#›</a:t>
            </a:fld>
            <a:endParaRPr lang="en-US"/>
          </a:p>
        </p:txBody>
      </p:sp>
    </p:spTree>
    <p:extLst>
      <p:ext uri="{BB962C8B-B14F-4D97-AF65-F5344CB8AC3E}">
        <p14:creationId xmlns:p14="http://schemas.microsoft.com/office/powerpoint/2010/main" val="2487976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191696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197106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4176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2653204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2296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108403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3261216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22197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29660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E57E-284A-48EE-9D46-DA0A7F80872A}"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51794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65E57E-284A-48EE-9D46-DA0A7F80872A}" type="datetimeFigureOut">
              <a:rPr lang="en-US" smtClean="0"/>
              <a:t>20-May-21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279641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65E57E-284A-48EE-9D46-DA0A7F80872A}" type="datetimeFigureOut">
              <a:rPr lang="en-US" smtClean="0"/>
              <a:t>20-May-21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42231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65E57E-284A-48EE-9D46-DA0A7F80872A}" type="datetimeFigureOut">
              <a:rPr lang="en-US" smtClean="0"/>
              <a:t>20-May-21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394626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5E57E-284A-48EE-9D46-DA0A7F80872A}" type="datetimeFigureOut">
              <a:rPr lang="en-US" smtClean="0"/>
              <a:t>20-May-21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95798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E57E-284A-48EE-9D46-DA0A7F80872A}" type="datetimeFigureOut">
              <a:rPr lang="en-US" smtClean="0"/>
              <a:t>20-May-21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389584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E57E-284A-48EE-9D46-DA0A7F80872A}" type="datetimeFigureOut">
              <a:rPr lang="en-US" smtClean="0"/>
              <a:t>20-May-21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7988-771B-4D4C-A7BF-5BD054E75AE2}" type="slidenum">
              <a:rPr lang="en-US" smtClean="0"/>
              <a:t>‹#›</a:t>
            </a:fld>
            <a:endParaRPr lang="en-US"/>
          </a:p>
        </p:txBody>
      </p:sp>
    </p:spTree>
    <p:extLst>
      <p:ext uri="{BB962C8B-B14F-4D97-AF65-F5344CB8AC3E}">
        <p14:creationId xmlns:p14="http://schemas.microsoft.com/office/powerpoint/2010/main" val="351620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65E57E-284A-48EE-9D46-DA0A7F80872A}" type="datetimeFigureOut">
              <a:rPr lang="en-US" smtClean="0"/>
              <a:t>20-May-21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F4D7988-771B-4D4C-A7BF-5BD054E75AE2}" type="slidenum">
              <a:rPr lang="en-US" smtClean="0"/>
              <a:t>‹#›</a:t>
            </a:fld>
            <a:endParaRPr lang="en-US"/>
          </a:p>
        </p:txBody>
      </p:sp>
    </p:spTree>
    <p:extLst>
      <p:ext uri="{BB962C8B-B14F-4D97-AF65-F5344CB8AC3E}">
        <p14:creationId xmlns:p14="http://schemas.microsoft.com/office/powerpoint/2010/main" val="49166478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451"/>
            <a:ext cx="8596668" cy="1320800"/>
          </a:xfrm>
        </p:spPr>
        <p:txBody>
          <a:bodyPr>
            <a:normAutofit fontScale="90000"/>
          </a:bodyPr>
          <a:lstStyle/>
          <a:p>
            <a:pPr algn="ctr"/>
            <a:r>
              <a:rPr lang="en-US" sz="4400" b="1" dirty="0" smtClean="0">
                <a:solidFill>
                  <a:schemeClr val="accent2">
                    <a:lumMod val="75000"/>
                  </a:schemeClr>
                </a:solidFill>
              </a:rPr>
              <a:t>Topic :Blood Donation Management System</a:t>
            </a:r>
            <a:endParaRPr lang="en-US" dirty="0">
              <a:solidFill>
                <a:schemeClr val="accent2">
                  <a:lumMod val="75000"/>
                </a:schemeClr>
              </a:solidFill>
            </a:endParaRPr>
          </a:p>
        </p:txBody>
      </p:sp>
      <p:sp>
        <p:nvSpPr>
          <p:cNvPr id="3" name="Content Placeholder 2"/>
          <p:cNvSpPr>
            <a:spLocks noGrp="1"/>
          </p:cNvSpPr>
          <p:nvPr>
            <p:ph idx="1"/>
          </p:nvPr>
        </p:nvSpPr>
        <p:spPr>
          <a:xfrm>
            <a:off x="838200" y="2975019"/>
            <a:ext cx="10515600" cy="3201943"/>
          </a:xfrm>
        </p:spPr>
        <p:txBody>
          <a:bodyPr>
            <a:normAutofit lnSpcReduction="10000"/>
          </a:bodyPr>
          <a:lstStyle/>
          <a:p>
            <a:pPr marL="0" indent="0">
              <a:buNone/>
            </a:pPr>
            <a:r>
              <a:rPr lang="en-US" sz="2000" dirty="0" smtClean="0"/>
              <a:t>Group Members :</a:t>
            </a:r>
          </a:p>
          <a:p>
            <a:pPr marL="0" indent="0">
              <a:buNone/>
            </a:pPr>
            <a:r>
              <a:rPr lang="en-US" sz="2000" dirty="0"/>
              <a:t>	</a:t>
            </a:r>
            <a:r>
              <a:rPr lang="en-US" sz="2000" dirty="0" err="1" smtClean="0"/>
              <a:t>Durgesh</a:t>
            </a:r>
            <a:r>
              <a:rPr lang="en-US" sz="2000" dirty="0" smtClean="0"/>
              <a:t> </a:t>
            </a:r>
            <a:r>
              <a:rPr lang="en-US" sz="2000" dirty="0" err="1" smtClean="0"/>
              <a:t>Prajapati</a:t>
            </a:r>
            <a:endParaRPr lang="en-US" sz="2000" dirty="0" smtClean="0"/>
          </a:p>
          <a:p>
            <a:pPr marL="0" indent="0">
              <a:buNone/>
            </a:pPr>
            <a:r>
              <a:rPr lang="en-US" sz="2000" dirty="0"/>
              <a:t>	</a:t>
            </a:r>
            <a:r>
              <a:rPr lang="en-US" sz="2000" dirty="0" err="1" smtClean="0"/>
              <a:t>Sujeet</a:t>
            </a:r>
            <a:r>
              <a:rPr lang="en-US" sz="2000" dirty="0" smtClean="0"/>
              <a:t> </a:t>
            </a:r>
            <a:r>
              <a:rPr lang="en-US" sz="2000" dirty="0" err="1" smtClean="0"/>
              <a:t>Pandit</a:t>
            </a:r>
            <a:endParaRPr lang="en-US" sz="2000" dirty="0" smtClean="0"/>
          </a:p>
          <a:p>
            <a:pPr marL="0" indent="0">
              <a:buNone/>
            </a:pPr>
            <a:r>
              <a:rPr lang="en-US" sz="2000" dirty="0"/>
              <a:t>	</a:t>
            </a:r>
            <a:r>
              <a:rPr lang="en-US" sz="2000" dirty="0" err="1" smtClean="0"/>
              <a:t>Gulab</a:t>
            </a:r>
            <a:r>
              <a:rPr lang="en-US" sz="2000" dirty="0" smtClean="0"/>
              <a:t> Singh</a:t>
            </a:r>
          </a:p>
          <a:p>
            <a:pPr marL="0" indent="0">
              <a:buNone/>
            </a:pPr>
            <a:r>
              <a:rPr lang="en-US" sz="2000" dirty="0"/>
              <a:t>	</a:t>
            </a:r>
            <a:r>
              <a:rPr lang="en-US" sz="2000" dirty="0" err="1" smtClean="0"/>
              <a:t>Ankita</a:t>
            </a:r>
            <a:r>
              <a:rPr lang="en-US" sz="2000" dirty="0" smtClean="0"/>
              <a:t> </a:t>
            </a:r>
            <a:r>
              <a:rPr lang="en-US" sz="2000" dirty="0" err="1" smtClean="0"/>
              <a:t>Yadav</a:t>
            </a:r>
            <a:endParaRPr lang="en-US" sz="2000" dirty="0" smtClean="0"/>
          </a:p>
          <a:p>
            <a:pPr marL="0" indent="0">
              <a:buNone/>
            </a:pPr>
            <a:endParaRPr lang="en-US" sz="2000" dirty="0"/>
          </a:p>
          <a:p>
            <a:pPr marL="0" indent="0">
              <a:buNone/>
            </a:pPr>
            <a:r>
              <a:rPr lang="en-US" sz="2000" dirty="0" smtClean="0"/>
              <a:t>Project Guide :</a:t>
            </a:r>
          </a:p>
          <a:p>
            <a:pPr marL="0" indent="0">
              <a:buNone/>
            </a:pPr>
            <a:r>
              <a:rPr lang="en-US" sz="2000" dirty="0"/>
              <a:t>	</a:t>
            </a:r>
            <a:r>
              <a:rPr lang="en-US" sz="2000" dirty="0" smtClean="0"/>
              <a:t>Prof. </a:t>
            </a:r>
            <a:r>
              <a:rPr lang="en-US" sz="2000" dirty="0" err="1" smtClean="0"/>
              <a:t>Madhuri</a:t>
            </a:r>
            <a:r>
              <a:rPr lang="en-US" sz="2000" dirty="0" smtClean="0"/>
              <a:t> </a:t>
            </a:r>
            <a:r>
              <a:rPr lang="en-US" sz="2000" dirty="0" err="1" smtClean="0"/>
              <a:t>Gedam</a:t>
            </a:r>
            <a:endParaRPr lang="en-US" sz="2000" dirty="0"/>
          </a:p>
        </p:txBody>
      </p:sp>
    </p:spTree>
    <p:extLst>
      <p:ext uri="{BB962C8B-B14F-4D97-AF65-F5344CB8AC3E}">
        <p14:creationId xmlns:p14="http://schemas.microsoft.com/office/powerpoint/2010/main" val="293679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186" y="283335"/>
            <a:ext cx="10779617" cy="6124754"/>
          </a:xfrm>
          <a:prstGeom prst="rect">
            <a:avLst/>
          </a:prstGeom>
          <a:noFill/>
        </p:spPr>
        <p:txBody>
          <a:bodyPr wrap="square" rtlCol="0">
            <a:spAutoFit/>
          </a:bodyPr>
          <a:lstStyle/>
          <a:p>
            <a:pPr algn="just"/>
            <a:endParaRPr lang="en-US" dirty="0" smtClean="0">
              <a:latin typeface="Times New Roman" panose="02020603050405020304" pitchFamily="18" charset="0"/>
              <a:cs typeface="Times New Roman" panose="02020603050405020304" pitchFamily="18" charset="0"/>
            </a:endParaRPr>
          </a:p>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UML DIAGRAMS</a:t>
            </a:r>
          </a:p>
          <a:p>
            <a:pPr algn="ct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What is UML?</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UML </a:t>
            </a:r>
            <a:r>
              <a:rPr lang="en-US" dirty="0">
                <a:latin typeface="Times New Roman" panose="02020603050405020304" pitchFamily="18" charset="0"/>
                <a:cs typeface="Times New Roman" panose="02020603050405020304" pitchFamily="18" charset="0"/>
              </a:rPr>
              <a:t>is an acronym that stands for Unified Modeling Language. Simply put, UML is a modern approach to modeling and documenting software. In fact, it’s one of the most popular business process modeling techniques.</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It is based on diagrammatic representations of software components. As the old proverb says: “a picture is worth a thousand words”. By using visual representations, we are able to better understand possible flaws or errors in software or business processes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Types Of UML Diagrams :-</a:t>
            </a:r>
          </a:p>
          <a:p>
            <a:pPr algn="just"/>
            <a:endParaRPr lang="en-US"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Case Diagram</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Class Diagram</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Activity Diagram</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Sequence Diagram</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Component Diagram</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Deployment Diagram</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6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Content Placeholder 3"/>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43147" y="647500"/>
            <a:ext cx="5565325" cy="545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66670" y="647500"/>
            <a:ext cx="4687910" cy="4308872"/>
          </a:xfrm>
          <a:prstGeom prst="rect">
            <a:avLst/>
          </a:prstGeom>
          <a:noFill/>
        </p:spPr>
        <p:txBody>
          <a:bodyPr wrap="square" rtlCol="0">
            <a:spAutoFit/>
          </a:bodyPr>
          <a:lstStyle/>
          <a:p>
            <a:pPr algn="just"/>
            <a:endParaRPr lang="en-US" sz="2000" b="1" dirty="0" smtClean="0"/>
          </a:p>
          <a:p>
            <a:pPr algn="just"/>
            <a:r>
              <a:rPr lang="en-US" sz="2000" b="1" dirty="0" smtClean="0"/>
              <a:t>Use Case Diagram :</a:t>
            </a:r>
          </a:p>
          <a:p>
            <a:pPr algn="just"/>
            <a:endParaRPr lang="en-US" dirty="0" smtClean="0"/>
          </a:p>
          <a:p>
            <a:pPr algn="just"/>
            <a:r>
              <a:rPr lang="en-US" dirty="0"/>
              <a:t>A </a:t>
            </a:r>
            <a:r>
              <a:rPr lang="en-US" b="1" dirty="0"/>
              <a:t>use case diagram</a:t>
            </a:r>
            <a:r>
              <a:rPr lang="en-US" dirty="0"/>
              <a:t> at its simplest is a representation of a user's interaction with the system that shows the relationship between the user and the different use </a:t>
            </a:r>
            <a:r>
              <a:rPr lang="en-US" dirty="0" smtClean="0"/>
              <a:t>case</a:t>
            </a:r>
            <a:r>
              <a:rPr lang="en-US" dirty="0"/>
              <a:t> in which the user is involved. A use case diagram can identify the different types of users of a system and the different use </a:t>
            </a:r>
            <a:r>
              <a:rPr lang="en-US"/>
              <a:t>cases </a:t>
            </a:r>
            <a:r>
              <a:rPr lang="en-US" smtClean="0"/>
              <a:t>of </a:t>
            </a:r>
            <a:r>
              <a:rPr lang="en-US" dirty="0"/>
              <a:t>diagrams as well. The use cases are represented by either circles or ellipses.</a:t>
            </a:r>
          </a:p>
          <a:p>
            <a:pPr algn="just"/>
            <a:r>
              <a:rPr lang="en-US" dirty="0"/>
              <a:t/>
            </a:r>
            <a:br>
              <a:rPr lang="en-US" dirty="0"/>
            </a:br>
            <a:endParaRPr lang="en-US" dirty="0"/>
          </a:p>
        </p:txBody>
      </p:sp>
    </p:spTree>
    <p:extLst>
      <p:ext uri="{BB962C8B-B14F-4D97-AF65-F5344CB8AC3E}">
        <p14:creationId xmlns:p14="http://schemas.microsoft.com/office/powerpoint/2010/main" val="90415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1853" y="1056611"/>
            <a:ext cx="6449566" cy="4930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56823" y="934671"/>
            <a:ext cx="4056845" cy="4585871"/>
          </a:xfrm>
          <a:prstGeom prst="rect">
            <a:avLst/>
          </a:prstGeom>
          <a:noFill/>
        </p:spPr>
        <p:txBody>
          <a:bodyPr wrap="square" rtlCol="0">
            <a:spAutoFit/>
          </a:bodyPr>
          <a:lstStyle/>
          <a:p>
            <a:pPr algn="just"/>
            <a:endParaRPr lang="en-US" sz="2000" b="1" dirty="0" smtClean="0"/>
          </a:p>
          <a:p>
            <a:pPr algn="just"/>
            <a:r>
              <a:rPr lang="en-US" sz="2000" b="1" dirty="0" smtClean="0"/>
              <a:t>Class </a:t>
            </a:r>
            <a:r>
              <a:rPr lang="en-US" sz="2000" b="1" dirty="0"/>
              <a:t>Diagram :</a:t>
            </a:r>
          </a:p>
          <a:p>
            <a:pPr algn="just"/>
            <a:endParaRPr lang="en-US" dirty="0"/>
          </a:p>
          <a:p>
            <a:pPr algn="just"/>
            <a:r>
              <a:rPr lang="en-US" dirty="0"/>
              <a:t>a class diagram in the Unified Modeling Language (UML) is a type of static structure diagram that describes the structure of a system by showing the system's classes, their attributes, operations (or methods), and the relationships among objects</a:t>
            </a:r>
            <a:r>
              <a:rPr lang="en-US" dirty="0" smtClean="0"/>
              <a:t>.</a:t>
            </a:r>
          </a:p>
          <a:p>
            <a:pPr algn="just"/>
            <a:endParaRPr lang="en-US" dirty="0"/>
          </a:p>
          <a:p>
            <a:pPr algn="just"/>
            <a:r>
              <a:rPr lang="en-US" dirty="0" smtClean="0"/>
              <a:t>Class </a:t>
            </a:r>
            <a:r>
              <a:rPr lang="en-US" dirty="0"/>
              <a:t>diagrams basically represent the object-oriented view of a system, which is static in nature.</a:t>
            </a:r>
          </a:p>
          <a:p>
            <a:pPr algn="just"/>
            <a:endParaRPr lang="en-US" dirty="0"/>
          </a:p>
          <a:p>
            <a:endParaRPr lang="en-US" dirty="0"/>
          </a:p>
        </p:txBody>
      </p:sp>
    </p:spTree>
    <p:extLst>
      <p:ext uri="{BB962C8B-B14F-4D97-AF65-F5344CB8AC3E}">
        <p14:creationId xmlns:p14="http://schemas.microsoft.com/office/powerpoint/2010/main" val="378730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73522" y="960764"/>
            <a:ext cx="6327664" cy="492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82580" y="1107583"/>
            <a:ext cx="4365938" cy="3447098"/>
          </a:xfrm>
          <a:prstGeom prst="rect">
            <a:avLst/>
          </a:prstGeom>
          <a:noFill/>
        </p:spPr>
        <p:txBody>
          <a:bodyPr wrap="square" rtlCol="0">
            <a:spAutoFit/>
          </a:bodyPr>
          <a:lstStyle/>
          <a:p>
            <a:pPr algn="just"/>
            <a:r>
              <a:rPr lang="en-US" sz="2000" b="1" dirty="0" smtClean="0"/>
              <a:t>Activity </a:t>
            </a:r>
            <a:r>
              <a:rPr lang="en-US" sz="2000" b="1" dirty="0"/>
              <a:t>Diagram :</a:t>
            </a:r>
          </a:p>
          <a:p>
            <a:pPr algn="just"/>
            <a:endParaRPr lang="en-US" dirty="0" smtClean="0"/>
          </a:p>
          <a:p>
            <a:pPr algn="just"/>
            <a:r>
              <a:rPr lang="en-US" dirty="0"/>
              <a:t>Activity diagram is another important diagram in UML to describe the dynamic aspects of the system. Activity diagram is basically a flowchart to represent the flow from one activity to another activity. The activity can be described as an operation of the system. The control flow is drawn from one operation to another.</a:t>
            </a:r>
          </a:p>
          <a:p>
            <a:pPr algn="just"/>
            <a:endParaRPr lang="en-US" dirty="0"/>
          </a:p>
        </p:txBody>
      </p:sp>
    </p:spTree>
    <p:extLst>
      <p:ext uri="{BB962C8B-B14F-4D97-AF65-F5344CB8AC3E}">
        <p14:creationId xmlns:p14="http://schemas.microsoft.com/office/powerpoint/2010/main" val="64537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2709" y="968735"/>
            <a:ext cx="6406565" cy="499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76581" y="1219771"/>
            <a:ext cx="3348507" cy="4001095"/>
          </a:xfrm>
          <a:prstGeom prst="rect">
            <a:avLst/>
          </a:prstGeom>
          <a:noFill/>
        </p:spPr>
        <p:txBody>
          <a:bodyPr wrap="square" rtlCol="0">
            <a:spAutoFit/>
          </a:bodyPr>
          <a:lstStyle/>
          <a:p>
            <a:r>
              <a:rPr lang="en-US" sz="2000" b="1" dirty="0" smtClean="0"/>
              <a:t>State Diagram : </a:t>
            </a:r>
          </a:p>
          <a:p>
            <a:endParaRPr lang="en-US" dirty="0"/>
          </a:p>
          <a:p>
            <a:r>
              <a:rPr lang="en-US" dirty="0" smtClean="0"/>
              <a:t>State chart </a:t>
            </a:r>
            <a:r>
              <a:rPr lang="en-US" dirty="0"/>
              <a:t>diagram is used to represent the event driven state change of a system. It basically describes the state change of a class, interface, etc.</a:t>
            </a:r>
          </a:p>
          <a:p>
            <a:r>
              <a:rPr lang="en-US" dirty="0"/>
              <a:t> </a:t>
            </a:r>
          </a:p>
          <a:p>
            <a:r>
              <a:rPr lang="en-US" dirty="0"/>
              <a:t>State chart diagram is used to visualize the reaction of a system by internal/external factors</a:t>
            </a:r>
          </a:p>
          <a:p>
            <a:endParaRPr lang="en-US" dirty="0"/>
          </a:p>
        </p:txBody>
      </p:sp>
    </p:spTree>
    <p:extLst>
      <p:ext uri="{BB962C8B-B14F-4D97-AF65-F5344CB8AC3E}">
        <p14:creationId xmlns:p14="http://schemas.microsoft.com/office/powerpoint/2010/main" val="101710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43876" y="299389"/>
            <a:ext cx="5736934" cy="626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1217" y="850006"/>
            <a:ext cx="4353059" cy="3724096"/>
          </a:xfrm>
          <a:prstGeom prst="rect">
            <a:avLst/>
          </a:prstGeom>
          <a:noFill/>
        </p:spPr>
        <p:txBody>
          <a:bodyPr wrap="square" rtlCol="0">
            <a:spAutoFit/>
          </a:bodyPr>
          <a:lstStyle/>
          <a:p>
            <a:pPr algn="just"/>
            <a:r>
              <a:rPr lang="en-US" sz="2000" b="1" dirty="0" smtClean="0"/>
              <a:t>Sequence </a:t>
            </a:r>
            <a:r>
              <a:rPr lang="en-US" sz="2000" b="1" dirty="0"/>
              <a:t>Diagram :</a:t>
            </a:r>
          </a:p>
          <a:p>
            <a:pPr algn="just"/>
            <a:endParaRPr lang="en-US" dirty="0" smtClean="0"/>
          </a:p>
          <a:p>
            <a:pPr algn="just"/>
            <a:r>
              <a:rPr lang="en-US" dirty="0" smtClean="0"/>
              <a:t>A sequence diagram simply depicts interaction between objects in a sequential order i.e. the order in which these interactions take place. We can also use the terms event diagrams or event scenarios to refer to a sequence diagram. </a:t>
            </a:r>
          </a:p>
          <a:p>
            <a:pPr algn="just"/>
            <a:endParaRPr lang="en-US" dirty="0"/>
          </a:p>
          <a:p>
            <a:pPr algn="just"/>
            <a:r>
              <a:rPr lang="en-US" dirty="0" smtClean="0"/>
              <a:t>Sequence diagrams describe how and in what order the objects in a system function.</a:t>
            </a:r>
          </a:p>
        </p:txBody>
      </p:sp>
    </p:spTree>
    <p:extLst>
      <p:ext uri="{BB962C8B-B14F-4D97-AF65-F5344CB8AC3E}">
        <p14:creationId xmlns:p14="http://schemas.microsoft.com/office/powerpoint/2010/main" val="314034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9311" y="1570820"/>
            <a:ext cx="7307773" cy="4205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9739" y="1043189"/>
            <a:ext cx="3979572" cy="4001095"/>
          </a:xfrm>
          <a:prstGeom prst="rect">
            <a:avLst/>
          </a:prstGeom>
          <a:noFill/>
        </p:spPr>
        <p:txBody>
          <a:bodyPr wrap="square" rtlCol="0">
            <a:spAutoFit/>
          </a:bodyPr>
          <a:lstStyle/>
          <a:p>
            <a:pPr algn="just"/>
            <a:r>
              <a:rPr lang="en-US" sz="2000" b="1" dirty="0" smtClean="0"/>
              <a:t>Deployment Diagram :</a:t>
            </a:r>
          </a:p>
          <a:p>
            <a:pPr algn="just"/>
            <a:endParaRPr lang="en-US" dirty="0"/>
          </a:p>
          <a:p>
            <a:pPr algn="just"/>
            <a:r>
              <a:rPr lang="en-US" dirty="0" smtClean="0"/>
              <a:t>A </a:t>
            </a:r>
            <a:r>
              <a:rPr lang="en-US" dirty="0"/>
              <a:t>deployment diagram is a UML diagram type that shows the execution architecture of a system, including nodes such as hardware or software execution environments, and the middleware connecting them. </a:t>
            </a:r>
            <a:endParaRPr lang="en-US" dirty="0" smtClean="0"/>
          </a:p>
          <a:p>
            <a:pPr algn="just"/>
            <a:endParaRPr lang="en-US" dirty="0"/>
          </a:p>
          <a:p>
            <a:pPr algn="just"/>
            <a:r>
              <a:rPr lang="en-US" dirty="0" smtClean="0"/>
              <a:t>Deployment </a:t>
            </a:r>
            <a:r>
              <a:rPr lang="en-US" dirty="0"/>
              <a:t>diagrams are typically used to visualize the physical hardware and software of a system.</a:t>
            </a:r>
          </a:p>
          <a:p>
            <a:pPr algn="just"/>
            <a:endParaRPr lang="en-US" dirty="0"/>
          </a:p>
        </p:txBody>
      </p:sp>
    </p:spTree>
    <p:extLst>
      <p:ext uri="{BB962C8B-B14F-4D97-AF65-F5344CB8AC3E}">
        <p14:creationId xmlns:p14="http://schemas.microsoft.com/office/powerpoint/2010/main" val="1607988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189430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237173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93097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200" dirty="0"/>
              <a:t>Blood donation is required during an organ transplant, accidents, cancer treatment etc. For blood donation, one needs to check for a donation camp or needs to visit blood bank</a:t>
            </a:r>
            <a:r>
              <a:rPr lang="en-US" sz="2200" dirty="0" smtClean="0"/>
              <a:t>.</a:t>
            </a:r>
          </a:p>
          <a:p>
            <a:pPr algn="just"/>
            <a:r>
              <a:rPr lang="en-US" sz="2200" dirty="0" smtClean="0"/>
              <a:t> </a:t>
            </a:r>
            <a:r>
              <a:rPr lang="en-US" sz="2200" dirty="0"/>
              <a:t>The Manual Blood donation system has many disadvantages which includes, it is too time consuming, often leads to error prone results, consumes lot of manpower, lacks donor information, retrieval of data takes a lot of time, percentage of accuracy is less. In the time of emergency, it becomes difficult to approach the right donor. Rare blood groups are not available all the time at all blood banks and recipients find difficulties to track the right blood donor</a:t>
            </a:r>
            <a:r>
              <a:rPr lang="en-US" sz="2200" dirty="0" smtClean="0"/>
              <a:t>.</a:t>
            </a:r>
          </a:p>
          <a:p>
            <a:pPr algn="just"/>
            <a:r>
              <a:rPr lang="en-US" sz="2200" dirty="0" smtClean="0"/>
              <a:t>So it will be very helpful if we can donate as well as get  blood online .</a:t>
            </a:r>
            <a:endParaRPr lang="en-US" sz="2200" dirty="0"/>
          </a:p>
        </p:txBody>
      </p:sp>
    </p:spTree>
    <p:extLst>
      <p:ext uri="{BB962C8B-B14F-4D97-AF65-F5344CB8AC3E}">
        <p14:creationId xmlns:p14="http://schemas.microsoft.com/office/powerpoint/2010/main" val="3261135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8474"/>
          </a:xfrm>
          <a:prstGeom prst="rect">
            <a:avLst/>
          </a:prstGeom>
        </p:spPr>
      </p:pic>
    </p:spTree>
    <p:extLst>
      <p:ext uri="{BB962C8B-B14F-4D97-AF65-F5344CB8AC3E}">
        <p14:creationId xmlns:p14="http://schemas.microsoft.com/office/powerpoint/2010/main" val="1125043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670" y="2850524"/>
            <a:ext cx="8596668" cy="1320800"/>
          </a:xfrm>
        </p:spPr>
        <p:txBody>
          <a:bodyPr>
            <a:normAutofit/>
          </a:bodyPr>
          <a:lstStyle/>
          <a:p>
            <a:pPr algn="ctr"/>
            <a:r>
              <a:rPr lang="en-US" sz="6600" dirty="0" smtClean="0"/>
              <a:t>THANK YOU</a:t>
            </a:r>
            <a:endParaRPr lang="en-US" sz="6600" dirty="0"/>
          </a:p>
        </p:txBody>
      </p:sp>
    </p:spTree>
    <p:extLst>
      <p:ext uri="{BB962C8B-B14F-4D97-AF65-F5344CB8AC3E}">
        <p14:creationId xmlns:p14="http://schemas.microsoft.com/office/powerpoint/2010/main" val="355424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596668" cy="3880773"/>
          </a:xfrm>
        </p:spPr>
        <p:txBody>
          <a:bodyPr>
            <a:noAutofit/>
          </a:bodyPr>
          <a:lstStyle/>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In current situation there is need to all people blood on time otherwise it will result in their death. So, This </a:t>
            </a:r>
            <a:r>
              <a:rPr lang="en-US" sz="2400" dirty="0">
                <a:latin typeface="Times New Roman" panose="02020603050405020304" pitchFamily="18" charset="0"/>
                <a:cs typeface="Times New Roman" panose="02020603050405020304" pitchFamily="18" charset="0"/>
              </a:rPr>
              <a:t>project aims at maintaining all information regarding blood donors, different blood groups available in blood banks as wells as blood camps and help them manage in a better way.</a:t>
            </a:r>
          </a:p>
        </p:txBody>
      </p:sp>
    </p:spTree>
    <p:extLst>
      <p:ext uri="{BB962C8B-B14F-4D97-AF65-F5344CB8AC3E}">
        <p14:creationId xmlns:p14="http://schemas.microsoft.com/office/powerpoint/2010/main" val="326406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70000"/>
            <a:ext cx="8596668" cy="3880773"/>
          </a:xfrm>
        </p:spPr>
        <p:txBody>
          <a:bodyPr>
            <a:noAutofit/>
          </a:bodyPr>
          <a:lstStyle/>
          <a:p>
            <a:pPr marL="0" indent="0" algn="just">
              <a:lnSpc>
                <a:spcPct val="100000"/>
              </a:lnSpc>
              <a:buNone/>
            </a:pPr>
            <a:r>
              <a:rPr lang="en-US" sz="2400" dirty="0"/>
              <a:t>This online blood donation management system maintains the list of blood donors and also helps the recipients to track and search the right donor easily. It has two modules namely Admin and User. Admins can add hospitals having blood banks and can also add various blood donation camps. He/she can also view the list of donors of a particular area with proper Blood cross match. He/she can also check for blood requests and in case of emergency he/she can send notifications to blood donors as per the requirements. Users can register and make a request. Users can also register as a donor. Donors can check for Blood camps and hospitals for blood donation and will be getting notifications in case of emergency.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250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73669" y="1730739"/>
            <a:ext cx="6017262" cy="2041388"/>
            <a:chOff x="0" y="0"/>
            <a:chExt cx="6017511" cy="2041452"/>
          </a:xfrm>
        </p:grpSpPr>
        <p:sp>
          <p:nvSpPr>
            <p:cNvPr id="5" name="Rectangle 4"/>
            <p:cNvSpPr/>
            <p:nvPr/>
          </p:nvSpPr>
          <p:spPr>
            <a:xfrm>
              <a:off x="2126512" y="0"/>
              <a:ext cx="1711842" cy="6698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a:solidFill>
                    <a:srgbClr val="000000"/>
                  </a:solidFill>
                  <a:effectLst/>
                  <a:latin typeface="Times New Roman" panose="02020603050405020304" pitchFamily="18" charset="0"/>
                  <a:ea typeface="Times New Roman" panose="02020603050405020304" pitchFamily="18" charset="0"/>
                </a:rPr>
                <a:t>Home Page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0" y="1360968"/>
              <a:ext cx="1658679" cy="66929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a:solidFill>
                    <a:srgbClr val="000000"/>
                  </a:solidFill>
                  <a:effectLst/>
                  <a:latin typeface="Times New Roman" panose="02020603050405020304" pitchFamily="18" charset="0"/>
                  <a:ea typeface="Times New Roman" panose="02020603050405020304" pitchFamily="18" charset="0"/>
                </a:rPr>
                <a:t>Login Page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2126512" y="1339703"/>
              <a:ext cx="1711325" cy="70174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a:solidFill>
                    <a:srgbClr val="000000"/>
                  </a:solidFill>
                  <a:effectLst/>
                  <a:latin typeface="Times New Roman" panose="02020603050405020304" pitchFamily="18" charset="0"/>
                  <a:ea typeface="Times New Roman" panose="02020603050405020304" pitchFamily="18" charset="0"/>
                </a:rPr>
                <a:t>Campground Page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4369982" y="1360968"/>
              <a:ext cx="1647529" cy="6480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a:solidFill>
                    <a:srgbClr val="000000"/>
                  </a:solidFill>
                  <a:effectLst/>
                  <a:latin typeface="Times New Roman" panose="02020603050405020304" pitchFamily="18" charset="0"/>
                  <a:ea typeface="Times New Roman" panose="02020603050405020304" pitchFamily="18" charset="0"/>
                </a:rPr>
                <a:t>Signup Page</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2" name="Group 11"/>
          <p:cNvGrpSpPr/>
          <p:nvPr/>
        </p:nvGrpSpPr>
        <p:grpSpPr>
          <a:xfrm>
            <a:off x="3020508" y="1730739"/>
            <a:ext cx="6070423" cy="4685902"/>
            <a:chOff x="-53163" y="0"/>
            <a:chExt cx="6070674" cy="4686049"/>
          </a:xfrm>
        </p:grpSpPr>
        <p:sp>
          <p:nvSpPr>
            <p:cNvPr id="23" name="Rectangle 22"/>
            <p:cNvSpPr/>
            <p:nvPr/>
          </p:nvSpPr>
          <p:spPr>
            <a:xfrm>
              <a:off x="2126512" y="0"/>
              <a:ext cx="1711842" cy="6698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a:solidFill>
                    <a:srgbClr val="000000"/>
                  </a:solidFill>
                  <a:effectLst/>
                  <a:latin typeface="Times New Roman" panose="02020603050405020304" pitchFamily="18" charset="0"/>
                  <a:ea typeface="Times New Roman" panose="02020603050405020304" pitchFamily="18" charset="0"/>
                </a:rPr>
                <a:t>Home Page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0" y="1360968"/>
              <a:ext cx="1658679" cy="66929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a:solidFill>
                    <a:srgbClr val="000000"/>
                  </a:solidFill>
                  <a:effectLst/>
                  <a:latin typeface="Times New Roman" panose="02020603050405020304" pitchFamily="18" charset="0"/>
                  <a:ea typeface="Times New Roman" panose="02020603050405020304" pitchFamily="18" charset="0"/>
                </a:rPr>
                <a:t>Login Page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2126512" y="1339703"/>
              <a:ext cx="1711325" cy="70174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dirty="0" smtClean="0">
                  <a:solidFill>
                    <a:srgbClr val="000000"/>
                  </a:solidFill>
                  <a:latin typeface="Times New Roman" panose="02020603050405020304" pitchFamily="18" charset="0"/>
                  <a:ea typeface="Times New Roman" panose="02020603050405020304" pitchFamily="18" charset="0"/>
                </a:rPr>
                <a:t>About Page</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4369982" y="1360968"/>
              <a:ext cx="1647529" cy="6480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dirty="0" smtClean="0">
                  <a:solidFill>
                    <a:srgbClr val="000000"/>
                  </a:solidFill>
                  <a:latin typeface="Times New Roman" panose="02020603050405020304" pitchFamily="18" charset="0"/>
                  <a:ea typeface="Times New Roman" panose="02020603050405020304" pitchFamily="18" charset="0"/>
                </a:rPr>
                <a:t>Contact</a:t>
              </a:r>
              <a:r>
                <a:rPr lang="en-IN" sz="1200" dirty="0" smtClean="0">
                  <a:solidFill>
                    <a:srgbClr val="000000"/>
                  </a:solidFill>
                  <a:effectLst/>
                  <a:latin typeface="Times New Roman" panose="02020603050405020304" pitchFamily="18" charset="0"/>
                  <a:ea typeface="Times New Roman" panose="02020603050405020304" pitchFamily="18" charset="0"/>
                </a:rPr>
                <a:t> </a:t>
              </a:r>
              <a:r>
                <a:rPr lang="en-IN" sz="1200" dirty="0">
                  <a:solidFill>
                    <a:srgbClr val="000000"/>
                  </a:solidFill>
                  <a:effectLst/>
                  <a:latin typeface="Times New Roman" panose="02020603050405020304" pitchFamily="18" charset="0"/>
                  <a:ea typeface="Times New Roman" panose="02020603050405020304" pitchFamily="18" charset="0"/>
                </a:rPr>
                <a:t>Page</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27" name="Rectangle 26"/>
            <p:cNvSpPr/>
            <p:nvPr/>
          </p:nvSpPr>
          <p:spPr>
            <a:xfrm>
              <a:off x="-53163" y="2747343"/>
              <a:ext cx="1711842" cy="6698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dirty="0" smtClean="0">
                  <a:solidFill>
                    <a:srgbClr val="000000"/>
                  </a:solidFill>
                  <a:latin typeface="Times New Roman" panose="02020603050405020304" pitchFamily="18" charset="0"/>
                  <a:ea typeface="Times New Roman" panose="02020603050405020304" pitchFamily="18" charset="0"/>
                </a:rPr>
                <a:t>Login  based on </a:t>
              </a:r>
              <a:r>
                <a:rPr lang="en-IN" sz="1200" dirty="0" err="1" smtClean="0">
                  <a:solidFill>
                    <a:srgbClr val="000000"/>
                  </a:solidFill>
                  <a:latin typeface="Times New Roman" panose="02020603050405020304" pitchFamily="18" charset="0"/>
                  <a:ea typeface="Times New Roman" panose="02020603050405020304" pitchFamily="18" charset="0"/>
                </a:rPr>
                <a:t>usertype</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53163" y="4016198"/>
              <a:ext cx="1711842" cy="6698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50000"/>
                </a:lnSpc>
                <a:spcBef>
                  <a:spcPts val="0"/>
                </a:spcBef>
                <a:spcAft>
                  <a:spcPts val="20"/>
                </a:spcAft>
              </a:pPr>
              <a:r>
                <a:rPr lang="en-IN" sz="1200" dirty="0" smtClean="0">
                  <a:solidFill>
                    <a:srgbClr val="000000"/>
                  </a:solidFill>
                  <a:latin typeface="Times New Roman" panose="02020603050405020304" pitchFamily="18" charset="0"/>
                  <a:ea typeface="Times New Roman" panose="02020603050405020304" pitchFamily="18" charset="0"/>
                </a:rPr>
                <a:t>Details</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grpSp>
      <p:cxnSp>
        <p:nvCxnSpPr>
          <p:cNvPr id="30" name="Straight Arrow Connector 29"/>
          <p:cNvCxnSpPr/>
          <p:nvPr/>
        </p:nvCxnSpPr>
        <p:spPr>
          <a:xfrm>
            <a:off x="6103076" y="2385352"/>
            <a:ext cx="0" cy="6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1276853" y="393577"/>
            <a:ext cx="9633396" cy="707886"/>
          </a:xfrm>
          <a:prstGeom prst="rect">
            <a:avLst/>
          </a:prstGeom>
        </p:spPr>
        <p:txBody>
          <a:bodyPr wrap="square">
            <a:sp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US" sz="4000" dirty="0"/>
          </a:p>
        </p:txBody>
      </p:sp>
      <p:cxnSp>
        <p:nvCxnSpPr>
          <p:cNvPr id="31" name="Straight Arrow Connector 30"/>
          <p:cNvCxnSpPr/>
          <p:nvPr/>
        </p:nvCxnSpPr>
        <p:spPr>
          <a:xfrm>
            <a:off x="3846186" y="3772127"/>
            <a:ext cx="0" cy="6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rot="16200000" flipH="1">
            <a:off x="5832793" y="1157522"/>
            <a:ext cx="222289" cy="4081927"/>
          </a:xfrm>
          <a:prstGeom prst="bentConnector4">
            <a:avLst>
              <a:gd name="adj1" fmla="val -102839"/>
              <a:gd name="adj2" fmla="val 10022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83352" y="5147826"/>
            <a:ext cx="0" cy="6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077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197" y="28000"/>
            <a:ext cx="10058400" cy="565508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7019"/>
          <a:stretch/>
        </p:blipFill>
        <p:spPr>
          <a:xfrm>
            <a:off x="1265197" y="2730889"/>
            <a:ext cx="10058400" cy="4127111"/>
          </a:xfrm>
          <a:prstGeom prst="rect">
            <a:avLst/>
          </a:prstGeom>
        </p:spPr>
      </p:pic>
    </p:spTree>
    <p:extLst>
      <p:ext uri="{BB962C8B-B14F-4D97-AF65-F5344CB8AC3E}">
        <p14:creationId xmlns:p14="http://schemas.microsoft.com/office/powerpoint/2010/main" val="387263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107583" y="457779"/>
            <a:ext cx="10324509" cy="5804701"/>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3077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9653" y="463639"/>
            <a:ext cx="10486883" cy="5895993"/>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7797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23493" y="592120"/>
            <a:ext cx="9732081" cy="5471623"/>
          </a:xfrm>
          <a:prstGeom prst="rect">
            <a:avLst/>
          </a:prstGeom>
          <a:effectLst>
            <a:outerShdw blurRad="50800" dist="50800" dir="5400000" algn="ctr" rotWithShape="0">
              <a:schemeClr val="tx1">
                <a:lumMod val="75000"/>
                <a:lumOff val="25000"/>
              </a:schemeClr>
            </a:outerShdw>
          </a:effectLst>
        </p:spPr>
      </p:pic>
    </p:spTree>
    <p:extLst>
      <p:ext uri="{BB962C8B-B14F-4D97-AF65-F5344CB8AC3E}">
        <p14:creationId xmlns:p14="http://schemas.microsoft.com/office/powerpoint/2010/main" val="4321287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TotalTime>
  <Words>679</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Topic :Blood Donation Management System</vt:lpstr>
      <vt:lpstr>INTRODUCTION</vt:lpstr>
      <vt:lpstr>PROPOSED SYSTEM</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DELL</cp:lastModifiedBy>
  <cp:revision>22</cp:revision>
  <dcterms:created xsi:type="dcterms:W3CDTF">2019-04-18T14:03:17Z</dcterms:created>
  <dcterms:modified xsi:type="dcterms:W3CDTF">2021-05-20T08:36:48Z</dcterms:modified>
</cp:coreProperties>
</file>