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65" r:id="rId3"/>
    <p:sldId id="267" r:id="rId4"/>
    <p:sldId id="259" r:id="rId5"/>
    <p:sldId id="260" r:id="rId6"/>
    <p:sldId id="266" r:id="rId7"/>
    <p:sldId id="261" r:id="rId8"/>
    <p:sldId id="270" r:id="rId9"/>
    <p:sldId id="271" r:id="rId10"/>
    <p:sldId id="272"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4B4AD-2ADE-47EA-885C-37F3E16D3639}" v="5" dt="2024-01-14T12:25:47.236"/>
    <p1510:client id="{8C5A28F4-C84C-2348-9DC3-EFBE62ED8450}" v="3" dt="2024-01-15T09:55:52.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333" autoAdjust="0"/>
  </p:normalViewPr>
  <p:slideViewPr>
    <p:cSldViewPr snapToGrid="0">
      <p:cViewPr varScale="1">
        <p:scale>
          <a:sx n="119" d="100"/>
          <a:sy n="119" d="100"/>
        </p:scale>
        <p:origin x="5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son Horsewell" userId="9d62520b902d234e" providerId="LiveId" clId="{8C5A28F4-C84C-2348-9DC3-EFBE62ED8450}"/>
    <pc:docChg chg="custSel modSld">
      <pc:chgData name="Tyson Horsewell" userId="9d62520b902d234e" providerId="LiveId" clId="{8C5A28F4-C84C-2348-9DC3-EFBE62ED8450}" dt="2024-01-15T09:55:52.903" v="5" actId="27636"/>
      <pc:docMkLst>
        <pc:docMk/>
      </pc:docMkLst>
      <pc:sldChg chg="modSp mod">
        <pc:chgData name="Tyson Horsewell" userId="9d62520b902d234e" providerId="LiveId" clId="{8C5A28F4-C84C-2348-9DC3-EFBE62ED8450}" dt="2024-01-15T09:55:52.903" v="5" actId="27636"/>
        <pc:sldMkLst>
          <pc:docMk/>
          <pc:sldMk cId="456904907" sldId="269"/>
        </pc:sldMkLst>
        <pc:spChg chg="mod">
          <ac:chgData name="Tyson Horsewell" userId="9d62520b902d234e" providerId="LiveId" clId="{8C5A28F4-C84C-2348-9DC3-EFBE62ED8450}" dt="2024-01-15T09:55:52.903" v="5" actId="27636"/>
          <ac:spMkLst>
            <pc:docMk/>
            <pc:sldMk cId="456904907" sldId="269"/>
            <ac:spMk id="4" creationId="{62FC3670-22B4-A43F-88B6-843477EACE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F6783-B479-4E27-A1FF-CCF74E8EF13E}" type="datetimeFigureOut">
              <a:rPr lang="en-AU" smtClean="0"/>
              <a:t>15/1/2024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E81F1-72B0-4694-A67C-9361AE48E821}" type="slidenum">
              <a:rPr lang="en-AU" smtClean="0"/>
              <a:t>‹#›</a:t>
            </a:fld>
            <a:endParaRPr lang="en-AU"/>
          </a:p>
        </p:txBody>
      </p:sp>
    </p:spTree>
    <p:extLst>
      <p:ext uri="{BB962C8B-B14F-4D97-AF65-F5344CB8AC3E}">
        <p14:creationId xmlns:p14="http://schemas.microsoft.com/office/powerpoint/2010/main" val="276019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920F52-899C-E546-B2EA-423757843A86}" type="slidenum">
              <a:rPr lang="en-AU" smtClean="0"/>
              <a:t>3</a:t>
            </a:fld>
            <a:endParaRPr lang="en-AU"/>
          </a:p>
        </p:txBody>
      </p:sp>
    </p:spTree>
    <p:extLst>
      <p:ext uri="{BB962C8B-B14F-4D97-AF65-F5344CB8AC3E}">
        <p14:creationId xmlns:p14="http://schemas.microsoft.com/office/powerpoint/2010/main" val="184363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1/15/24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thewest.com.au/politics/law-and-order/secret-police-files-liza-harvey-says-frontline-2020-policing-model-was-never-given-a-chance-ng-b881236411z" TargetMode="External"/><Relationship Id="rId3" Type="http://schemas.openxmlformats.org/officeDocument/2006/relationships/hyperlink" Target="https://www.abs.gov.au/statistics/people/population/national-state-and-territory-population/latest-release" TargetMode="External"/><Relationship Id="rId7" Type="http://schemas.openxmlformats.org/officeDocument/2006/relationships/hyperlink" Target="https://wamnnews.com.au/news/wa-police-overhauls-front-line-model-to-combat-rising-crime-rate/" TargetMode="External"/><Relationship Id="rId2" Type="http://schemas.openxmlformats.org/officeDocument/2006/relationships/hyperlink" Target="https://www.police.wa.gov.au/Crime/CrimeStatistics" TargetMode="External"/><Relationship Id="rId1" Type="http://schemas.openxmlformats.org/officeDocument/2006/relationships/slideLayout" Target="../slideLayouts/slideLayout5.xml"/><Relationship Id="rId6" Type="http://schemas.openxmlformats.org/officeDocument/2006/relationships/hyperlink" Target="https://www.abc.net.au/news/2016-02-11/wa-police-commissioner-backs-down-on-new-policing-model/7159736" TargetMode="External"/><Relationship Id="rId5" Type="http://schemas.openxmlformats.org/officeDocument/2006/relationships/hyperlink" Target="https://www.perthnow.com.au/news/wa/public-satisfaction-with-police-up-but-new-model-needs-improving-ng-36a3bbb3119fc33453283c45345f159a" TargetMode="External"/><Relationship Id="rId4" Type="http://schemas.openxmlformats.org/officeDocument/2006/relationships/hyperlink" Target="https://www.abs.gov.au/statistics/people/population/migration-australia/latest-release" TargetMode="External"/><Relationship Id="rId9" Type="http://schemas.openxmlformats.org/officeDocument/2006/relationships/hyperlink" Target="https://www.abc.net.au/news/2020-04-08/coronavirus-shutdown-sees-crime-rate-drop-in-wa/121324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oup of police officers in uniform&#10;&#10;Description automatically generated">
            <a:extLst>
              <a:ext uri="{FF2B5EF4-FFF2-40B4-BE49-F238E27FC236}">
                <a16:creationId xmlns:a16="http://schemas.microsoft.com/office/drawing/2014/main" id="{38421AE5-665E-1F81-5A50-C0BC9F8F7601}"/>
              </a:ext>
            </a:extLst>
          </p:cNvPr>
          <p:cNvPicPr>
            <a:picLocks noChangeAspect="1"/>
          </p:cNvPicPr>
          <p:nvPr/>
        </p:nvPicPr>
        <p:blipFill rotWithShape="1">
          <a:blip r:embed="rId2">
            <a:alphaModFix amt="35000"/>
          </a:blip>
          <a:srcRect/>
          <a:stretch/>
        </p:blipFill>
        <p:spPr>
          <a:xfrm>
            <a:off x="-13490" y="10"/>
            <a:ext cx="12191980" cy="6857990"/>
          </a:xfrm>
          <a:prstGeom prst="rect">
            <a:avLst/>
          </a:prstGeom>
        </p:spPr>
      </p:pic>
      <p:sp>
        <p:nvSpPr>
          <p:cNvPr id="2" name="Title 1">
            <a:extLst>
              <a:ext uri="{FF2B5EF4-FFF2-40B4-BE49-F238E27FC236}">
                <a16:creationId xmlns:a16="http://schemas.microsoft.com/office/drawing/2014/main" id="{A09B810F-D840-4AEC-39B9-68B4DD695450}"/>
              </a:ext>
            </a:extLst>
          </p:cNvPr>
          <p:cNvSpPr>
            <a:spLocks noGrp="1"/>
          </p:cNvSpPr>
          <p:nvPr>
            <p:ph type="ctrTitle"/>
          </p:nvPr>
        </p:nvSpPr>
        <p:spPr>
          <a:xfrm>
            <a:off x="1069847" y="758952"/>
            <a:ext cx="9055227" cy="1173365"/>
          </a:xfrm>
        </p:spPr>
        <p:txBody>
          <a:bodyPr>
            <a:normAutofit fontScale="90000"/>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 </a:t>
            </a: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r>
              <a:rPr lang="en-AU" sz="2700" b="1" kern="100" dirty="0">
                <a:effectLst/>
                <a:latin typeface="Arial" panose="020B0604020202020204" pitchFamily="34" charset="0"/>
                <a:ea typeface="Calibri" panose="020F0502020204030204" pitchFamily="34" charset="0"/>
                <a:cs typeface="Times New Roman" panose="02020603050405020304" pitchFamily="18" charset="0"/>
              </a:rPr>
              <a:t>WESTERN AUSTRALIA CRIME STATISTICS 2007 – 2023</a:t>
            </a:r>
            <a:br>
              <a:rPr lang="en-AU"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AU" sz="8800" dirty="0">
              <a:ln w="15875">
                <a:solidFill>
                  <a:srgbClr val="FFFFFF"/>
                </a:solidFill>
              </a:ln>
              <a:noFill/>
            </a:endParaRPr>
          </a:p>
        </p:txBody>
      </p:sp>
      <p:sp>
        <p:nvSpPr>
          <p:cNvPr id="3" name="Subtitle 2">
            <a:extLst>
              <a:ext uri="{FF2B5EF4-FFF2-40B4-BE49-F238E27FC236}">
                <a16:creationId xmlns:a16="http://schemas.microsoft.com/office/drawing/2014/main" id="{B4E6D88E-77F1-A5D7-94C3-AF866354A687}"/>
              </a:ext>
            </a:extLst>
          </p:cNvPr>
          <p:cNvSpPr>
            <a:spLocks noGrp="1"/>
          </p:cNvSpPr>
          <p:nvPr>
            <p:ph type="subTitle" idx="1"/>
          </p:nvPr>
        </p:nvSpPr>
        <p:spPr>
          <a:xfrm>
            <a:off x="1100015" y="879894"/>
            <a:ext cx="7315200" cy="491706"/>
          </a:xfrm>
        </p:spPr>
        <p:txBody>
          <a:bodyPr>
            <a:normAutofit/>
          </a:bodyPr>
          <a:lstStyle/>
          <a:p>
            <a:r>
              <a:rPr lang="en-AU" sz="1800" kern="100" dirty="0">
                <a:ln>
                  <a:noFill/>
                </a:ln>
                <a:solidFill>
                  <a:schemeClr val="accent2">
                    <a:lumMod val="40000"/>
                    <a:lumOff val="60000"/>
                  </a:schemeClr>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Team:	Crime Watchers</a:t>
            </a:r>
            <a:endParaRPr lang="en-AU" sz="1800" kern="100" dirty="0">
              <a:solidFill>
                <a:schemeClr val="accent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U" sz="2800" dirty="0">
              <a:solidFill>
                <a:schemeClr val="tx1"/>
              </a:solidFill>
            </a:endParaRPr>
          </a:p>
        </p:txBody>
      </p:sp>
    </p:spTree>
    <p:extLst>
      <p:ext uri="{BB962C8B-B14F-4D97-AF65-F5344CB8AC3E}">
        <p14:creationId xmlns:p14="http://schemas.microsoft.com/office/powerpoint/2010/main" val="21260091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70BE-60A2-F583-9570-282FD84A9338}"/>
              </a:ext>
            </a:extLst>
          </p:cNvPr>
          <p:cNvSpPr txBox="1"/>
          <p:nvPr/>
        </p:nvSpPr>
        <p:spPr>
          <a:xfrm>
            <a:off x="125895" y="377687"/>
            <a:ext cx="11940209" cy="707886"/>
          </a:xfrm>
          <a:prstGeom prst="rect">
            <a:avLst/>
          </a:prstGeom>
          <a:noFill/>
        </p:spPr>
        <p:txBody>
          <a:bodyPr wrap="square" rtlCol="0">
            <a:spAutoFit/>
          </a:bodyPr>
          <a:lstStyle/>
          <a:p>
            <a:r>
              <a:rPr lang="en-AU" sz="4000" b="1" dirty="0">
                <a:solidFill>
                  <a:schemeClr val="bg1"/>
                </a:solidFill>
              </a:rPr>
              <a:t>Total Crimes For Each Month Collectively (2007-2023)</a:t>
            </a:r>
            <a:endParaRPr lang="en-AU" sz="4000" dirty="0">
              <a:solidFill>
                <a:schemeClr val="bg1"/>
              </a:solidFill>
            </a:endParaRPr>
          </a:p>
        </p:txBody>
      </p:sp>
      <p:sp>
        <p:nvSpPr>
          <p:cNvPr id="3" name="TextBox 2">
            <a:extLst>
              <a:ext uri="{FF2B5EF4-FFF2-40B4-BE49-F238E27FC236}">
                <a16:creationId xmlns:a16="http://schemas.microsoft.com/office/drawing/2014/main" id="{65EEAEA4-1F79-B89E-83D3-CF8438FF6784}"/>
              </a:ext>
            </a:extLst>
          </p:cNvPr>
          <p:cNvSpPr txBox="1"/>
          <p:nvPr/>
        </p:nvSpPr>
        <p:spPr>
          <a:xfrm>
            <a:off x="125895" y="1085573"/>
            <a:ext cx="11628782" cy="2062103"/>
          </a:xfrm>
          <a:prstGeom prst="rect">
            <a:avLst/>
          </a:prstGeom>
          <a:noFill/>
        </p:spPr>
        <p:txBody>
          <a:bodyPr wrap="square" rtlCol="0">
            <a:spAutoFit/>
          </a:bodyPr>
          <a:lstStyle/>
          <a:p>
            <a:r>
              <a:rPr lang="en-US" sz="1600" dirty="0">
                <a:solidFill>
                  <a:schemeClr val="bg1"/>
                </a:solidFill>
              </a:rPr>
              <a:t>Significant Impacts for July: Least recorded crimes for the month of July. </a:t>
            </a:r>
          </a:p>
          <a:p>
            <a:r>
              <a:rPr lang="en-US" sz="1600" dirty="0">
                <a:solidFill>
                  <a:schemeClr val="tx2"/>
                </a:solidFill>
              </a:rPr>
              <a:t>July's notable impacts include the lowest recorded crime rates for the month, with potential influencers being the coldest and wettest weather of the year in Western Australia (WA). Additionally, the commencement of tax returns in July might contribute to financial relief, potentially affecting crime rates.</a:t>
            </a:r>
          </a:p>
          <a:p>
            <a:endParaRPr lang="en-US" sz="1600" dirty="0"/>
          </a:p>
          <a:p>
            <a:r>
              <a:rPr lang="en-US" sz="1600" dirty="0">
                <a:solidFill>
                  <a:schemeClr val="bg1"/>
                </a:solidFill>
              </a:rPr>
              <a:t>Significant Impacts for March: Most recorded crimes for the month of March:</a:t>
            </a:r>
          </a:p>
          <a:p>
            <a:r>
              <a:rPr lang="en-US" sz="1600" dirty="0">
                <a:solidFill>
                  <a:schemeClr val="tx2"/>
                </a:solidFill>
              </a:rPr>
              <a:t>On the other hand, March experiences the highest recorded crimes, possibly influenced by cooler and drier weather. Contributing factors may include the financial strain from Christmas expenses and school fees, creating additional pressure on budgets during this period.</a:t>
            </a:r>
          </a:p>
        </p:txBody>
      </p:sp>
      <p:pic>
        <p:nvPicPr>
          <p:cNvPr id="4" name="Picture 3">
            <a:extLst>
              <a:ext uri="{FF2B5EF4-FFF2-40B4-BE49-F238E27FC236}">
                <a16:creationId xmlns:a16="http://schemas.microsoft.com/office/drawing/2014/main" id="{0A174F1B-E0A6-70EB-A9A3-500019DE8921}"/>
              </a:ext>
            </a:extLst>
          </p:cNvPr>
          <p:cNvPicPr>
            <a:picLocks noChangeAspect="1"/>
          </p:cNvPicPr>
          <p:nvPr/>
        </p:nvPicPr>
        <p:blipFill>
          <a:blip r:embed="rId2"/>
          <a:stretch>
            <a:fillRect/>
          </a:stretch>
        </p:blipFill>
        <p:spPr>
          <a:xfrm>
            <a:off x="199468" y="3345954"/>
            <a:ext cx="4555412" cy="3393095"/>
          </a:xfrm>
          <a:prstGeom prst="rect">
            <a:avLst/>
          </a:prstGeom>
        </p:spPr>
      </p:pic>
      <p:pic>
        <p:nvPicPr>
          <p:cNvPr id="5" name="Picture 4">
            <a:extLst>
              <a:ext uri="{FF2B5EF4-FFF2-40B4-BE49-F238E27FC236}">
                <a16:creationId xmlns:a16="http://schemas.microsoft.com/office/drawing/2014/main" id="{67D6F0DB-F766-551F-F752-58FABE77E253}"/>
              </a:ext>
            </a:extLst>
          </p:cNvPr>
          <p:cNvPicPr>
            <a:picLocks noChangeAspect="1"/>
          </p:cNvPicPr>
          <p:nvPr/>
        </p:nvPicPr>
        <p:blipFill>
          <a:blip r:embed="rId3"/>
          <a:stretch>
            <a:fillRect/>
          </a:stretch>
        </p:blipFill>
        <p:spPr>
          <a:xfrm>
            <a:off x="6783285" y="3371041"/>
            <a:ext cx="4971392" cy="3421733"/>
          </a:xfrm>
          <a:prstGeom prst="rect">
            <a:avLst/>
          </a:prstGeom>
        </p:spPr>
      </p:pic>
    </p:spTree>
    <p:extLst>
      <p:ext uri="{BB962C8B-B14F-4D97-AF65-F5344CB8AC3E}">
        <p14:creationId xmlns:p14="http://schemas.microsoft.com/office/powerpoint/2010/main" val="251301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77F8-E24B-E9A7-D152-AA6E9D308BB5}"/>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Limitations</a:t>
            </a:r>
          </a:p>
        </p:txBody>
      </p:sp>
      <p:sp>
        <p:nvSpPr>
          <p:cNvPr id="6" name="Content Placeholder 5">
            <a:extLst>
              <a:ext uri="{FF2B5EF4-FFF2-40B4-BE49-F238E27FC236}">
                <a16:creationId xmlns:a16="http://schemas.microsoft.com/office/drawing/2014/main" id="{E22CE11C-8DA5-FF8F-73F1-B433C0217E7C}"/>
              </a:ext>
            </a:extLst>
          </p:cNvPr>
          <p:cNvSpPr>
            <a:spLocks noGrp="1"/>
          </p:cNvSpPr>
          <p:nvPr>
            <p:ph sz="quarter" idx="4"/>
          </p:nvPr>
        </p:nvSpPr>
        <p:spPr>
          <a:xfrm>
            <a:off x="3965944" y="765544"/>
            <a:ext cx="7327239" cy="5188752"/>
          </a:xfrm>
        </p:spPr>
        <p:txBody>
          <a:bodyPr/>
          <a:lstStyle/>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Only one source of crime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Political bias in the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Under or over reporting of crime in the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Location data may not be accurate to the actual location on the crime</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The 2023 data was only until September, all others were for all months.</a:t>
            </a:r>
          </a:p>
        </p:txBody>
      </p:sp>
    </p:spTree>
    <p:extLst>
      <p:ext uri="{BB962C8B-B14F-4D97-AF65-F5344CB8AC3E}">
        <p14:creationId xmlns:p14="http://schemas.microsoft.com/office/powerpoint/2010/main" val="245469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331C-C0B1-4FB6-1EC7-8B77DD3D5530}"/>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References</a:t>
            </a:r>
          </a:p>
        </p:txBody>
      </p:sp>
      <p:sp>
        <p:nvSpPr>
          <p:cNvPr id="4" name="Content Placeholder 3">
            <a:extLst>
              <a:ext uri="{FF2B5EF4-FFF2-40B4-BE49-F238E27FC236}">
                <a16:creationId xmlns:a16="http://schemas.microsoft.com/office/drawing/2014/main" id="{62FC3670-22B4-A43F-88B6-843477EACE52}"/>
              </a:ext>
            </a:extLst>
          </p:cNvPr>
          <p:cNvSpPr>
            <a:spLocks noGrp="1"/>
          </p:cNvSpPr>
          <p:nvPr>
            <p:ph sz="half" idx="2"/>
          </p:nvPr>
        </p:nvSpPr>
        <p:spPr>
          <a:xfrm>
            <a:off x="3867911" y="818707"/>
            <a:ext cx="7498293" cy="5135589"/>
          </a:xfrm>
        </p:spPr>
        <p:txBody>
          <a:bodyPr>
            <a:normAutofit fontScale="92500" lnSpcReduction="10000"/>
          </a:bodyPr>
          <a:lstStyle/>
          <a:p>
            <a:pPr algn="l"/>
            <a:r>
              <a:rPr lang="en-AU"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https://www.police.wa.gov.au/Crime/CrimeStatistics</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https://www.abs.gov.au/statistics/people/population/national-state-and-territory-population/latest-release</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https://www.abs.gov.au/statistics/people/population/migration-australia/latest-release</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https://www.perthnow.com.au/news/wa/public-satisfaction-with-police-up-but-new-model-needs-improving-ng-36a3bbb3119fc33453283c45345f159a</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https://www.abc.net.au/news/2016-02-11/wa-police-commissioner-backs-down-on-new-policing-model/7159736</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https://wamnnews.com.au/news/wa-police-overhauls-front-line-model-to-combat-rising-crime-rate/</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https://thewest.com.au/politics/law-and-order/secret-police-files-liza-harvey-says-frontline-2020-policing-model-was-never-given-a-chance-ng-b881236411z</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https://www.abc.net.au/news/2020-04-08/coronavirus-shutdown-sees-crime-rate-drop-in-wa/12132410</a:t>
            </a:r>
            <a:endParaRPr lang="en-AU"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90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2E2B-B788-A398-4ABA-EC94A5D66060}"/>
              </a:ext>
            </a:extLst>
          </p:cNvPr>
          <p:cNvSpPr>
            <a:spLocks noGrp="1"/>
          </p:cNvSpPr>
          <p:nvPr>
            <p:ph type="title"/>
          </p:nvPr>
        </p:nvSpPr>
        <p:spPr>
          <a:xfrm>
            <a:off x="0" y="767751"/>
            <a:ext cx="3392081" cy="5325139"/>
          </a:xfrm>
        </p:spPr>
        <p:txBody>
          <a:bodyPr>
            <a:normAutofit/>
          </a:bodyPr>
          <a:lstStyle/>
          <a:p>
            <a:pPr algn="ctr"/>
            <a:r>
              <a:rPr lang="en-US" sz="2700" dirty="0">
                <a:solidFill>
                  <a:schemeClr val="bg1"/>
                </a:solidFill>
                <a:latin typeface="Arial" panose="020B0604020202020204" pitchFamily="34" charset="0"/>
                <a:cs typeface="Arial" panose="020B0604020202020204" pitchFamily="34" charset="0"/>
              </a:rPr>
              <a:t>Western Australia Crime Statistics</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2007 to 2023</a:t>
            </a: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17</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 Years of Crime Data</a:t>
            </a: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Team:</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Crime Watchers</a:t>
            </a:r>
            <a:br>
              <a:rPr lang="en-US" dirty="0"/>
            </a:br>
            <a:br>
              <a:rPr lang="en-US" dirty="0"/>
            </a:br>
            <a:endParaRPr lang="en-AU" dirty="0"/>
          </a:p>
        </p:txBody>
      </p:sp>
      <p:sp>
        <p:nvSpPr>
          <p:cNvPr id="3" name="Text Placeholder 2">
            <a:extLst>
              <a:ext uri="{FF2B5EF4-FFF2-40B4-BE49-F238E27FC236}">
                <a16:creationId xmlns:a16="http://schemas.microsoft.com/office/drawing/2014/main" id="{9DD48115-ED42-1BAB-7EAF-37129452396E}"/>
              </a:ext>
            </a:extLst>
          </p:cNvPr>
          <p:cNvSpPr>
            <a:spLocks noGrp="1"/>
          </p:cNvSpPr>
          <p:nvPr>
            <p:ph type="body" idx="1"/>
          </p:nvPr>
        </p:nvSpPr>
        <p:spPr/>
        <p:txBody>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Team Members: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Content Placeholder 3">
            <a:extLst>
              <a:ext uri="{FF2B5EF4-FFF2-40B4-BE49-F238E27FC236}">
                <a16:creationId xmlns:a16="http://schemas.microsoft.com/office/drawing/2014/main" id="{C0FFADCF-E848-D858-DF4B-D93E0F4DC15F}"/>
              </a:ext>
            </a:extLst>
          </p:cNvPr>
          <p:cNvSpPr>
            <a:spLocks noGrp="1"/>
          </p:cNvSpPr>
          <p:nvPr>
            <p:ph sz="half" idx="2"/>
          </p:nvPr>
        </p:nvSpPr>
        <p:spPr>
          <a:xfrm>
            <a:off x="3845011" y="1811054"/>
            <a:ext cx="2490358" cy="4023360"/>
          </a:xfrm>
        </p:spPr>
        <p:txBody>
          <a:bodyPr>
            <a:normAutofit fontScale="92500" lnSpcReduction="10000"/>
          </a:bodyPr>
          <a:lstStyle/>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Tyson </a:t>
            </a:r>
            <a:r>
              <a:rPr lang="en-AU" sz="2100" b="1" kern="100" dirty="0" err="1">
                <a:effectLst/>
                <a:latin typeface="Arial" panose="020B0604020202020204" pitchFamily="34" charset="0"/>
                <a:ea typeface="Calibri" panose="020F0502020204030204" pitchFamily="34" charset="0"/>
                <a:cs typeface="Times New Roman" panose="02020603050405020304" pitchFamily="18" charset="0"/>
              </a:rPr>
              <a:t>Horeswell</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Drishti Patel</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Hail </a:t>
            </a:r>
            <a:r>
              <a:rPr lang="en-AU" sz="2100" b="1" kern="100" dirty="0" err="1">
                <a:effectLst/>
                <a:latin typeface="Arial" panose="020B0604020202020204" pitchFamily="34" charset="0"/>
                <a:ea typeface="Calibri" panose="020F0502020204030204" pitchFamily="34" charset="0"/>
                <a:cs typeface="Times New Roman" panose="02020603050405020304" pitchFamily="18" charset="0"/>
              </a:rPr>
              <a:t>Nijo</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Mel Burge</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5" name="Text Placeholder 4">
            <a:extLst>
              <a:ext uri="{FF2B5EF4-FFF2-40B4-BE49-F238E27FC236}">
                <a16:creationId xmlns:a16="http://schemas.microsoft.com/office/drawing/2014/main" id="{23DA8097-A8FB-C25B-B1C3-D8115818743C}"/>
              </a:ext>
            </a:extLst>
          </p:cNvPr>
          <p:cNvSpPr>
            <a:spLocks noGrp="1"/>
          </p:cNvSpPr>
          <p:nvPr>
            <p:ph type="body" sz="quarter" idx="3"/>
          </p:nvPr>
        </p:nvSpPr>
        <p:spPr>
          <a:xfrm>
            <a:off x="7342632" y="1023586"/>
            <a:ext cx="3950551" cy="813171"/>
          </a:xfrm>
        </p:spPr>
        <p:txBody>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Trends and questions: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6" name="Content Placeholder 5">
            <a:extLst>
              <a:ext uri="{FF2B5EF4-FFF2-40B4-BE49-F238E27FC236}">
                <a16:creationId xmlns:a16="http://schemas.microsoft.com/office/drawing/2014/main" id="{A2CA6CE7-9B4C-6786-3DAC-B4CE37F04CCF}"/>
              </a:ext>
            </a:extLst>
          </p:cNvPr>
          <p:cNvSpPr>
            <a:spLocks noGrp="1"/>
          </p:cNvSpPr>
          <p:nvPr>
            <p:ph sz="quarter" idx="4"/>
          </p:nvPr>
        </p:nvSpPr>
        <p:spPr>
          <a:xfrm>
            <a:off x="6698512" y="1701209"/>
            <a:ext cx="4752753" cy="4253087"/>
          </a:xfrm>
        </p:spPr>
        <p:txBody>
          <a:bodyPr>
            <a:normAutofit fontScale="92500" lnSpcReduction="10000"/>
          </a:bodyPr>
          <a:lstStyle/>
          <a:p>
            <a:pPr marL="342900" lvl="0" indent="-342900">
              <a:lnSpc>
                <a:spcPct val="107000"/>
              </a:lnSpc>
              <a:buFont typeface="Symbol" panose="05050102010706020507" pitchFamily="18" charset="2"/>
              <a:buChar char=""/>
            </a:pPr>
            <a:endParaRPr lang="en-AU" sz="1900" kern="1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Does population or immigration affect the </a:t>
            </a:r>
            <a:r>
              <a:rPr lang="en-AU" sz="1900" kern="100" dirty="0">
                <a:latin typeface="Arial" panose="020B0604020202020204" pitchFamily="34" charset="0"/>
                <a:ea typeface="Calibri" panose="020F0502020204030204" pitchFamily="34" charset="0"/>
                <a:cs typeface="Times New Roman" panose="02020603050405020304" pitchFamily="18" charset="0"/>
              </a:rPr>
              <a:t>overall amount of crime in WA</a:t>
            </a:r>
            <a:r>
              <a:rPr lang="en-AU" sz="19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Highest and lowest crime locations in WA</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Top 5 Crimes in WA</a:t>
            </a:r>
          </a:p>
          <a:p>
            <a:pPr marL="34290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Type of crimes across the regions and across the years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Pattern of crime rates annually – is there a certain time of the year that is higher than others?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Year with the most crime? Why?</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61965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1C33-384A-C974-9EAE-5C0FF1FE5A01}"/>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Is population or  immigration correlated with crime?</a:t>
            </a:r>
          </a:p>
        </p:txBody>
      </p:sp>
      <p:sp>
        <p:nvSpPr>
          <p:cNvPr id="3" name="Text Placeholder 2">
            <a:extLst>
              <a:ext uri="{FF2B5EF4-FFF2-40B4-BE49-F238E27FC236}">
                <a16:creationId xmlns:a16="http://schemas.microsoft.com/office/drawing/2014/main" id="{ABB3AFFB-A916-434E-1C98-C2299A0766C9}"/>
              </a:ext>
            </a:extLst>
          </p:cNvPr>
          <p:cNvSpPr>
            <a:spLocks noGrp="1"/>
          </p:cNvSpPr>
          <p:nvPr>
            <p:ph type="body" idx="1"/>
          </p:nvPr>
        </p:nvSpPr>
        <p:spPr/>
        <p:txBody>
          <a:bodyPr/>
          <a:lstStyle/>
          <a:p>
            <a:r>
              <a:rPr lang="en-AU" dirty="0"/>
              <a:t>TYSON</a:t>
            </a:r>
          </a:p>
        </p:txBody>
      </p:sp>
      <p:sp>
        <p:nvSpPr>
          <p:cNvPr id="4" name="Content Placeholder 3">
            <a:extLst>
              <a:ext uri="{FF2B5EF4-FFF2-40B4-BE49-F238E27FC236}">
                <a16:creationId xmlns:a16="http://schemas.microsoft.com/office/drawing/2014/main" id="{A716D334-1398-512E-3306-3DBB2D4F69A0}"/>
              </a:ext>
            </a:extLst>
          </p:cNvPr>
          <p:cNvSpPr>
            <a:spLocks noGrp="1"/>
          </p:cNvSpPr>
          <p:nvPr>
            <p:ph sz="half" idx="2"/>
          </p:nvPr>
        </p:nvSpPr>
        <p:spPr>
          <a:xfrm>
            <a:off x="3867912" y="3200456"/>
            <a:ext cx="7425271" cy="2834584"/>
          </a:xfrm>
        </p:spPr>
        <p:txBody>
          <a:bodyPr>
            <a:normAutofit/>
          </a:bodyPr>
          <a:lstStyle/>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No correlation was found between crime and either population or immigration with quarterly data between the 2010 to 2022.</a:t>
            </a:r>
          </a:p>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Regression analysis showed a weak r2 value for both data points with values of 0.13 for immigration and 0.16 for population growth.</a:t>
            </a:r>
          </a:p>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The higher crime between 2016 to 2020 was to do with policing policy and low of 2020 a result of COVID-19.</a:t>
            </a:r>
          </a:p>
        </p:txBody>
      </p:sp>
      <p:pic>
        <p:nvPicPr>
          <p:cNvPr id="1026" name="Picture 2">
            <a:extLst>
              <a:ext uri="{FF2B5EF4-FFF2-40B4-BE49-F238E27FC236}">
                <a16:creationId xmlns:a16="http://schemas.microsoft.com/office/drawing/2014/main" id="{29E80C23-F6F0-9973-C50E-321886F20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209" y="1962728"/>
            <a:ext cx="4027375" cy="1022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7CE3B4C-3A75-CA48-EB8A-620AA9F59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446" y="1918678"/>
            <a:ext cx="4027373" cy="106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49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3132-FF1D-870E-44B4-C81E02FAE967}"/>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E3B8D80E-3F72-6CC3-BFD3-0C65961DCD88}"/>
              </a:ext>
            </a:extLst>
          </p:cNvPr>
          <p:cNvSpPr>
            <a:spLocks noGrp="1"/>
          </p:cNvSpPr>
          <p:nvPr>
            <p:ph type="body" idx="1"/>
          </p:nvPr>
        </p:nvSpPr>
        <p:spPr/>
        <p:txBody>
          <a:bodyPr>
            <a:normAutofit/>
          </a:bodyPr>
          <a:lstStyle/>
          <a:p>
            <a:r>
              <a:rPr lang="en-AU" dirty="0"/>
              <a:t>DRISH</a:t>
            </a:r>
          </a:p>
        </p:txBody>
      </p:sp>
      <p:pic>
        <p:nvPicPr>
          <p:cNvPr id="16" name="Content Placeholder 15" descr="A graph with blue and white text&#10;&#10;Description automatically generated">
            <a:extLst>
              <a:ext uri="{FF2B5EF4-FFF2-40B4-BE49-F238E27FC236}">
                <a16:creationId xmlns:a16="http://schemas.microsoft.com/office/drawing/2014/main" id="{9E28B888-8B76-A04B-3FC2-88C1379BE164}"/>
              </a:ext>
            </a:extLst>
          </p:cNvPr>
          <p:cNvPicPr>
            <a:picLocks noGrp="1" noChangeAspect="1"/>
          </p:cNvPicPr>
          <p:nvPr>
            <p:ph sz="half" idx="2"/>
          </p:nvPr>
        </p:nvPicPr>
        <p:blipFill>
          <a:blip r:embed="rId2"/>
          <a:stretch>
            <a:fillRect/>
          </a:stretch>
        </p:blipFill>
        <p:spPr>
          <a:xfrm>
            <a:off x="0" y="973084"/>
            <a:ext cx="6277875" cy="5286306"/>
          </a:xfrm>
        </p:spPr>
      </p:pic>
      <p:sp>
        <p:nvSpPr>
          <p:cNvPr id="5" name="Text Placeholder 4">
            <a:extLst>
              <a:ext uri="{FF2B5EF4-FFF2-40B4-BE49-F238E27FC236}">
                <a16:creationId xmlns:a16="http://schemas.microsoft.com/office/drawing/2014/main" id="{EC1E97F9-4878-5E23-BDD5-FAA59186EF10}"/>
              </a:ext>
            </a:extLst>
          </p:cNvPr>
          <p:cNvSpPr>
            <a:spLocks noGrp="1"/>
          </p:cNvSpPr>
          <p:nvPr>
            <p:ph type="body" sz="quarter" idx="3"/>
          </p:nvPr>
        </p:nvSpPr>
        <p:spPr>
          <a:xfrm>
            <a:off x="0" y="165365"/>
            <a:ext cx="11917040" cy="807719"/>
          </a:xfrm>
          <a:solidFill>
            <a:schemeClr val="accent1"/>
          </a:solidFill>
        </p:spPr>
        <p:txBody>
          <a:bodyPr>
            <a:normAutofit/>
          </a:bodyPr>
          <a:lstStyle/>
          <a:p>
            <a:pPr algn="ctr"/>
            <a:r>
              <a:rPr lang="en-AU" sz="2800" kern="100" dirty="0">
                <a:solidFill>
                  <a:schemeClr val="bg1"/>
                </a:solidFill>
                <a:latin typeface="Arial" panose="020B0604020202020204" pitchFamily="34" charset="0"/>
                <a:ea typeface="Calibri" panose="020F0502020204030204" pitchFamily="34" charset="0"/>
                <a:cs typeface="Times New Roman" panose="02020603050405020304" pitchFamily="18" charset="0"/>
              </a:rPr>
              <a:t>Highest Types of Crimes in WA</a:t>
            </a:r>
          </a:p>
        </p:txBody>
      </p:sp>
      <p:pic>
        <p:nvPicPr>
          <p:cNvPr id="18" name="Content Placeholder 17" descr="A pie chart with numbers and text&#10;&#10;Description automatically generated">
            <a:extLst>
              <a:ext uri="{FF2B5EF4-FFF2-40B4-BE49-F238E27FC236}">
                <a16:creationId xmlns:a16="http://schemas.microsoft.com/office/drawing/2014/main" id="{30AB9584-4E77-FF39-EA14-88C3F5B4EB15}"/>
              </a:ext>
            </a:extLst>
          </p:cNvPr>
          <p:cNvPicPr>
            <a:picLocks noGrp="1" noChangeAspect="1"/>
          </p:cNvPicPr>
          <p:nvPr>
            <p:ph sz="quarter" idx="4"/>
          </p:nvPr>
        </p:nvPicPr>
        <p:blipFill>
          <a:blip r:embed="rId3"/>
          <a:stretch>
            <a:fillRect/>
          </a:stretch>
        </p:blipFill>
        <p:spPr>
          <a:xfrm>
            <a:off x="6277874" y="1622942"/>
            <a:ext cx="5639165" cy="3485725"/>
          </a:xfrm>
        </p:spPr>
      </p:pic>
    </p:spTree>
    <p:extLst>
      <p:ext uri="{BB962C8B-B14F-4D97-AF65-F5344CB8AC3E}">
        <p14:creationId xmlns:p14="http://schemas.microsoft.com/office/powerpoint/2010/main" val="63088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descr="A screen shot of a graph&#10;&#10;Description automatically generated">
            <a:extLst>
              <a:ext uri="{FF2B5EF4-FFF2-40B4-BE49-F238E27FC236}">
                <a16:creationId xmlns:a16="http://schemas.microsoft.com/office/drawing/2014/main" id="{DB953389-8259-74F5-7A83-5C6B7E7061DD}"/>
              </a:ext>
            </a:extLst>
          </p:cNvPr>
          <p:cNvPicPr>
            <a:picLocks noGrp="1" noChangeAspect="1"/>
          </p:cNvPicPr>
          <p:nvPr>
            <p:ph sz="half" idx="2"/>
          </p:nvPr>
        </p:nvPicPr>
        <p:blipFill>
          <a:blip r:embed="rId2"/>
          <a:stretch>
            <a:fillRect/>
          </a:stretch>
        </p:blipFill>
        <p:spPr>
          <a:xfrm>
            <a:off x="3742660" y="651364"/>
            <a:ext cx="7719238" cy="5879390"/>
          </a:xfrm>
        </p:spPr>
      </p:pic>
      <p:sp>
        <p:nvSpPr>
          <p:cNvPr id="5" name="TextBox 4">
            <a:extLst>
              <a:ext uri="{FF2B5EF4-FFF2-40B4-BE49-F238E27FC236}">
                <a16:creationId xmlns:a16="http://schemas.microsoft.com/office/drawing/2014/main" id="{82F200C8-47A3-311C-5AF6-54580D6BB9E6}"/>
              </a:ext>
            </a:extLst>
          </p:cNvPr>
          <p:cNvSpPr txBox="1"/>
          <p:nvPr/>
        </p:nvSpPr>
        <p:spPr>
          <a:xfrm>
            <a:off x="0" y="651364"/>
            <a:ext cx="3434316" cy="6540252"/>
          </a:xfrm>
          <a:prstGeom prst="rect">
            <a:avLst/>
          </a:prstGeom>
          <a:noFill/>
        </p:spPr>
        <p:txBody>
          <a:bodyPr wrap="square" rtlCol="0">
            <a:spAutoFit/>
          </a:bodyPr>
          <a:lstStyle/>
          <a:p>
            <a:pPr>
              <a:spcAft>
                <a:spcPts val="600"/>
              </a:spcAft>
            </a:pPr>
            <a:endParaRPr lang="en-AU" sz="1600" dirty="0"/>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Cannington and Perth had high rates of Fraud related offences, followed closely by Fremantle and Mirrabooka.</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Midland and Perth had higher Graffiti crimes than others.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Drug related crimes were higher in Joondalup, Perth and the South-West.</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Stealing and burglary were similar with higher numbers in metro areas than regional, likely reflecting population size.</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Non-Family assault was higher in Perth than other areas.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Family assault was highest in Kimberley, followed by Mandurah and Midland.</a:t>
            </a:r>
          </a:p>
          <a:p>
            <a:pPr marL="457200" indent="-457200">
              <a:buFont typeface="Arial" panose="020B0604020202020204" pitchFamily="34" charset="0"/>
              <a:buChar char="•"/>
            </a:pPr>
            <a:endParaRPr lang="en-AU" sz="14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endParaRPr lang="en-AU" dirty="0"/>
          </a:p>
        </p:txBody>
      </p:sp>
      <p:sp>
        <p:nvSpPr>
          <p:cNvPr id="6" name="TextBox 5">
            <a:extLst>
              <a:ext uri="{FF2B5EF4-FFF2-40B4-BE49-F238E27FC236}">
                <a16:creationId xmlns:a16="http://schemas.microsoft.com/office/drawing/2014/main" id="{49D5560D-39AA-04FD-12DF-E3AB54A69F09}"/>
              </a:ext>
            </a:extLst>
          </p:cNvPr>
          <p:cNvSpPr txBox="1"/>
          <p:nvPr/>
        </p:nvSpPr>
        <p:spPr>
          <a:xfrm>
            <a:off x="162936" y="98668"/>
            <a:ext cx="6269761" cy="861774"/>
          </a:xfrm>
          <a:prstGeom prst="rect">
            <a:avLst/>
          </a:prstGeom>
          <a:noFill/>
        </p:spPr>
        <p:txBody>
          <a:bodyPr wrap="square" rtlCol="0">
            <a:spAutoFit/>
          </a:bodyPr>
          <a:lstStyle/>
          <a:p>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Types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of</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crimes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across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the</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years</a:t>
            </a:r>
          </a:p>
          <a:p>
            <a:endParaRPr lang="en-AU" dirty="0"/>
          </a:p>
        </p:txBody>
      </p:sp>
    </p:spTree>
    <p:extLst>
      <p:ext uri="{BB962C8B-B14F-4D97-AF65-F5344CB8AC3E}">
        <p14:creationId xmlns:p14="http://schemas.microsoft.com/office/powerpoint/2010/main" val="300779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different colored squares&#10;&#10;Description automatically generated with medium confidence">
            <a:extLst>
              <a:ext uri="{FF2B5EF4-FFF2-40B4-BE49-F238E27FC236}">
                <a16:creationId xmlns:a16="http://schemas.microsoft.com/office/drawing/2014/main" id="{D1047E2F-1D90-2C3E-BAA9-C94C3B9BEBE8}"/>
              </a:ext>
            </a:extLst>
          </p:cNvPr>
          <p:cNvPicPr>
            <a:picLocks noChangeAspect="1"/>
          </p:cNvPicPr>
          <p:nvPr/>
        </p:nvPicPr>
        <p:blipFill>
          <a:blip r:embed="rId2"/>
          <a:stretch>
            <a:fillRect/>
          </a:stretch>
        </p:blipFill>
        <p:spPr>
          <a:xfrm>
            <a:off x="3678865" y="490094"/>
            <a:ext cx="7635915" cy="6274833"/>
          </a:xfrm>
          <a:prstGeom prst="rect">
            <a:avLst/>
          </a:prstGeom>
        </p:spPr>
      </p:pic>
      <p:sp>
        <p:nvSpPr>
          <p:cNvPr id="4" name="TextBox 3">
            <a:extLst>
              <a:ext uri="{FF2B5EF4-FFF2-40B4-BE49-F238E27FC236}">
                <a16:creationId xmlns:a16="http://schemas.microsoft.com/office/drawing/2014/main" id="{998AD57A-78B4-F5E1-0ABA-CD5072235C44}"/>
              </a:ext>
            </a:extLst>
          </p:cNvPr>
          <p:cNvSpPr txBox="1"/>
          <p:nvPr/>
        </p:nvSpPr>
        <p:spPr>
          <a:xfrm>
            <a:off x="-74430" y="649583"/>
            <a:ext cx="3508745" cy="7201972"/>
          </a:xfrm>
          <a:prstGeom prst="rect">
            <a:avLst/>
          </a:prstGeom>
          <a:noFill/>
        </p:spPr>
        <p:txBody>
          <a:bodyPr wrap="square" rtlCol="0">
            <a:spAutoFit/>
          </a:bodyPr>
          <a:lstStyle/>
          <a:p>
            <a:endParaRPr lang="en-AU" sz="1600" dirty="0"/>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Fraud related crime was lower in 2007-2012 compared to then onwards. It was highest in 2018.</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Graffiti was higher in 2007-2010 and has since dropped in numbers.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Drug offences were higher in 2014-2021.</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Stealing remains high and reasonably consistent over the years.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Burglary remains at a consistent high until a drop in numbers from 2020 onwards</a:t>
            </a:r>
            <a:r>
              <a:rPr lang="en-AU" sz="1600">
                <a:solidFill>
                  <a:schemeClr val="bg1"/>
                </a:solidFill>
                <a:latin typeface="Arial" panose="020B0604020202020204" pitchFamily="34" charset="0"/>
                <a:cs typeface="Arial" panose="020B0604020202020204" pitchFamily="34" charset="0"/>
              </a:rPr>
              <a:t>, this </a:t>
            </a:r>
            <a:r>
              <a:rPr lang="en-AU" sz="1600" dirty="0">
                <a:solidFill>
                  <a:schemeClr val="bg1"/>
                </a:solidFill>
                <a:latin typeface="Arial" panose="020B0604020202020204" pitchFamily="34" charset="0"/>
                <a:cs typeface="Arial" panose="020B0604020202020204" pitchFamily="34" charset="0"/>
              </a:rPr>
              <a:t>may be due to lockdown/Covid-19.</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Family assault has been increasing over the years.</a:t>
            </a:r>
          </a:p>
          <a:p>
            <a:pPr marL="457200" indent="-457200">
              <a:buFont typeface="Arial" panose="020B0604020202020204" pitchFamily="34" charset="0"/>
              <a:buChar char="•"/>
            </a:pPr>
            <a:endParaRPr lang="en-AU" sz="1600" dirty="0"/>
          </a:p>
          <a:p>
            <a:pPr marL="457200" indent="-457200">
              <a:buFont typeface="Arial" panose="020B0604020202020204" pitchFamily="34" charset="0"/>
              <a:buChar char="•"/>
            </a:pPr>
            <a:endParaRPr lang="en-AU" sz="1600" dirty="0"/>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endParaRPr lang="en-AU" sz="1600" dirty="0"/>
          </a:p>
        </p:txBody>
      </p:sp>
      <p:sp>
        <p:nvSpPr>
          <p:cNvPr id="6" name="TextBox 5">
            <a:extLst>
              <a:ext uri="{FF2B5EF4-FFF2-40B4-BE49-F238E27FC236}">
                <a16:creationId xmlns:a16="http://schemas.microsoft.com/office/drawing/2014/main" id="{2673BA05-98C5-7D2B-29BA-2284C797A001}"/>
              </a:ext>
            </a:extLst>
          </p:cNvPr>
          <p:cNvSpPr txBox="1"/>
          <p:nvPr/>
        </p:nvSpPr>
        <p:spPr>
          <a:xfrm>
            <a:off x="120407" y="93073"/>
            <a:ext cx="6134987" cy="861774"/>
          </a:xfrm>
          <a:prstGeom prst="rect">
            <a:avLst/>
          </a:prstGeom>
          <a:noFill/>
        </p:spPr>
        <p:txBody>
          <a:bodyPr wrap="square" rtlCol="0">
            <a:spAutoFit/>
          </a:bodyPr>
          <a:lstStyle/>
          <a:p>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Types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of</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crimes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across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the</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regions</a:t>
            </a:r>
          </a:p>
          <a:p>
            <a:endParaRPr lang="en-AU" dirty="0"/>
          </a:p>
        </p:txBody>
      </p:sp>
    </p:spTree>
    <p:extLst>
      <p:ext uri="{BB962C8B-B14F-4D97-AF65-F5344CB8AC3E}">
        <p14:creationId xmlns:p14="http://schemas.microsoft.com/office/powerpoint/2010/main" val="283778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46" name="Rectangle 4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EB5E8D9-5194-42C1-672A-BB78D84EBB78}"/>
              </a:ext>
            </a:extLst>
          </p:cNvPr>
          <p:cNvSpPr>
            <a:spLocks noGrp="1"/>
          </p:cNvSpPr>
          <p:nvPr>
            <p:ph type="title"/>
          </p:nvPr>
        </p:nvSpPr>
        <p:spPr>
          <a:xfrm>
            <a:off x="542097" y="3998619"/>
            <a:ext cx="4825480" cy="1883228"/>
          </a:xfrm>
        </p:spPr>
        <p:txBody>
          <a:bodyPr vert="horz" lIns="91440" tIns="45720" rIns="91440" bIns="45720" rtlCol="0" anchor="ctr">
            <a:normAutofit/>
          </a:bodyPr>
          <a:lstStyle/>
          <a:p>
            <a:pPr algn="r"/>
            <a:r>
              <a:rPr lang="en-US" sz="4400" b="1" dirty="0"/>
              <a:t>Total Crimes Across Regions</a:t>
            </a:r>
          </a:p>
          <a:p>
            <a:pPr algn="r"/>
            <a:endParaRPr lang="en-US" sz="4400" dirty="0"/>
          </a:p>
        </p:txBody>
      </p:sp>
      <p:pic>
        <p:nvPicPr>
          <p:cNvPr id="10" name="Content Placeholder 9" descr="A map of australia with different colored areas&#10;&#10;Description automatically generated">
            <a:extLst>
              <a:ext uri="{FF2B5EF4-FFF2-40B4-BE49-F238E27FC236}">
                <a16:creationId xmlns:a16="http://schemas.microsoft.com/office/drawing/2014/main" id="{B28411CB-2DDA-7DB2-06FB-DCD242C0FE13}"/>
              </a:ext>
            </a:extLst>
          </p:cNvPr>
          <p:cNvPicPr>
            <a:picLocks noChangeAspect="1"/>
          </p:cNvPicPr>
          <p:nvPr/>
        </p:nvPicPr>
        <p:blipFill>
          <a:blip r:embed="rId2"/>
          <a:stretch>
            <a:fillRect/>
          </a:stretch>
        </p:blipFill>
        <p:spPr>
          <a:xfrm>
            <a:off x="1213403" y="633927"/>
            <a:ext cx="4640281" cy="2726165"/>
          </a:xfrm>
          <a:prstGeom prst="rect">
            <a:avLst/>
          </a:prstGeom>
        </p:spPr>
      </p:pic>
      <p:pic>
        <p:nvPicPr>
          <p:cNvPr id="17" name="Content Placeholder 16" descr="A graph of crime in each region&#10;&#10;Description automatically generated">
            <a:extLst>
              <a:ext uri="{FF2B5EF4-FFF2-40B4-BE49-F238E27FC236}">
                <a16:creationId xmlns:a16="http://schemas.microsoft.com/office/drawing/2014/main" id="{E86D4A96-B5C7-F69D-ECAB-AA0029D358E5}"/>
              </a:ext>
            </a:extLst>
          </p:cNvPr>
          <p:cNvPicPr>
            <a:picLocks noGrp="1" noChangeAspect="1"/>
          </p:cNvPicPr>
          <p:nvPr>
            <p:ph sz="half" idx="2"/>
          </p:nvPr>
        </p:nvPicPr>
        <p:blipFill>
          <a:blip r:embed="rId3"/>
          <a:stretch>
            <a:fillRect/>
          </a:stretch>
        </p:blipFill>
        <p:spPr>
          <a:xfrm>
            <a:off x="6901877" y="391017"/>
            <a:ext cx="4135850" cy="3039850"/>
          </a:xfrm>
          <a:prstGeom prst="rect">
            <a:avLst/>
          </a:prstGeom>
        </p:spPr>
      </p:pic>
      <p:sp>
        <p:nvSpPr>
          <p:cNvPr id="19" name="TextBox 18">
            <a:extLst>
              <a:ext uri="{FF2B5EF4-FFF2-40B4-BE49-F238E27FC236}">
                <a16:creationId xmlns:a16="http://schemas.microsoft.com/office/drawing/2014/main" id="{A8C8D2E7-B890-8FCF-8746-C5EDC6D4A389}"/>
              </a:ext>
            </a:extLst>
          </p:cNvPr>
          <p:cNvSpPr txBox="1"/>
          <p:nvPr/>
        </p:nvSpPr>
        <p:spPr>
          <a:xfrm>
            <a:off x="6317103" y="3816848"/>
            <a:ext cx="3406462"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 6 Rural locations have the Lowest total Crime</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This can be down to many factors such as population density, older average population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These Areas bring down the average well below the mean.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Wheatbelt has the lowest total crimes, Kimberley being furthest away from CBD has fifth lowest.</a:t>
            </a:r>
            <a:endParaRPr lang="en-AU"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4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46" name="Rectangle 4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EB5E8D9-5194-42C1-672A-BB78D84EBB78}"/>
              </a:ext>
            </a:extLst>
          </p:cNvPr>
          <p:cNvSpPr>
            <a:spLocks noGrp="1"/>
          </p:cNvSpPr>
          <p:nvPr>
            <p:ph type="title"/>
          </p:nvPr>
        </p:nvSpPr>
        <p:spPr>
          <a:xfrm>
            <a:off x="484633" y="4056531"/>
            <a:ext cx="4825480" cy="1883228"/>
          </a:xfrm>
        </p:spPr>
        <p:txBody>
          <a:bodyPr vert="horz" lIns="91440" tIns="45720" rIns="91440" bIns="45720" rtlCol="0" anchor="ctr">
            <a:normAutofit/>
          </a:bodyPr>
          <a:lstStyle/>
          <a:p>
            <a:pPr algn="r"/>
            <a:r>
              <a:rPr lang="en-US" sz="4400" b="1" dirty="0"/>
              <a:t>Total Crimes Across Regions(Metro)</a:t>
            </a:r>
          </a:p>
          <a:p>
            <a:pPr algn="r"/>
            <a:endParaRPr lang="en-US" sz="4400" dirty="0"/>
          </a:p>
        </p:txBody>
      </p:sp>
      <p:pic>
        <p:nvPicPr>
          <p:cNvPr id="4" name="Content Placeholder 3" descr="A map of a city with many colored circles&#10;&#10;Description automatically generated">
            <a:extLst>
              <a:ext uri="{FF2B5EF4-FFF2-40B4-BE49-F238E27FC236}">
                <a16:creationId xmlns:a16="http://schemas.microsoft.com/office/drawing/2014/main" id="{E0A9E932-0169-6A91-7F5E-255573455F84}"/>
              </a:ext>
            </a:extLst>
          </p:cNvPr>
          <p:cNvPicPr>
            <a:picLocks noGrp="1" noChangeAspect="1"/>
          </p:cNvPicPr>
          <p:nvPr>
            <p:ph sz="quarter" idx="4"/>
          </p:nvPr>
        </p:nvPicPr>
        <p:blipFill>
          <a:blip r:embed="rId2"/>
          <a:stretch>
            <a:fillRect/>
          </a:stretch>
        </p:blipFill>
        <p:spPr>
          <a:xfrm>
            <a:off x="1195737" y="696439"/>
            <a:ext cx="4253161" cy="2601140"/>
          </a:xfrm>
        </p:spPr>
      </p:pic>
      <p:pic>
        <p:nvPicPr>
          <p:cNvPr id="8" name="Content Placeholder 7" descr="A graph of crime in each region&#10;&#10;Description automatically generated">
            <a:extLst>
              <a:ext uri="{FF2B5EF4-FFF2-40B4-BE49-F238E27FC236}">
                <a16:creationId xmlns:a16="http://schemas.microsoft.com/office/drawing/2014/main" id="{B381BD1B-039D-C0DB-C5B9-671694566F82}"/>
              </a:ext>
            </a:extLst>
          </p:cNvPr>
          <p:cNvPicPr>
            <a:picLocks noGrp="1" noChangeAspect="1"/>
          </p:cNvPicPr>
          <p:nvPr>
            <p:ph sz="half" idx="2"/>
          </p:nvPr>
        </p:nvPicPr>
        <p:blipFill>
          <a:blip r:embed="rId3"/>
          <a:stretch>
            <a:fillRect/>
          </a:stretch>
        </p:blipFill>
        <p:spPr>
          <a:xfrm>
            <a:off x="6692345" y="696439"/>
            <a:ext cx="4253160" cy="2783594"/>
          </a:xfrm>
        </p:spPr>
      </p:pic>
      <p:sp>
        <p:nvSpPr>
          <p:cNvPr id="11" name="TextBox 10">
            <a:extLst>
              <a:ext uri="{FF2B5EF4-FFF2-40B4-BE49-F238E27FC236}">
                <a16:creationId xmlns:a16="http://schemas.microsoft.com/office/drawing/2014/main" id="{520C9080-0E24-0A5B-3C9D-303745D1A8E4}"/>
              </a:ext>
            </a:extLst>
          </p:cNvPr>
          <p:cNvSpPr txBox="1"/>
          <p:nvPr/>
        </p:nvSpPr>
        <p:spPr>
          <a:xfrm>
            <a:off x="6336421" y="3816848"/>
            <a:ext cx="3406462"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Average once the Rural areas had been removed is much closer in line with Median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Cannington has the highest crime, followed by Mirrabooka</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These two are not close to each other</a:t>
            </a:r>
          </a:p>
          <a:p>
            <a:pPr marL="285750" indent="-285750">
              <a:buFont typeface="Arial" panose="020B0604020202020204" pitchFamily="34" charset="0"/>
              <a:buChar char="•"/>
            </a:pPr>
            <a:r>
              <a:rPr lang="en-US" sz="1400" dirty="0" err="1">
                <a:solidFill>
                  <a:schemeClr val="bg1"/>
                </a:solidFill>
                <a:latin typeface="Arial" panose="020B0604020202020204" pitchFamily="34" charset="0"/>
                <a:cs typeface="Arial" panose="020B0604020202020204" pitchFamily="34" charset="0"/>
              </a:rPr>
              <a:t>South_West</a:t>
            </a:r>
            <a:r>
              <a:rPr lang="en-US" sz="1400" dirty="0">
                <a:solidFill>
                  <a:schemeClr val="bg1"/>
                </a:solidFill>
                <a:latin typeface="Arial" panose="020B0604020202020204" pitchFamily="34" charset="0"/>
                <a:cs typeface="Arial" panose="020B0604020202020204" pitchFamily="34" charset="0"/>
              </a:rPr>
              <a:t>, despite being in close proximity to Cannington, has significantly lower crime than Cannington.</a:t>
            </a:r>
            <a:endParaRPr lang="en-AU"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46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70BE-60A2-F583-9570-282FD84A9338}"/>
              </a:ext>
            </a:extLst>
          </p:cNvPr>
          <p:cNvSpPr txBox="1"/>
          <p:nvPr/>
        </p:nvSpPr>
        <p:spPr>
          <a:xfrm>
            <a:off x="281609" y="352371"/>
            <a:ext cx="11502886" cy="707886"/>
          </a:xfrm>
          <a:prstGeom prst="rect">
            <a:avLst/>
          </a:prstGeom>
          <a:noFill/>
        </p:spPr>
        <p:txBody>
          <a:bodyPr wrap="square" rtlCol="0">
            <a:spAutoFit/>
          </a:bodyPr>
          <a:lstStyle/>
          <a:p>
            <a:r>
              <a:rPr lang="en-AU" sz="4000" b="1" dirty="0">
                <a:solidFill>
                  <a:schemeClr val="bg1"/>
                </a:solidFill>
              </a:rPr>
              <a:t>Total Crimes For Each Year (2007-2023)</a:t>
            </a:r>
            <a:endParaRPr lang="en-AU" sz="4000" dirty="0">
              <a:solidFill>
                <a:schemeClr val="bg1"/>
              </a:solidFill>
            </a:endParaRPr>
          </a:p>
        </p:txBody>
      </p:sp>
      <p:sp>
        <p:nvSpPr>
          <p:cNvPr id="3" name="TextBox 2">
            <a:extLst>
              <a:ext uri="{FF2B5EF4-FFF2-40B4-BE49-F238E27FC236}">
                <a16:creationId xmlns:a16="http://schemas.microsoft.com/office/drawing/2014/main" id="{65EEAEA4-1F79-B89E-83D3-CF8438FF6784}"/>
              </a:ext>
            </a:extLst>
          </p:cNvPr>
          <p:cNvSpPr txBox="1"/>
          <p:nvPr/>
        </p:nvSpPr>
        <p:spPr>
          <a:xfrm>
            <a:off x="0" y="1060257"/>
            <a:ext cx="11628782" cy="2062103"/>
          </a:xfrm>
          <a:prstGeom prst="rect">
            <a:avLst/>
          </a:prstGeom>
          <a:noFill/>
        </p:spPr>
        <p:txBody>
          <a:bodyPr wrap="square" rtlCol="0">
            <a:spAutoFit/>
          </a:bodyPr>
          <a:lstStyle/>
          <a:p>
            <a:r>
              <a:rPr lang="en-US" sz="1600" dirty="0">
                <a:solidFill>
                  <a:schemeClr val="bg1"/>
                </a:solidFill>
              </a:rPr>
              <a:t>Significant Economic impacts for 2010 – Least year of crime: </a:t>
            </a:r>
          </a:p>
          <a:p>
            <a:r>
              <a:rPr lang="en-US" sz="1600" b="0" i="0" dirty="0">
                <a:solidFill>
                  <a:srgbClr val="374151"/>
                </a:solidFill>
                <a:effectLst/>
                <a:latin typeface="Söhne"/>
              </a:rPr>
              <a:t>The commencement of the Mining Boom in 2010 signaled the start of a phase defined by increased incomes and a surplus of job opportunities in the mining sector. Even the 2020 lockdown amid the COVID-19 pandemic did not have as pronounced an impact on crime rates as the Mining Boom in 2010.</a:t>
            </a:r>
          </a:p>
          <a:p>
            <a:r>
              <a:rPr lang="en-US" sz="1600" dirty="0">
                <a:solidFill>
                  <a:schemeClr val="bg1"/>
                </a:solidFill>
              </a:rPr>
              <a:t>Significant Economic impacts for 2016 – Highest year of crime: </a:t>
            </a:r>
          </a:p>
          <a:p>
            <a:r>
              <a:rPr lang="en-US" sz="1600" b="0" i="0" dirty="0">
                <a:solidFill>
                  <a:srgbClr val="374151"/>
                </a:solidFill>
                <a:effectLst/>
                <a:latin typeface="Söhne"/>
              </a:rPr>
              <a:t>During the worst economic downturn, Western Australia (WA) faced the aftermath of the concluded mining boom, finding itself in the largest deficit in its history, amounting to 3.9 billion dollars. Unemployment soared to a peak of 6.5%, reflecting the challenging economic conditions during this period.</a:t>
            </a:r>
            <a:endParaRPr lang="en-US" sz="1600" dirty="0">
              <a:solidFill>
                <a:schemeClr val="tx2"/>
              </a:solidFill>
            </a:endParaRPr>
          </a:p>
        </p:txBody>
      </p:sp>
      <p:pic>
        <p:nvPicPr>
          <p:cNvPr id="4" name="Picture 3">
            <a:extLst>
              <a:ext uri="{FF2B5EF4-FFF2-40B4-BE49-F238E27FC236}">
                <a16:creationId xmlns:a16="http://schemas.microsoft.com/office/drawing/2014/main" id="{595700D2-3BBD-F749-D01F-68BD23A40191}"/>
              </a:ext>
            </a:extLst>
          </p:cNvPr>
          <p:cNvPicPr>
            <a:picLocks noChangeAspect="1"/>
          </p:cNvPicPr>
          <p:nvPr/>
        </p:nvPicPr>
        <p:blipFill>
          <a:blip r:embed="rId2"/>
          <a:stretch>
            <a:fillRect/>
          </a:stretch>
        </p:blipFill>
        <p:spPr>
          <a:xfrm>
            <a:off x="281609" y="3107271"/>
            <a:ext cx="4752846" cy="3600400"/>
          </a:xfrm>
          <a:prstGeom prst="rect">
            <a:avLst/>
          </a:prstGeom>
        </p:spPr>
      </p:pic>
      <p:pic>
        <p:nvPicPr>
          <p:cNvPr id="6" name="Picture 5">
            <a:extLst>
              <a:ext uri="{FF2B5EF4-FFF2-40B4-BE49-F238E27FC236}">
                <a16:creationId xmlns:a16="http://schemas.microsoft.com/office/drawing/2014/main" id="{345843AB-38C5-3E47-E89A-80DD914139D8}"/>
              </a:ext>
            </a:extLst>
          </p:cNvPr>
          <p:cNvPicPr>
            <a:picLocks noChangeAspect="1"/>
          </p:cNvPicPr>
          <p:nvPr/>
        </p:nvPicPr>
        <p:blipFill>
          <a:blip r:embed="rId3"/>
          <a:stretch>
            <a:fillRect/>
          </a:stretch>
        </p:blipFill>
        <p:spPr>
          <a:xfrm>
            <a:off x="6560854" y="3107271"/>
            <a:ext cx="5223641" cy="3604876"/>
          </a:xfrm>
          <a:prstGeom prst="rect">
            <a:avLst/>
          </a:prstGeom>
        </p:spPr>
      </p:pic>
    </p:spTree>
    <p:extLst>
      <p:ext uri="{BB962C8B-B14F-4D97-AF65-F5344CB8AC3E}">
        <p14:creationId xmlns:p14="http://schemas.microsoft.com/office/powerpoint/2010/main" val="99092094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TotalTime>
  <Words>938</Words>
  <Application>Microsoft Macintosh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Söhne</vt:lpstr>
      <vt:lpstr>Symbol</vt:lpstr>
      <vt:lpstr>Wingdings 2</vt:lpstr>
      <vt:lpstr>Frame</vt:lpstr>
      <vt:lpstr>    WESTERN AUSTRALIA CRIME STATISTICS 2007 – 2023 </vt:lpstr>
      <vt:lpstr>Western Australia Crime Statistics 2007 to 2023   17  Years of Crime Data  Team: Crime Watchers  </vt:lpstr>
      <vt:lpstr>Is population or  immigration correlated with crime?</vt:lpstr>
      <vt:lpstr>PowerPoint Presentation</vt:lpstr>
      <vt:lpstr>PowerPoint Presentation</vt:lpstr>
      <vt:lpstr>PowerPoint Presentation</vt:lpstr>
      <vt:lpstr>Total Crimes Across Regions </vt:lpstr>
      <vt:lpstr>Total Crimes Across Regions(Metro) </vt:lpstr>
      <vt:lpstr>PowerPoint Presentation</vt:lpstr>
      <vt:lpstr>PowerPoint Presentation</vt:lpstr>
      <vt:lpstr>Limitations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WESTERN AUSTRALIA CRIME STATISTICS 2007 – 2023</dc:title>
  <dc:creator>Mel Burge</dc:creator>
  <cp:lastModifiedBy>Microsoft Office User</cp:lastModifiedBy>
  <cp:revision>13</cp:revision>
  <dcterms:created xsi:type="dcterms:W3CDTF">2024-01-13T03:03:39Z</dcterms:created>
  <dcterms:modified xsi:type="dcterms:W3CDTF">2024-01-15T09:56:02Z</dcterms:modified>
</cp:coreProperties>
</file>