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B613561-B260-4A55-8214-B03B899DFEE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02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EC13C3-028B-4F13-BF5E-C1A3622C4392}"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156077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260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25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3990134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706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90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593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8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149417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EC13C3-028B-4F13-BF5E-C1A3622C4392}"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13561-B260-4A55-8214-B03B899DFEE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30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EC13C3-028B-4F13-BF5E-C1A3622C4392}"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398248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EC13C3-028B-4F13-BF5E-C1A3622C4392}" type="datetimeFigureOut">
              <a:rPr lang="en-IN" smtClean="0"/>
              <a:t>18-11-2023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613561-B260-4A55-8214-B03B899DFEE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809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EC13C3-028B-4F13-BF5E-C1A3622C4392}" type="datetimeFigureOut">
              <a:rPr lang="en-IN" smtClean="0"/>
              <a:t>18-11-2023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613561-B260-4A55-8214-B03B899DFE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89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C13C3-028B-4F13-BF5E-C1A3622C4392}" type="datetimeFigureOut">
              <a:rPr lang="en-IN" smtClean="0"/>
              <a:t>18-11-2023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4064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EC13C3-028B-4F13-BF5E-C1A3622C4392}"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13561-B260-4A55-8214-B03B899DFEE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EC13C3-028B-4F13-BF5E-C1A3622C4392}"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13561-B260-4A55-8214-B03B899DFEEF}" type="slidenum">
              <a:rPr lang="en-IN" smtClean="0"/>
              <a:t>‹#›</a:t>
            </a:fld>
            <a:endParaRPr lang="en-IN"/>
          </a:p>
        </p:txBody>
      </p:sp>
    </p:spTree>
    <p:extLst>
      <p:ext uri="{BB962C8B-B14F-4D97-AF65-F5344CB8AC3E}">
        <p14:creationId xmlns:p14="http://schemas.microsoft.com/office/powerpoint/2010/main" val="409367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EC13C3-028B-4F13-BF5E-C1A3622C4392}" type="datetimeFigureOut">
              <a:rPr lang="en-IN" smtClean="0"/>
              <a:t>18-11-2023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613561-B260-4A55-8214-B03B899DFEEF}" type="slidenum">
              <a:rPr lang="en-IN" smtClean="0"/>
              <a:t>‹#›</a:t>
            </a:fld>
            <a:endParaRPr lang="en-IN"/>
          </a:p>
        </p:txBody>
      </p:sp>
    </p:spTree>
    <p:extLst>
      <p:ext uri="{BB962C8B-B14F-4D97-AF65-F5344CB8AC3E}">
        <p14:creationId xmlns:p14="http://schemas.microsoft.com/office/powerpoint/2010/main" val="2072521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iz.com/python-programming/while-loop" TargetMode="External"/><Relationship Id="rId2" Type="http://schemas.openxmlformats.org/officeDocument/2006/relationships/hyperlink" Target="https://www.programiz.com/python-programming/for-loo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595-1E96-AE4B-EEF2-29DE5292F22D}"/>
              </a:ext>
            </a:extLst>
          </p:cNvPr>
          <p:cNvSpPr>
            <a:spLocks noGrp="1"/>
          </p:cNvSpPr>
          <p:nvPr>
            <p:ph type="ctrTitle"/>
          </p:nvPr>
        </p:nvSpPr>
        <p:spPr/>
        <p:txBody>
          <a:bodyPr/>
          <a:lstStyle/>
          <a:p>
            <a:r>
              <a:rPr lang="en-IN" b="1" i="0" dirty="0">
                <a:solidFill>
                  <a:srgbClr val="25265E"/>
                </a:solidFill>
                <a:effectLst/>
                <a:latin typeface="euclid_circular_a"/>
              </a:rPr>
              <a:t>Python for Loop</a:t>
            </a:r>
            <a:br>
              <a:rPr lang="en-IN" b="1" i="0" dirty="0">
                <a:solidFill>
                  <a:srgbClr val="25265E"/>
                </a:solidFill>
                <a:effectLst/>
                <a:latin typeface="euclid_circular_a"/>
              </a:rPr>
            </a:br>
            <a:endParaRPr lang="en-IN" dirty="0"/>
          </a:p>
        </p:txBody>
      </p:sp>
      <p:sp>
        <p:nvSpPr>
          <p:cNvPr id="3" name="Subtitle 2">
            <a:extLst>
              <a:ext uri="{FF2B5EF4-FFF2-40B4-BE49-F238E27FC236}">
                <a16:creationId xmlns:a16="http://schemas.microsoft.com/office/drawing/2014/main" id="{E094F20A-B89A-E8A1-EF11-FA411192A877}"/>
              </a:ext>
            </a:extLst>
          </p:cNvPr>
          <p:cNvSpPr>
            <a:spLocks noGrp="1"/>
          </p:cNvSpPr>
          <p:nvPr>
            <p:ph type="subTitle" idx="1"/>
          </p:nvPr>
        </p:nvSpPr>
        <p:spPr/>
        <p:txBody>
          <a:bodyPr>
            <a:normAutofit lnSpcReduction="10000"/>
          </a:bodyPr>
          <a:lstStyle/>
          <a:p>
            <a:r>
              <a:rPr lang="en-US" dirty="0"/>
              <a:t>GRADE 9</a:t>
            </a:r>
          </a:p>
          <a:p>
            <a:r>
              <a:rPr lang="en-US" dirty="0"/>
              <a:t>ARTIFICIAL INTELLIENCE</a:t>
            </a:r>
          </a:p>
          <a:p>
            <a:r>
              <a:rPr lang="en-US" dirty="0"/>
              <a:t>PREPARED BY:- Mr. Shivansh</a:t>
            </a:r>
            <a:endParaRPr lang="en-IN" dirty="0"/>
          </a:p>
        </p:txBody>
      </p:sp>
    </p:spTree>
    <p:extLst>
      <p:ext uri="{BB962C8B-B14F-4D97-AF65-F5344CB8AC3E}">
        <p14:creationId xmlns:p14="http://schemas.microsoft.com/office/powerpoint/2010/main" val="149438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C7934-644C-8758-B7BB-3A6DD61E2071}"/>
              </a:ext>
            </a:extLst>
          </p:cNvPr>
          <p:cNvSpPr txBox="1"/>
          <p:nvPr/>
        </p:nvSpPr>
        <p:spPr>
          <a:xfrm>
            <a:off x="409303" y="313509"/>
            <a:ext cx="11146971" cy="1754326"/>
          </a:xfrm>
          <a:prstGeom prst="rect">
            <a:avLst/>
          </a:prstGeom>
          <a:noFill/>
        </p:spPr>
        <p:txBody>
          <a:bodyPr wrap="square">
            <a:spAutoFit/>
          </a:bodyPr>
          <a:lstStyle/>
          <a:p>
            <a:pPr algn="l"/>
            <a:r>
              <a:rPr lang="en-US" b="0" i="0" dirty="0">
                <a:effectLst/>
                <a:latin typeface="euclid_circular_a"/>
              </a:rPr>
              <a:t>In computer programming, loops are used to repeat a block of code.</a:t>
            </a:r>
          </a:p>
          <a:p>
            <a:pPr algn="l"/>
            <a:r>
              <a:rPr lang="en-US" b="0" i="0" dirty="0">
                <a:effectLst/>
                <a:latin typeface="euclid_circular_a"/>
              </a:rPr>
              <a:t>For example, if we want to show a message </a:t>
            </a:r>
            <a:r>
              <a:rPr lang="en-US" b="1" i="0" dirty="0">
                <a:effectLst/>
                <a:latin typeface="euclid_circular_a"/>
              </a:rPr>
              <a:t>100</a:t>
            </a:r>
            <a:r>
              <a:rPr lang="en-US" b="0" i="0" dirty="0">
                <a:effectLst/>
                <a:latin typeface="euclid_circular_a"/>
              </a:rPr>
              <a:t> times, then we can use a loop. It's just a simple example; you can achieve much more with loops.</a:t>
            </a:r>
          </a:p>
          <a:p>
            <a:pPr algn="l"/>
            <a:r>
              <a:rPr lang="en-US" b="0" i="0" dirty="0">
                <a:effectLst/>
                <a:latin typeface="euclid_circular_a"/>
              </a:rPr>
              <a:t>There are 2 types of loops in Python:</a:t>
            </a:r>
          </a:p>
          <a:p>
            <a:pPr algn="l">
              <a:buFont typeface="Arial" panose="020B0604020202020204" pitchFamily="34" charset="0"/>
              <a:buChar char="•"/>
            </a:pPr>
            <a:r>
              <a:rPr lang="en-US" b="0" i="0" u="none" strike="noStrike" dirty="0">
                <a:solidFill>
                  <a:srgbClr val="0556F3"/>
                </a:solidFill>
                <a:effectLst/>
                <a:latin typeface="euclid_circular_a"/>
                <a:hlinkClick r:id="rId2"/>
              </a:rPr>
              <a:t>for loop</a:t>
            </a:r>
            <a:endParaRPr lang="en-US" b="0" i="0" dirty="0">
              <a:effectLst/>
              <a:latin typeface="euclid_circular_a"/>
            </a:endParaRPr>
          </a:p>
          <a:p>
            <a:pPr algn="l">
              <a:buFont typeface="Arial" panose="020B0604020202020204" pitchFamily="34" charset="0"/>
              <a:buChar char="•"/>
            </a:pPr>
            <a:r>
              <a:rPr lang="en-US" b="0" i="0" u="none" strike="noStrike" dirty="0">
                <a:solidFill>
                  <a:srgbClr val="0556F3"/>
                </a:solidFill>
                <a:effectLst/>
                <a:latin typeface="euclid_circular_a"/>
                <a:hlinkClick r:id="rId3"/>
              </a:rPr>
              <a:t>while loop</a:t>
            </a:r>
            <a:endParaRPr lang="en-US" b="0" i="0" dirty="0">
              <a:effectLst/>
              <a:latin typeface="euclid_circular_a"/>
            </a:endParaRPr>
          </a:p>
        </p:txBody>
      </p:sp>
      <p:sp>
        <p:nvSpPr>
          <p:cNvPr id="5" name="TextBox 4">
            <a:extLst>
              <a:ext uri="{FF2B5EF4-FFF2-40B4-BE49-F238E27FC236}">
                <a16:creationId xmlns:a16="http://schemas.microsoft.com/office/drawing/2014/main" id="{17426575-4C00-E1CA-BA28-979A624BB2C1}"/>
              </a:ext>
            </a:extLst>
          </p:cNvPr>
          <p:cNvSpPr txBox="1"/>
          <p:nvPr/>
        </p:nvSpPr>
        <p:spPr>
          <a:xfrm>
            <a:off x="487680" y="2203269"/>
            <a:ext cx="10824754" cy="1200329"/>
          </a:xfrm>
          <a:prstGeom prst="rect">
            <a:avLst/>
          </a:prstGeom>
          <a:noFill/>
        </p:spPr>
        <p:txBody>
          <a:bodyPr wrap="square">
            <a:spAutoFit/>
          </a:bodyPr>
          <a:lstStyle/>
          <a:p>
            <a:pPr algn="l"/>
            <a:r>
              <a:rPr lang="en-US" b="0" i="0" dirty="0">
                <a:solidFill>
                  <a:srgbClr val="222222"/>
                </a:solidFill>
                <a:effectLst/>
                <a:latin typeface="Work Sans" panose="020F0502020204030204" pitchFamily="2" charset="0"/>
              </a:rPr>
              <a:t>There are three parts of Loops:</a:t>
            </a:r>
          </a:p>
          <a:p>
            <a:pPr algn="l">
              <a:buFont typeface="+mj-lt"/>
              <a:buAutoNum type="arabicPeriod"/>
            </a:pPr>
            <a:r>
              <a:rPr lang="en-US" b="0" i="0" dirty="0">
                <a:solidFill>
                  <a:srgbClr val="222222"/>
                </a:solidFill>
                <a:effectLst/>
                <a:latin typeface="Work Sans" panose="020F0502020204030204" pitchFamily="2" charset="0"/>
              </a:rPr>
              <a:t>Iterator – The starting value point</a:t>
            </a:r>
          </a:p>
          <a:p>
            <a:pPr algn="l">
              <a:buFont typeface="+mj-lt"/>
              <a:buAutoNum type="arabicPeriod"/>
            </a:pPr>
            <a:r>
              <a:rPr lang="en-US" b="0" i="0" dirty="0">
                <a:solidFill>
                  <a:srgbClr val="222222"/>
                </a:solidFill>
                <a:effectLst/>
                <a:latin typeface="Work Sans" panose="020F0502020204030204" pitchFamily="2" charset="0"/>
              </a:rPr>
              <a:t>Condition – Specify the condition</a:t>
            </a:r>
          </a:p>
          <a:p>
            <a:pPr algn="l">
              <a:buFont typeface="+mj-lt"/>
              <a:buAutoNum type="arabicPeriod"/>
            </a:pPr>
            <a:r>
              <a:rPr lang="en-US" b="0" i="0" dirty="0">
                <a:solidFill>
                  <a:srgbClr val="222222"/>
                </a:solidFill>
                <a:effectLst/>
                <a:latin typeface="Work Sans" panose="020F0502020204030204" pitchFamily="2" charset="0"/>
              </a:rPr>
              <a:t>Update Statement – Changing the value for the next step</a:t>
            </a:r>
          </a:p>
        </p:txBody>
      </p:sp>
      <p:sp>
        <p:nvSpPr>
          <p:cNvPr id="7" name="TextBox 6">
            <a:extLst>
              <a:ext uri="{FF2B5EF4-FFF2-40B4-BE49-F238E27FC236}">
                <a16:creationId xmlns:a16="http://schemas.microsoft.com/office/drawing/2014/main" id="{63EF726B-B4DC-7CCF-29EC-281E85CCA0BF}"/>
              </a:ext>
            </a:extLst>
          </p:cNvPr>
          <p:cNvSpPr txBox="1"/>
          <p:nvPr/>
        </p:nvSpPr>
        <p:spPr>
          <a:xfrm>
            <a:off x="487679" y="3622765"/>
            <a:ext cx="11382103" cy="2308324"/>
          </a:xfrm>
          <a:prstGeom prst="rect">
            <a:avLst/>
          </a:prstGeom>
          <a:noFill/>
        </p:spPr>
        <p:txBody>
          <a:bodyPr wrap="square">
            <a:spAutoFit/>
          </a:bodyPr>
          <a:lstStyle/>
          <a:p>
            <a:pPr algn="l"/>
            <a:r>
              <a:rPr lang="en-US" b="1" i="0" dirty="0">
                <a:solidFill>
                  <a:srgbClr val="212121"/>
                </a:solidFill>
                <a:effectLst/>
                <a:latin typeface="Montserrat" panose="020F0502020204030204" pitchFamily="2" charset="0"/>
              </a:rPr>
              <a:t>Types of Loop</a:t>
            </a:r>
          </a:p>
          <a:p>
            <a:pPr algn="l"/>
            <a:r>
              <a:rPr lang="en-US" b="0" i="0" dirty="0">
                <a:solidFill>
                  <a:srgbClr val="222222"/>
                </a:solidFill>
                <a:effectLst/>
                <a:latin typeface="Work Sans" pitchFamily="2" charset="0"/>
              </a:rPr>
              <a:t>Python support two kinds of loops.</a:t>
            </a:r>
          </a:p>
          <a:p>
            <a:pPr algn="l">
              <a:buFont typeface="+mj-lt"/>
              <a:buAutoNum type="arabicPeriod"/>
            </a:pPr>
            <a:r>
              <a:rPr lang="en-US" b="1" i="0" dirty="0">
                <a:solidFill>
                  <a:srgbClr val="222222"/>
                </a:solidFill>
                <a:effectLst/>
                <a:latin typeface="Work Sans" pitchFamily="2" charset="0"/>
              </a:rPr>
              <a:t>While:</a:t>
            </a:r>
            <a:r>
              <a:rPr lang="en-US" b="0" i="0" dirty="0">
                <a:solidFill>
                  <a:srgbClr val="222222"/>
                </a:solidFill>
                <a:effectLst/>
                <a:latin typeface="Work Sans" pitchFamily="2" charset="0"/>
              </a:rPr>
              <a:t> A while loop is used when you have different repetitive statements with a single condition. When the condition gets false, your loop will terminate itself. While loop may have else block too quite often.</a:t>
            </a:r>
          </a:p>
          <a:p>
            <a:pPr algn="l">
              <a:buFont typeface="+mj-lt"/>
              <a:buAutoNum type="arabicPeriod"/>
            </a:pPr>
            <a:r>
              <a:rPr lang="en-US" b="1" i="0" dirty="0">
                <a:solidFill>
                  <a:srgbClr val="222222"/>
                </a:solidFill>
                <a:effectLst/>
                <a:latin typeface="Work Sans" pitchFamily="2" charset="0"/>
              </a:rPr>
              <a:t>For: </a:t>
            </a:r>
            <a:r>
              <a:rPr lang="en-US" b="0" i="0" dirty="0">
                <a:solidFill>
                  <a:srgbClr val="222222"/>
                </a:solidFill>
                <a:effectLst/>
                <a:latin typeface="Work Sans" pitchFamily="2" charset="0"/>
              </a:rPr>
              <a:t>The easy and popular loop is for a loop. It is very easy to write and understand because all the parts of loops are written in the same line in for loop. It will reduce the lines of codes as three parts of loops are written in a single line.</a:t>
            </a:r>
          </a:p>
        </p:txBody>
      </p:sp>
    </p:spTree>
    <p:extLst>
      <p:ext uri="{BB962C8B-B14F-4D97-AF65-F5344CB8AC3E}">
        <p14:creationId xmlns:p14="http://schemas.microsoft.com/office/powerpoint/2010/main" val="6517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FE43F-831C-A955-F5BA-CADB9A73859A}"/>
              </a:ext>
            </a:extLst>
          </p:cNvPr>
          <p:cNvSpPr>
            <a:spLocks noChangeArrowheads="1"/>
          </p:cNvSpPr>
          <p:nvPr/>
        </p:nvSpPr>
        <p:spPr bwMode="auto">
          <a:xfrm>
            <a:off x="705394" y="804798"/>
            <a:ext cx="10685417" cy="40523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31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Montserrat" panose="00000500000000000000" pitchFamily="2" charset="0"/>
              </a:rPr>
              <a:t>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Work Sans" pitchFamily="2" charset="0"/>
              </a:rPr>
              <a:t>The while syntax is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12529"/>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inherit"/>
              </a:rPr>
              <a:t>iterator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inherit"/>
              </a:rPr>
              <a:t>while &lt;condition&gt;: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inherit"/>
              </a:rPr>
              <a:t> 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inherit"/>
              </a:rPr>
              <a:t> </a:t>
            </a:r>
            <a:r>
              <a:rPr kumimoji="0" lang="en-US" altLang="en-US" sz="2000" b="0" i="0" u="none" strike="noStrike" cap="none" normalizeH="0" baseline="0" dirty="0" err="1">
                <a:ln>
                  <a:noFill/>
                </a:ln>
                <a:solidFill>
                  <a:srgbClr val="FF0000"/>
                </a:solidFill>
                <a:effectLst/>
                <a:latin typeface="inherit"/>
              </a:rPr>
              <a:t>update_statement</a:t>
            </a:r>
            <a:endParaRPr kumimoji="0" lang="en-US" altLang="en-US" sz="2000" b="0" i="0" u="none" strike="noStrike" cap="none" normalizeH="0" baseline="0" dirty="0">
              <a:ln>
                <a:noFill/>
              </a:ln>
              <a:solidFill>
                <a:srgbClr val="FF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Work Sans" pitchFamily="2" charset="0"/>
              </a:rPr>
              <a:t>Here in the syntax: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222222"/>
                </a:solidFill>
                <a:effectLst/>
                <a:latin typeface="Work Sans" pitchFamily="2" charset="0"/>
              </a:rPr>
              <a:t>iterator</a:t>
            </a:r>
            <a:r>
              <a:rPr kumimoji="0" lang="en-US" altLang="en-US" sz="1600" b="0" i="0" u="none" strike="noStrike" cap="none" normalizeH="0" baseline="0" dirty="0">
                <a:ln>
                  <a:noFill/>
                </a:ln>
                <a:solidFill>
                  <a:srgbClr val="222222"/>
                </a:solidFill>
                <a:effectLst/>
                <a:latin typeface="Work Sans" pitchFamily="2" charset="0"/>
              </a:rPr>
              <a:t> – Iterator means that starting 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222222"/>
                </a:solidFill>
                <a:effectLst/>
                <a:latin typeface="Work Sans" pitchFamily="2" charset="0"/>
              </a:rPr>
              <a:t>while condition</a:t>
            </a:r>
            <a:r>
              <a:rPr kumimoji="0" lang="en-US" altLang="en-US" sz="1600" b="0" i="0" u="none" strike="noStrike" cap="none" normalizeH="0" baseline="0" dirty="0">
                <a:ln>
                  <a:noFill/>
                </a:ln>
                <a:solidFill>
                  <a:srgbClr val="222222"/>
                </a:solidFill>
                <a:effectLst/>
                <a:latin typeface="Work Sans" pitchFamily="2" charset="0"/>
              </a:rPr>
              <a:t> – Here you can write the condition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222222"/>
                </a:solidFill>
                <a:effectLst/>
                <a:latin typeface="Work Sans" pitchFamily="2" charset="0"/>
              </a:rPr>
              <a:t>statement()</a:t>
            </a:r>
            <a:r>
              <a:rPr kumimoji="0" lang="en-US" altLang="en-US" sz="1600" b="0" i="0" u="none" strike="noStrike" cap="none" normalizeH="0" baseline="0" dirty="0">
                <a:ln>
                  <a:noFill/>
                </a:ln>
                <a:solidFill>
                  <a:srgbClr val="222222"/>
                </a:solidFill>
                <a:effectLst/>
                <a:latin typeface="Work Sans" pitchFamily="2" charset="0"/>
              </a:rPr>
              <a:t> – The statements which you are going to execute repeatedly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222222"/>
                </a:solidFill>
                <a:effectLst/>
                <a:latin typeface="Work Sans" pitchFamily="2" charset="0"/>
              </a:rPr>
              <a:t>Update Statemen</a:t>
            </a:r>
            <a:r>
              <a:rPr kumimoji="0" lang="en-US" altLang="en-US" sz="1600" b="0" i="0" u="none" strike="noStrike" cap="none" normalizeH="0" baseline="0" dirty="0">
                <a:ln>
                  <a:noFill/>
                </a:ln>
                <a:solidFill>
                  <a:srgbClr val="222222"/>
                </a:solidFill>
                <a:effectLst/>
                <a:latin typeface="Work Sans" pitchFamily="2" charset="0"/>
              </a:rPr>
              <a:t>t – The </a:t>
            </a:r>
            <a:r>
              <a:rPr kumimoji="0" lang="en-US" altLang="en-US" sz="1600" b="0" i="0" u="none" strike="noStrike" cap="none" normalizeH="0" baseline="0" dirty="0" err="1">
                <a:ln>
                  <a:noFill/>
                </a:ln>
                <a:solidFill>
                  <a:srgbClr val="222222"/>
                </a:solidFill>
                <a:effectLst/>
                <a:latin typeface="Work Sans" pitchFamily="2" charset="0"/>
              </a:rPr>
              <a:t>artithmatic</a:t>
            </a:r>
            <a:r>
              <a:rPr kumimoji="0" lang="en-US" altLang="en-US" sz="1600" b="0" i="0" u="none" strike="noStrike" cap="none" normalizeH="0" baseline="0" dirty="0">
                <a:ln>
                  <a:noFill/>
                </a:ln>
                <a:solidFill>
                  <a:srgbClr val="222222"/>
                </a:solidFill>
                <a:effectLst/>
                <a:latin typeface="Work Sans" pitchFamily="2" charset="0"/>
              </a:rPr>
              <a:t> statement which changes the value for the next step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6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6EE68-170F-4FD4-1D55-4669CF1B0631}"/>
              </a:ext>
            </a:extLst>
          </p:cNvPr>
          <p:cNvSpPr txBox="1"/>
          <p:nvPr/>
        </p:nvSpPr>
        <p:spPr>
          <a:xfrm>
            <a:off x="679269" y="722811"/>
            <a:ext cx="8464731" cy="1477328"/>
          </a:xfrm>
          <a:prstGeom prst="rect">
            <a:avLst/>
          </a:prstGeom>
          <a:noFill/>
        </p:spPr>
        <p:txBody>
          <a:bodyPr wrap="square">
            <a:spAutoFit/>
          </a:bodyPr>
          <a:lstStyle/>
          <a:p>
            <a:r>
              <a:rPr lang="en-IN" b="0" i="0" dirty="0" err="1">
                <a:solidFill>
                  <a:srgbClr val="212529"/>
                </a:solidFill>
                <a:effectLst/>
                <a:latin typeface="SFMono-Regular"/>
              </a:rPr>
              <a:t>i</a:t>
            </a:r>
            <a:r>
              <a:rPr lang="en-IN" b="0" i="0" dirty="0">
                <a:solidFill>
                  <a:srgbClr val="212529"/>
                </a:solidFill>
                <a:effectLst/>
                <a:latin typeface="SFMono-Regular"/>
              </a:rPr>
              <a:t>=1 </a:t>
            </a:r>
          </a:p>
          <a:p>
            <a:r>
              <a:rPr lang="en-IN" b="0" i="0" dirty="0">
                <a:solidFill>
                  <a:srgbClr val="212529"/>
                </a:solidFill>
                <a:effectLst/>
                <a:latin typeface="SFMono-Regular"/>
              </a:rPr>
              <a:t>while </a:t>
            </a:r>
            <a:r>
              <a:rPr lang="en-IN" b="0" i="0" dirty="0" err="1">
                <a:solidFill>
                  <a:srgbClr val="212529"/>
                </a:solidFill>
                <a:effectLst/>
                <a:latin typeface="SFMono-Regular"/>
              </a:rPr>
              <a:t>i</a:t>
            </a:r>
            <a:r>
              <a:rPr lang="en-IN" b="0" i="0" dirty="0">
                <a:solidFill>
                  <a:srgbClr val="212529"/>
                </a:solidFill>
                <a:effectLst/>
                <a:latin typeface="SFMono-Regular"/>
              </a:rPr>
              <a:t>&lt;=10:</a:t>
            </a:r>
          </a:p>
          <a:p>
            <a:r>
              <a:rPr lang="en-IN" b="0" i="0" dirty="0">
                <a:solidFill>
                  <a:srgbClr val="212529"/>
                </a:solidFill>
                <a:effectLst/>
                <a:latin typeface="SFMono-Regular"/>
              </a:rPr>
              <a:t> print(</a:t>
            </a:r>
            <a:r>
              <a:rPr lang="en-IN" b="0" i="0" dirty="0" err="1">
                <a:solidFill>
                  <a:srgbClr val="212529"/>
                </a:solidFill>
                <a:effectLst/>
                <a:latin typeface="SFMono-Regular"/>
              </a:rPr>
              <a:t>i</a:t>
            </a:r>
            <a:r>
              <a:rPr lang="en-IN" b="0" i="0" dirty="0">
                <a:solidFill>
                  <a:srgbClr val="212529"/>
                </a:solidFill>
                <a:effectLst/>
                <a:latin typeface="SFMono-Regular"/>
              </a:rPr>
              <a:t>)</a:t>
            </a:r>
          </a:p>
          <a:p>
            <a:r>
              <a:rPr lang="en-IN" b="0" i="0" dirty="0">
                <a:solidFill>
                  <a:srgbClr val="212529"/>
                </a:solidFill>
                <a:effectLst/>
                <a:latin typeface="SFMono-Regular"/>
              </a:rPr>
              <a:t> </a:t>
            </a:r>
            <a:r>
              <a:rPr lang="en-IN" b="0" i="0" dirty="0" err="1">
                <a:solidFill>
                  <a:srgbClr val="212529"/>
                </a:solidFill>
                <a:effectLst/>
                <a:latin typeface="SFMono-Regular"/>
              </a:rPr>
              <a:t>i</a:t>
            </a:r>
            <a:r>
              <a:rPr lang="en-IN" b="0" i="0" dirty="0">
                <a:solidFill>
                  <a:srgbClr val="212529"/>
                </a:solidFill>
                <a:effectLst/>
                <a:latin typeface="SFMono-Regular"/>
              </a:rPr>
              <a:t> = </a:t>
            </a:r>
            <a:r>
              <a:rPr lang="en-IN" b="0" i="0" dirty="0" err="1">
                <a:solidFill>
                  <a:srgbClr val="212529"/>
                </a:solidFill>
                <a:effectLst/>
                <a:latin typeface="SFMono-Regular"/>
              </a:rPr>
              <a:t>i</a:t>
            </a:r>
            <a:r>
              <a:rPr lang="en-IN" b="0" i="0" dirty="0">
                <a:solidFill>
                  <a:srgbClr val="212529"/>
                </a:solidFill>
                <a:effectLst/>
                <a:latin typeface="SFMono-Regular"/>
              </a:rPr>
              <a:t> + 1 </a:t>
            </a:r>
          </a:p>
          <a:p>
            <a:r>
              <a:rPr lang="en-IN" b="0" i="0" dirty="0">
                <a:solidFill>
                  <a:srgbClr val="212529"/>
                </a:solidFill>
                <a:effectLst/>
                <a:latin typeface="SFMono-Regular"/>
              </a:rPr>
              <a:t>print("End of loop")</a:t>
            </a:r>
            <a:endParaRPr lang="en-IN" dirty="0"/>
          </a:p>
        </p:txBody>
      </p:sp>
      <p:pic>
        <p:nvPicPr>
          <p:cNvPr id="2050" name="Picture 2" descr="while Loop in Python programming">
            <a:extLst>
              <a:ext uri="{FF2B5EF4-FFF2-40B4-BE49-F238E27FC236}">
                <a16:creationId xmlns:a16="http://schemas.microsoft.com/office/drawing/2014/main" id="{84AC7D45-5A4D-223D-E949-5F4A1FAAA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691" y="1869766"/>
            <a:ext cx="5256984" cy="382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51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50E900-C326-044F-168D-01B93863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499" y="804333"/>
            <a:ext cx="7259001" cy="5249333"/>
          </a:xfrm>
          <a:prstGeom prst="rect">
            <a:avLst/>
          </a:prstGeom>
        </p:spPr>
      </p:pic>
    </p:spTree>
    <p:extLst>
      <p:ext uri="{BB962C8B-B14F-4D97-AF65-F5344CB8AC3E}">
        <p14:creationId xmlns:p14="http://schemas.microsoft.com/office/powerpoint/2010/main" val="347479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7F91FF-6A44-1CCD-79C8-915509B1B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709" y="829733"/>
            <a:ext cx="4142581" cy="5198533"/>
          </a:xfrm>
          <a:prstGeom prst="rect">
            <a:avLst/>
          </a:prstGeom>
        </p:spPr>
      </p:pic>
    </p:spTree>
    <p:extLst>
      <p:ext uri="{BB962C8B-B14F-4D97-AF65-F5344CB8AC3E}">
        <p14:creationId xmlns:p14="http://schemas.microsoft.com/office/powerpoint/2010/main" val="15863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96BF18-7875-0853-4610-A7AB8CD7C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528762"/>
            <a:ext cx="10287000" cy="3800475"/>
          </a:xfrm>
          <a:prstGeom prst="rect">
            <a:avLst/>
          </a:prstGeom>
        </p:spPr>
      </p:pic>
    </p:spTree>
    <p:extLst>
      <p:ext uri="{BB962C8B-B14F-4D97-AF65-F5344CB8AC3E}">
        <p14:creationId xmlns:p14="http://schemas.microsoft.com/office/powerpoint/2010/main" val="22679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3A6609-9356-341A-134D-01FA2498E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316" y="827234"/>
            <a:ext cx="7971367" cy="5203531"/>
          </a:xfrm>
          <a:prstGeom prst="rect">
            <a:avLst/>
          </a:prstGeom>
        </p:spPr>
      </p:pic>
    </p:spTree>
    <p:extLst>
      <p:ext uri="{BB962C8B-B14F-4D97-AF65-F5344CB8AC3E}">
        <p14:creationId xmlns:p14="http://schemas.microsoft.com/office/powerpoint/2010/main" val="22849830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303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euclid_circular_a</vt:lpstr>
      <vt:lpstr>Garamond</vt:lpstr>
      <vt:lpstr>inherit</vt:lpstr>
      <vt:lpstr>Montserrat</vt:lpstr>
      <vt:lpstr>SFMono-Regular</vt:lpstr>
      <vt:lpstr>Work Sans</vt:lpstr>
      <vt:lpstr>Organic</vt:lpstr>
      <vt:lpstr>Python for Loop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Loop </dc:title>
  <dc:creator>Rohit Krishna</dc:creator>
  <cp:lastModifiedBy>Rohit Krishna</cp:lastModifiedBy>
  <cp:revision>1</cp:revision>
  <dcterms:created xsi:type="dcterms:W3CDTF">2023-11-18T03:42:33Z</dcterms:created>
  <dcterms:modified xsi:type="dcterms:W3CDTF">2023-11-18T04:22:29Z</dcterms:modified>
</cp:coreProperties>
</file>