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60" r:id="rId2"/>
    <p:sldId id="265" r:id="rId3"/>
    <p:sldId id="310" r:id="rId4"/>
    <p:sldId id="30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21" r:id="rId14"/>
    <p:sldId id="322" r:id="rId15"/>
    <p:sldId id="323" r:id="rId16"/>
    <p:sldId id="324" r:id="rId17"/>
    <p:sldId id="305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5BBDC-EC14-1EEF-A867-679B28A57953}" v="2" dt="2025-04-10T16:24:29.845"/>
    <p1510:client id="{08A07717-EA7A-7678-9FD1-9ADE5F0AA323}" v="1" dt="2025-04-10T10:25:02.875"/>
    <p1510:client id="{198A32BA-36D4-69B2-89F0-FBE70017C74B}" v="132" dt="2025-04-10T09:54:54.250"/>
    <p1510:client id="{39ADADAE-2518-C30A-D53C-A724D963CE95}" v="95" dt="2025-04-09T18:06:56.713"/>
    <p1510:client id="{404010DA-C789-129E-D4B0-42A02A5A9202}" v="103" dt="2025-04-09T05:18:23.616"/>
    <p1510:client id="{455F9E13-862E-9F6A-0392-4BB31396D6BA}" v="1" dt="2025-04-10T16:32:21.124"/>
    <p1510:client id="{46EBD7A6-0AB6-1149-5FA4-3DE635DF1846}" v="3" dt="2025-04-10T03:10:10.982"/>
    <p1510:client id="{4C5EB842-2E51-FAEC-D608-7F6A8C627CF4}" v="4" dt="2025-04-09T16:36:25.453"/>
    <p1510:client id="{6D2FF62D-44D2-BCD7-9597-BF6672417C58}" v="10" dt="2025-04-08T17:26:24.698"/>
    <p1510:client id="{7B2E0B52-8A78-F384-D93B-CE867B478A5D}" v="9" dt="2025-04-09T04:58:11.155"/>
    <p1510:client id="{98889CCC-280F-B238-ED47-DB18B0276F13}" v="8" dt="2025-04-09T05:27:52.166"/>
    <p1510:client id="{AE467F8B-2EFA-D6D9-E37C-30295CAADC81}" v="81" dt="2025-04-08T19:25:50.319"/>
    <p1510:client id="{B06C341C-78B7-4EBC-D8C6-62E42BC711D7}" v="13" dt="2025-04-09T18:08:47.100"/>
    <p1510:client id="{B78812A4-29F2-7293-B887-5D1048F28457}" v="22" dt="2025-04-10T16:33:49.115"/>
    <p1510:client id="{C0E23D0E-749E-6ECC-3438-1EAB13373546}" v="317" dt="2025-04-10T13:56:55.165"/>
    <p1510:client id="{CCCAFD29-586F-2F00-9C97-A1A67A1906B8}" v="98" dt="2025-04-10T10:59:51.838"/>
    <p1510:client id="{DA322DB4-3483-910F-C6B5-9205F607B672}" v="451" dt="2025-04-10T12:38:31.668"/>
    <p1510:client id="{DDBCAFDD-BD43-45F4-84E2-DEDDF6FEDE2A}" v="330" dt="2025-04-10T16:04:51.648"/>
    <p1510:client id="{E5B40082-0CF2-1C92-9425-B6DEE5E2E096}" v="24" dt="2025-04-09T05:24:41.396"/>
    <p1510:client id="{E671AA36-C8BC-7FD4-03AF-B1F672C31F35}" v="17" dt="2025-04-10T10:26:14.504"/>
    <p1510:client id="{E8686AC1-863B-9584-3809-F8CE407047A8}" v="111" dt="2025-04-10T16:56:11.505"/>
    <p1510:client id="{EDD878B8-78E4-4C2E-ED34-A1B3AF15F890}" v="16" dt="2025-04-10T11:27:11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8" y="-68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pPr/>
              <a:t>5/24/2025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pPr/>
              <a:t>5/24/2025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Aaj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A8B-1843-4C10-BD48-549C52F09A41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DF55-F1A5-4921-BB75-80A6B9C86710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51F9-62FB-4BB4-86C6-08F1999D6468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E9BC-FBE0-4DA7-9003-E01F7F88FF5D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7E29-20D5-4F86-9105-E1299883AB14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1B2-F922-48EF-A1BC-5AE99E5B4EED}" type="datetime1">
              <a:rPr lang="en-US" smtClean="0"/>
              <a:t>5/24/2025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252-B90E-454C-8366-AF929F147DAB}" type="datetime1">
              <a:rPr lang="en-US" smtClean="0"/>
              <a:t>5/24/2025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00B5-6BDC-4E66-9B90-011B76CE88E3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23-F412-4E60-A419-E440A38056F0}" type="datetime1">
              <a:rPr lang="en-US" smtClean="0"/>
              <a:t>5/24/2025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6C-6CF1-4ED5-8151-8D1A972F524C}" type="datetime1">
              <a:rPr lang="en-US" smtClean="0"/>
              <a:t>5/24/2025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761B6B8-D46C-4DCB-B338-1F5D00F6D50E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hyperlink" Target="https://tomcat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mysql.com/doc/" TargetMode="External"/><Relationship Id="rId4" Type="http://schemas.openxmlformats.org/officeDocument/2006/relationships/hyperlink" Target="https://docs.oracle.com/en/java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1150" y="1063933"/>
            <a:ext cx="7779532" cy="134428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Secured Online Bank Management System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DBMS                 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(BCSE0452)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26143" y="1923451"/>
            <a:ext cx="9601200" cy="2258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/>
                <a:cs typeface="Arial"/>
              </a:rPr>
              <a:t>Department of Computer Science and Engineering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/>
                <a:cs typeface="Arial"/>
              </a:rPr>
              <a:t>CSE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/>
                <a:cs typeface="Arial"/>
              </a:rPr>
              <a:t>(Submitted To: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Mrs. NEETI TANEJA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en-US" dirty="0"/>
          </a:p>
          <a:p>
            <a:pPr marL="0" lvl="0" indent="0" algn="ctr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35DFE-0D21-4638-83BD-6EE30128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50783"/>
              </p:ext>
            </p:extLst>
          </p:nvPr>
        </p:nvGraphicFramePr>
        <p:xfrm>
          <a:off x="2095699" y="4273831"/>
          <a:ext cx="7996564" cy="12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63">
                  <a:extLst>
                    <a:ext uri="{9D8B030D-6E8A-4147-A177-3AD203B41FA5}">
                      <a16:colId xmlns:a16="http://schemas.microsoft.com/office/drawing/2014/main" val="1489308670"/>
                    </a:ext>
                  </a:extLst>
                </a:gridCol>
                <a:gridCol w="2669251">
                  <a:extLst>
                    <a:ext uri="{9D8B030D-6E8A-4147-A177-3AD203B41FA5}">
                      <a16:colId xmlns:a16="http://schemas.microsoft.com/office/drawing/2014/main" val="3062725700"/>
                    </a:ext>
                  </a:extLst>
                </a:gridCol>
                <a:gridCol w="2834250">
                  <a:extLst>
                    <a:ext uri="{9D8B030D-6E8A-4147-A177-3AD203B41FA5}">
                      <a16:colId xmlns:a16="http://schemas.microsoft.com/office/drawing/2014/main" val="2731764778"/>
                    </a:ext>
                  </a:extLst>
                </a:gridCol>
              </a:tblGrid>
              <a:tr h="6537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  <a:cs typeface="Arial"/>
                        </a:rPr>
                        <a:t>Student</a:t>
                      </a:r>
                      <a:r>
                        <a:rPr lang="en-US" sz="1400" baseline="0">
                          <a:latin typeface="Arial"/>
                          <a:cs typeface="Arial"/>
                        </a:rPr>
                        <a:t> Name</a:t>
                      </a:r>
                      <a:endParaRPr lang="en-US"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  <a:cs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Department &amp; 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9875"/>
                  </a:ext>
                </a:extLst>
              </a:tr>
              <a:tr h="597730"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>
                          <a:latin typeface="Arial"/>
                          <a:cs typeface="Arial"/>
                        </a:rPr>
                        <a:t>DRISHAY CHAUHAN</a:t>
                      </a:r>
                    </a:p>
                    <a:p>
                      <a:pPr lvl="0" algn="ctr">
                        <a:buNone/>
                      </a:pPr>
                      <a:endParaRPr lang="en-IN" sz="1400" baseline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/>
                          <a:cs typeface="Arial"/>
                        </a:rPr>
                        <a:t>2301330100084</a:t>
                      </a:r>
                    </a:p>
                    <a:p>
                      <a:pPr algn="ctr"/>
                      <a:endParaRPr lang="en-IN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latin typeface="Arial"/>
                          <a:cs typeface="Arial"/>
                        </a:rPr>
                        <a:t>B.Tech</a:t>
                      </a:r>
                      <a:r>
                        <a:rPr lang="en-IN" sz="1400" dirty="0">
                          <a:latin typeface="Arial"/>
                          <a:cs typeface="Arial"/>
                        </a:rPr>
                        <a:t> CSE-B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39081"/>
                  </a:ext>
                </a:extLst>
              </a:tr>
            </a:tbl>
          </a:graphicData>
        </a:graphic>
      </p:graphicFrame>
      <p:pic>
        <p:nvPicPr>
          <p:cNvPr id="2" name="Picture 1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482" y="557237"/>
            <a:ext cx="2209800" cy="94726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07BBA-293C-9928-F41B-009D80B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1E3C-0820-09D9-8972-56E277D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Results and Conclusion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5C09-CD11-DABB-D411-0F96E8B4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304426"/>
            <a:ext cx="9601200" cy="471537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Developed a secure online banking system featuring a robust authentication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Successful transition from a terminal-based interface to a modern web-based UI.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Enhanced user experience and improved system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Improvements: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login using hashed passwords and servlet-based validation.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Intuitive React frontend providing a seamless user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Modular design for easy maintenance and future enhancements.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project demonstrates a significant improvement over legacy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lays a strong foundation for future expansion, such as integrating more features (auto-trading, real-time notifications).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Overall, it meets the critical needs of modern banking systems while ensuring data security and ease of use.</a:t>
            </a:r>
          </a:p>
          <a:p>
            <a:pPr marL="223520" indent="-223520"/>
            <a:endParaRPr lang="en-US" dirty="0">
              <a:latin typeface="Century Gothic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3CA0A-7C58-9929-A683-DCB2403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40058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0CB2-9878-61B9-DCA8-CAFEF36F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References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C0799-DA04-BE7F-A386-FD71F121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26F26C-CEB6-93F0-EBF9-A56EF5904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0820" y="1439917"/>
            <a:ext cx="97043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Resources: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Tomcat Documentation: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https://tomcat.apache.org/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Official Documentation: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https://reactjs.org/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Oracle Java Tutorials: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https://docs.oracle.com/en/java/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References: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 Documentation: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https://dev.mysql.com/doc/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2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6A5D-D376-2754-CBFC-F03A09E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Live Demonstration of Project</a:t>
            </a:r>
            <a:endParaRPr lang="en-US" b="1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CECC9-F1BC-7FBE-CC08-6149BA28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B798F-6609-F9FE-EEF3-4AE548C2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54" y="1323320"/>
            <a:ext cx="9712960" cy="48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7A296-49D0-9447-0007-7A900716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3EBB2-9C68-725F-F528-25FEB0E4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72" y="1061402"/>
            <a:ext cx="9530079" cy="47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047B65-3C85-01ED-60B3-1F08DC22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899B9-9247-AC53-A422-0EDE2C6E5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49" y="1148080"/>
            <a:ext cx="10485251" cy="490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0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4FAD18-1E12-3516-F3A4-3B2E90BB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4443-F650-D706-6CD3-E9E195EAF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75" y="862482"/>
            <a:ext cx="10282225" cy="53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2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7E04F7-969B-A1F2-67F7-D4CC469E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F4C96-F09F-B1E7-29B8-AEE016DB9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73" y="804383"/>
            <a:ext cx="10229428" cy="564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504" y="2667000"/>
            <a:ext cx="9601200" cy="4191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80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BA430-BAD9-FBE2-C508-F9B9BDB1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/>
                <a:cs typeface="Arial"/>
              </a:rPr>
              <a:t>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BA36-30B6-42D8-82C9-C62A3F36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300" y="1766905"/>
            <a:ext cx="9601200" cy="419100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23520" indent="-223520"/>
            <a:endParaRPr lang="en-US"/>
          </a:p>
          <a:p>
            <a:pPr marL="223520" indent="-223520"/>
            <a:r>
              <a:rPr lang="en-US">
                <a:latin typeface="Arial"/>
                <a:cs typeface="Arial"/>
              </a:rPr>
              <a:t>Introduction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Literature Survey/Existing System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Problem Statement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Proposed Methodology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Flowcharts and Use Case/ER Diagrams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Feasibility Study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Hardware /Software Requirement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Results and Conclusion</a:t>
            </a:r>
          </a:p>
          <a:p>
            <a:pPr marL="223520" indent="-223520"/>
            <a:r>
              <a:rPr lang="en-US" err="1">
                <a:latin typeface="Arial"/>
                <a:cs typeface="Arial"/>
              </a:rPr>
              <a:t>Refrences</a:t>
            </a:r>
            <a:endParaRPr lang="en-US" err="1">
              <a:latin typeface="Arial" pitchFamily="34" charset="0"/>
              <a:cs typeface="Arial" pitchFamily="34" charset="0"/>
            </a:endParaRPr>
          </a:p>
          <a:p>
            <a:pPr marL="223520" indent="-223520"/>
            <a:r>
              <a:rPr lang="en-US">
                <a:latin typeface="Arial"/>
                <a:cs typeface="Arial"/>
              </a:rPr>
              <a:t>Live Demonstration of Project with screenshots in ppt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496274"/>
            <a:ext cx="6862462" cy="273049"/>
          </a:xfrm>
        </p:spPr>
        <p:txBody>
          <a:bodyPr/>
          <a:lstStyle/>
          <a:p>
            <a:r>
              <a:rPr lang="en-US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10836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0362-463D-2F52-DBBC-E77090BA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412751"/>
            <a:ext cx="9601200" cy="955396"/>
          </a:xfrm>
        </p:spPr>
        <p:txBody>
          <a:bodyPr/>
          <a:lstStyle/>
          <a:p>
            <a:pPr algn="ctr"/>
            <a:r>
              <a:rPr lang="en-US" b="1" dirty="0">
                <a:latin typeface="Arial"/>
                <a:cs typeface="Arial"/>
              </a:rPr>
              <a:t>INTRODUCTION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DBB9-C288-C104-77CC-4974A0B0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B9E835-0BE6-C739-00D8-2B428B972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5360" y="1686555"/>
            <a:ext cx="10340183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Secured Online Bank Management System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web-based banking system designed to ensure secure transactions and data management.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Integrates a Java-based backend with MySQL database and a modern React frontend.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 on enhancing security, user authentication, and efficient transaction handling.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Objectives: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 system security using robust login, encryption, and access controls.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 a user-friendly interface for customers, bank employees, and managers.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Transition from a terminal-based system to a scalable web-based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67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F84E-82E3-7D3F-BB0E-6A18AC5F4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2A68F-03B8-D3F0-C937-AD7660FB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Literature Survey/Existing System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8E60B-A3C9-7900-97F9-0C0CAC87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308327"/>
            <a:ext cx="9601200" cy="4854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Existing Systems: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Traditional bank management systems often use legacy technologies (e.g., terminal-based interfaces, older Java or JSP frameworks).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Many legacy systems have security vulnerabilities, limited scalability, and poor user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Literature Findings: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Research emphasizes the need for secure user authentication, data encryption, and robust security frameworks.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Studies show modern web interfaces (e.g., using React) can significantly improve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Comparative Analysis: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Legacy systems vs. modern web-based systems: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Legacy: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Limited interactivity, higher maintenance, security risks.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Modern: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Enhanced security, user-friendly, scalable architecture.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EBFC54-86CF-A9E2-F941-EFEBD08A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10650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3F84-FAA2-82EF-7A6F-4D47935C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Problem Statement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ADCC0-3097-562E-5F72-AD84769F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7E018A-9C9B-E41A-2416-338013762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2160" y="1457964"/>
            <a:ext cx="10789920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Existing Systems: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Insecure login processes and data transmission.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Outdated user interfaces that are not intuitive or mobile-friendly.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Difficulties in system maintenance and integration with new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Issues: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 Vulnerability to unauthorized access and data breaches.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 Limited support for increased user load and transaction volume.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Usability: Terminal-based operations cause inefficiency and steep learning curves.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 of Our Project: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secure, efficient, and user-friendly online banking system that addresses these core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F494-72F7-E6B8-9C64-CAE2ABD2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Proposed Methodology</a:t>
            </a: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F1620-06BC-38CD-4DA6-4166128C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EBA371-B08D-2231-520D-BEA98EABA8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3120" y="973851"/>
            <a:ext cx="11598049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Architecture: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1982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Servlet-based backend with MySQL connectivity.</a:t>
            </a:r>
          </a:p>
          <a:p>
            <a:pPr marL="621982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React-based web interface providing a dynamic, responsive user experience.</a:t>
            </a:r>
          </a:p>
          <a:p>
            <a:pPr marL="621982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Incorporation of hashing for passwords, secure login via servlets, and potential use of HTTPS.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Phases: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1982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Review existing system flaws and determine security requirements.</a:t>
            </a:r>
          </a:p>
          <a:p>
            <a:pPr marL="621982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detailed flowcharts, ER diagrams, and use case diagrams.</a:t>
            </a:r>
          </a:p>
          <a:p>
            <a:pPr marL="621982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Code the backend logic and integrate with the frontend.</a:t>
            </a:r>
          </a:p>
          <a:p>
            <a:pPr marL="621982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Conduct functional and security testing.</a:t>
            </a:r>
          </a:p>
          <a:p>
            <a:pPr marL="621982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 as a WAR file and deploy on Apache Tomcat.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Java, MySQL, Apache Tomcat, React, HTML/CSS/JavaScript, JDBC.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6675-B10A-2FCA-A8E0-A3A2ECCC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885954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ER Diagram</a:t>
            </a:r>
            <a:endParaRPr lang="en-US" b="1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C7198-CB86-8D11-FECE-03DF4338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830DDD-2877-9BFB-1751-1A78D3A65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3" y="1168699"/>
            <a:ext cx="10772214" cy="4693086"/>
          </a:xfrm>
        </p:spPr>
      </p:pic>
    </p:spTree>
    <p:extLst>
      <p:ext uri="{BB962C8B-B14F-4D97-AF65-F5344CB8AC3E}">
        <p14:creationId xmlns:p14="http://schemas.microsoft.com/office/powerpoint/2010/main" val="36134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C352-646C-06CC-9CA2-325891EA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Feasibility Study</a:t>
            </a:r>
          </a:p>
          <a:p>
            <a:pPr algn="ctr"/>
            <a:endParaRPr lang="en-US" b="1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22FB0-BC65-3CD3-F15F-44002DF1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CB4FBC-A24F-85D6-1BA7-680CA3E9B7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5211" y="1251416"/>
            <a:ext cx="10058403" cy="5073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Feasibility: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proven technologies: Java, MySQL, React, and Tomcat.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 integration with existing banking databases and security protocols.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Feasibility: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and free tools/libraries reduce overall cost.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can lead to lower cost per transaction as user base grows.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Feasibility: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interfaces improve user acceptance.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reduces risk and cost associated with data breaches.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 &amp; Resource Feasibility: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is modular and can be developed in iterative phases.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existing skills in Java and basic web development, speeding up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619C-75CC-C491-5FF4-57D053FE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412751"/>
            <a:ext cx="9601200" cy="1143000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Hardware /Software Requirement</a:t>
            </a:r>
          </a:p>
          <a:p>
            <a:pPr algn="ctr"/>
            <a:endParaRPr lang="en-US" b="1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3C96E-34FF-A90C-38AE-0EB9A6F1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72E612-A9BE-A0A8-3B32-74F087CAF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2492" y="984251"/>
            <a:ext cx="10403840" cy="5309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standard personal computer/server for development.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Sufficient RAM (4–8GB minimum) and storage for database and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Requirements: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95643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JDK (JDK 22 in your case)</a:t>
            </a:r>
          </a:p>
          <a:p>
            <a:pPr marL="695643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Tomcat (for deploying the Java web application)</a:t>
            </a:r>
          </a:p>
          <a:p>
            <a:pPr marL="695643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 (database server)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95643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React development)</a:t>
            </a:r>
          </a:p>
          <a:p>
            <a:pPr marL="695643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modern web browser (Chrome, Firefox)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95643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 or any Java IDE (Eclipse/IntelliJ)</a:t>
            </a:r>
          </a:p>
          <a:p>
            <a:pPr marL="695643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for version control.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203</TotalTime>
  <Words>993</Words>
  <Application>Microsoft Office PowerPoint</Application>
  <PresentationFormat>Custom</PresentationFormat>
  <Paragraphs>144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굴림</vt:lpstr>
      <vt:lpstr>Arial</vt:lpstr>
      <vt:lpstr>Calibri</vt:lpstr>
      <vt:lpstr>Century Gothic</vt:lpstr>
      <vt:lpstr>Vertical and Horizontal design template</vt:lpstr>
      <vt:lpstr>Secured Online Bank Management System DBMS                   (BCSE0452)</vt:lpstr>
      <vt:lpstr>Index</vt:lpstr>
      <vt:lpstr>INTRODUCTION</vt:lpstr>
      <vt:lpstr>Literature Survey/Existing System </vt:lpstr>
      <vt:lpstr>Problem Statement </vt:lpstr>
      <vt:lpstr>Proposed Methodology  </vt:lpstr>
      <vt:lpstr>ER Diagram </vt:lpstr>
      <vt:lpstr>Feasibility Study </vt:lpstr>
      <vt:lpstr>Hardware /Software Requirement </vt:lpstr>
      <vt:lpstr>Results and Conclusion </vt:lpstr>
      <vt:lpstr>References </vt:lpstr>
      <vt:lpstr>Live Demonstration of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Exam Duty Allocation</dc:title>
  <dc:creator>Sudhanshu</dc:creator>
  <cp:lastModifiedBy>Drishay Chauhan</cp:lastModifiedBy>
  <cp:revision>8</cp:revision>
  <dcterms:created xsi:type="dcterms:W3CDTF">2017-11-16T17:39:44Z</dcterms:created>
  <dcterms:modified xsi:type="dcterms:W3CDTF">2025-05-24T01:25:24Z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