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/>
          <p:nvPr>
            <p:ph idx="2" type="pic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28037" y="6415087"/>
            <a:ext cx="258762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4294967295"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Named Entity Recognition (NER) Model Deployment</a:t>
            </a:r>
            <a:endParaRPr/>
          </a:p>
        </p:txBody>
      </p:sp>
      <p:sp>
        <p:nvSpPr>
          <p:cNvPr id="50" name="Google Shape;50;p1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Advanced Model Optimisation &amp; Deployment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Context: Why Named Entity Recognition (NER)?</a:t>
            </a:r>
            <a:endParaRPr/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524000"/>
            <a:ext cx="8229600" cy="1539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41312" lvl="0" marL="341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NER identifies entities like persons, locations, organisation’s etc. It is used in chatbots, search engines, finance, and healthcare and helps in enhancing business intelligence and decision making.</a:t>
            </a:r>
            <a:endParaRPr/>
          </a:p>
        </p:txBody>
      </p:sp>
      <p:pic>
        <p:nvPicPr>
          <p:cNvPr descr="Image" id="57" name="Google Shape;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0" y="3322637"/>
            <a:ext cx="6731000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368300" y="968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Significant Discoveries &amp; Challenges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68300" y="1951037"/>
            <a:ext cx="8229600" cy="46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3525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Baseline model performed well on common entities (PER, LOC, ORG) however it struggled with rare entities (ART, EVE, NAT) due to class imbalance.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Entities like "art", "eve", "nat" have low precision &amp; recall (F1-score ~ 30-40%).  The model struggles with underrepresented classes because it doesn’t see enough training examples.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63525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1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Potential Solutions: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1. Oversampling rare entity sentences</a:t>
            </a:r>
            <a:b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2. Data augmentation (synonym replacement, back-translation, GPT-generated examples)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263525" lvl="0" marL="2635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Required improvements in handling long sequences and OOV words.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0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words (e.g., company names, product names, slang) are not in BERT’s training data.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3525" lvl="0" marL="263525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b="1" i="0" lang="en-US" sz="15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 Solutions:</a:t>
            </a:r>
            <a:endParaRPr/>
          </a:p>
          <a:p>
            <a:pPr indent="-263525" lvl="0" marL="26352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1. Use character-based embeddings (e.g., CharCNN, FastText) for better generalisation.</a:t>
            </a:r>
            <a:b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0" i="0" lang="en-US" sz="13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2. Use external knowledge sources (Wikipedia, DBpedia) for contextual learning.</a:t>
            </a:r>
            <a:endParaRPr/>
          </a:p>
          <a:p>
            <a:pPr indent="-26035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t/>
            </a:r>
            <a:endParaRPr b="0" i="0" sz="13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7662" y="1154112"/>
            <a:ext cx="84486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Below are some of the key discoveries made during the creation of the NER solution for the provided use case: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25425" y="257175"/>
            <a:ext cx="8693150" cy="6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Baseline model struggles with longer sequences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BERT has a maximum input length of 512 tokens and if a sentence is long, it gets truncated, leading to incomplete context.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Potential Solution: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1. Split long documents into overlapping chunks before feeding into BERT.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Confusion between similar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model sometimes 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misclassifies "GPE" as "LOC"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(e.g., "California" vs. “USA"). </a:t>
            </a: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"PER" vs. "ORG" confusion</a:t>
            </a: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(e.g., "Tesla" as a person instead of an organisation).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Potential Solutions: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1. Train a secondary classifier to refine labels after BERT predicts them.</a:t>
            </a:r>
            <a:b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147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Improvements in the New Model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54012" y="1958975"/>
            <a:ext cx="8229600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RoBERTa/DeBERTa for better contextual understanding.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 a more powerful model can counter this limitation as </a:t>
            </a:r>
            <a:r>
              <a:rPr b="1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RoBERTa</a:t>
            </a: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handles </a:t>
            </a:r>
            <a:r>
              <a:rPr b="1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context better</a:t>
            </a: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by removing Next Sentence Prediction (NSP) and </a:t>
            </a:r>
            <a:r>
              <a:rPr b="1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DeBERTa</a:t>
            </a: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improves contextual embeddings for </a:t>
            </a:r>
            <a:r>
              <a:rPr b="1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low-resource entities</a:t>
            </a: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</a:pPr>
            <a:r>
              <a:t/>
            </a:r>
            <a:endParaRPr b="0" i="0" sz="12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Augment data to improve rare entity detection.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 data augmentation techniques(GPT based paraphrasing, synonym replacement) for oversampling sentences containing rare entities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confidence scores to reduce misclassification.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Use data Modify loss function to return confidence probabilities and mark low-confidence predictions as </a:t>
            </a:r>
            <a:r>
              <a:rPr b="0" i="0" lang="en-US" sz="13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r>
              <a:rPr b="1" i="0" lang="en-US" sz="1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UNKNOWN</a:t>
            </a:r>
            <a:r>
              <a:rPr b="0" i="0" lang="en-US" sz="1300" u="non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"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47662" y="1154112"/>
            <a:ext cx="84486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Below are some of the potential improvements that can be made to the baseline model for better results: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36537"/>
            <a:ext cx="8229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Deployment Plan for the NER Model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8925" y="1181100"/>
            <a:ext cx="8229600" cy="5141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14325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Hosting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Deploy the trained NER model as a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FastAPI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service, exposing an API for real-time predictions.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Canary Deployment 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Gradually roll out a new model version (v2) alongside the old version (v1) to a small percentage of users before full deployment.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CI/CD Pipeline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Automate model training, testing, and deployment using GitHub Actions, Docker, and Kubernetes, ensuring seamless updates.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 Monitoring &amp; Logging 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Continuously track model performance, latency, and data drift to detect issues early.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Automatically scale 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inference service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based on traffic using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Kafka and load balancers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efficient resource management.</a:t>
            </a:r>
            <a:endParaRPr/>
          </a:p>
          <a:p>
            <a:pPr indent="-314325" lvl="0" marL="3143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1349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Scope for Optimisation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88925" y="1181100"/>
            <a:ext cx="8229600" cy="5141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active learning for continuous improvement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Continuously improve model performance by retraining on </a:t>
            </a:r>
            <a:r>
              <a:rPr b="1" i="0" lang="en-US" sz="17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uncertain predictions</a:t>
            </a:r>
            <a:r>
              <a:rPr b="0" i="0" lang="en-US" sz="17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flagged by confidence scores.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Experiment with multilingual NER for global applications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Extend the model to support </a:t>
            </a:r>
            <a:r>
              <a:rPr b="1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languages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b="1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XLM-RoBERTa or mBERT</a:t>
            </a: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broader applicability.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Optimise real-time inference using edge AI deployment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None/>
            </a:pPr>
            <a:r>
              <a:rPr b="0" i="0" lang="en-US" sz="17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Deploy the NER model on edge devices (e.g., Jetson Nano, TensorRT) for low-latency, on-device processing without cloud dependency.CI Monitoring &amp; Logging 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en-US" sz="1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explainability with SHAP/LIME analysis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rPr b="0" i="0" lang="en-US" sz="17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SHAP (SHapley Additive Explanations) or LIME to interpret why the model predicts certain entities, improving trust and debugging.</a:t>
            </a:r>
            <a:endParaRPr/>
          </a:p>
          <a:p>
            <a:pPr indent="-338137" lvl="0" marL="33813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