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8" r:id="rId2"/>
    <p:sldId id="267" r:id="rId3"/>
    <p:sldId id="271" r:id="rId4"/>
    <p:sldId id="273" r:id="rId5"/>
    <p:sldId id="272" r:id="rId6"/>
    <p:sldId id="315" r:id="rId7"/>
    <p:sldId id="274" r:id="rId8"/>
    <p:sldId id="289" r:id="rId9"/>
    <p:sldId id="309" r:id="rId10"/>
    <p:sldId id="325" r:id="rId11"/>
    <p:sldId id="277" r:id="rId12"/>
    <p:sldId id="278" r:id="rId13"/>
    <p:sldId id="279"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showGuides="1">
      <p:cViewPr varScale="1">
        <p:scale>
          <a:sx n="63" d="100"/>
          <a:sy n="63" d="100"/>
        </p:scale>
        <p:origin x="1396" y="64"/>
      </p:cViewPr>
      <p:guideLst>
        <p:guide orient="horz" pos="2160"/>
        <p:guide pos="289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t>2/18/2025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t>‹#›</a:t>
            </a:fld>
            <a:endParaRPr lang="en-US"/>
          </a:p>
        </p:txBody>
      </p:sp>
    </p:spTree>
  </p:cSld>
  <p:clrMapOvr>
    <a:masterClrMapping/>
  </p:clrMapOvr>
  <p:transition advTm="4000">
    <p:cu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t>2/18/2025</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t>‹#›</a:t>
            </a:fld>
            <a:endParaRPr lang="en-US"/>
          </a:p>
        </p:txBody>
      </p:sp>
    </p:spTree>
  </p:cSld>
  <p:clrMapOvr>
    <a:masterClrMapping/>
  </p:clrMapOvr>
  <p:transition advTm="4000">
    <p:cu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t>2/18/2025</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ln>
        </p:spPr>
        <p:txBody>
          <a:bodyPr vert="horz" wrap="square" lIns="91440" tIns="45720" rIns="91440" bIns="45720" numCol="1" anchor="ctr" anchorCtr="0" compatLnSpc="1"/>
          <a:lstStyle/>
          <a:p>
            <a:pPr lvl="0"/>
            <a:r>
              <a:rPr lang="en-US" smtClean="0"/>
              <a:t>Click to edit Master title style</a:t>
            </a:r>
            <a:endParaRPr lang="en-US"/>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ln>
        </p:spPr>
        <p:txBody>
          <a:bodyPr vert="horz" wrap="square" lIns="91440" tIns="45720" rIns="91440" bIns="45720" numCol="1" anchor="t" anchorCtr="0" compatLnSpc="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b="1">
                <a:solidFill>
                  <a:srgbClr val="0070C0"/>
                </a:solidFill>
                <a:latin typeface="Times New Roman" panose="02020603050405020304" pitchFamily="18" charset="0"/>
                <a:cs typeface="Times New Roman" panose="02020603050405020304" pitchFamily="18" charset="0"/>
              </a:defRPr>
            </a:lvl1pPr>
          </a:lstStyle>
          <a:p>
            <a:fld id="{1D5BB0C6-8FC1-47C0-B737-D54E21B5B868}" type="datetimeFigureOut">
              <a:rPr lang="en-US" smtClean="0"/>
              <a:t>2/18/2025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a:defRPr sz="1200" b="1">
                <a:solidFill>
                  <a:srgbClr val="0070C0"/>
                </a:solidFill>
                <a:latin typeface="Times New Roman" panose="02020603050405020304" pitchFamily="18" charset="0"/>
                <a:ea typeface="MS PGothic" panose="020B0600070205080204" charset="-128"/>
                <a:cs typeface="Times New Roman" panose="02020603050405020304"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b="1">
                <a:solidFill>
                  <a:srgbClr val="0070C0"/>
                </a:solidFill>
                <a:latin typeface="Times New Roman" panose="02020603050405020304" pitchFamily="18" charset="0"/>
                <a:cs typeface="Times New Roman" panose="02020603050405020304" pitchFamily="18" charset="0"/>
              </a:defRPr>
            </a:lvl1pPr>
          </a:lstStyle>
          <a:p>
            <a:fld id="{0F8887D6-2A35-42AC-99C1-5E14D32EE4CF}" type="slidenum">
              <a:rPr lang="en-US" smtClean="0"/>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ln>
          <a:effectLst/>
          <a:scene3d>
            <a:camera prst="orthographicFront"/>
            <a:lightRig rig="threePt" dir="t"/>
          </a:scene3d>
          <a:sp3d>
            <a:bevelB/>
          </a:sp3d>
        </p:spPr>
        <p:txBody>
          <a:bodyPr wrap="none" anchor="ctr"/>
          <a:lstStyle/>
          <a:p>
            <a:pPr>
              <a:defRPr/>
            </a:pPr>
            <a:endParaRPr lang="en-US">
              <a:latin typeface="Calibri" panose="020F0502020204030204" pitchFamily="34" charset="0"/>
              <a:ea typeface="MS PGothic" panose="020B0600070205080204"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advTm="4000">
    <p:cut/>
  </p:transition>
  <p:timing>
    <p:tnLst>
      <p:par>
        <p:cTn id="1" dur="indefinite" restart="never" nodeType="tmRoot"/>
      </p:par>
    </p:tnLst>
  </p:timing>
  <p:txStyles>
    <p:titleStyle>
      <a:lvl1pPr algn="ctr" rtl="0" eaLnBrk="1" fontAlgn="base" hangingPunct="1">
        <a:spcBef>
          <a:spcPct val="0"/>
        </a:spcBef>
        <a:spcAft>
          <a:spcPct val="0"/>
        </a:spcAft>
        <a:defRPr sz="3000" kern="1200">
          <a:solidFill>
            <a:schemeClr val="tx1"/>
          </a:solidFill>
          <a:latin typeface="+mj-lt"/>
          <a:ea typeface="MS PGothic" panose="020B0600070205080204" charset="-128"/>
          <a:cs typeface="MS PGothic" panose="020B0600070205080204" charset="-128"/>
        </a:defRPr>
      </a:lvl1pPr>
      <a:lvl2pPr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cs typeface="MS PGothic" panose="020B0600070205080204" charset="-128"/>
        </a:defRPr>
      </a:lvl2pPr>
      <a:lvl3pPr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cs typeface="MS PGothic" panose="020B0600070205080204" charset="-128"/>
        </a:defRPr>
      </a:lvl3pPr>
      <a:lvl4pPr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cs typeface="MS PGothic" panose="020B0600070205080204" charset="-128"/>
        </a:defRPr>
      </a:lvl4pPr>
      <a:lvl5pPr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cs typeface="MS PGothic" panose="020B0600070205080204" charset="-128"/>
        </a:defRPr>
      </a:lvl5pPr>
      <a:lvl6pPr marL="457200"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defRPr>
      </a:lvl6pPr>
      <a:lvl7pPr marL="914400"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defRPr>
      </a:lvl7pPr>
      <a:lvl8pPr marL="1371600"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defRPr>
      </a:lvl8pPr>
      <a:lvl9pPr marL="1828800" algn="ctr" rtl="0" eaLnBrk="1" fontAlgn="base" hangingPunct="1">
        <a:spcBef>
          <a:spcPct val="0"/>
        </a:spcBef>
        <a:spcAft>
          <a:spcPct val="0"/>
        </a:spcAft>
        <a:defRPr sz="3000">
          <a:solidFill>
            <a:schemeClr val="tx1"/>
          </a:solidFill>
          <a:latin typeface="Calibri" panose="020F0502020204030204" pitchFamily="34" charset="0"/>
          <a:ea typeface="MS PGothic" panose="020B0600070205080204" charset="-128"/>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charset="-128"/>
          <a:cs typeface="MS PGothic" panose="020B0600070205080204" charset="-128"/>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charset="-128"/>
          <a:cs typeface="MS PGothic" panose="020B0600070205080204" charset="-128"/>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charset="-128"/>
          <a:cs typeface="MS PGothic" panose="020B0600070205080204" charset="-128"/>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charset="-128"/>
          <a:cs typeface="MS PGothic" panose="020B0600070205080204" charset="-128"/>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charset="-128"/>
          <a:cs typeface="MS PGothic" panose="020B0600070205080204" charset="-128"/>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87624" y="1052736"/>
            <a:ext cx="6624736" cy="1198880"/>
          </a:xfrm>
          <a:prstGeom prst="rect">
            <a:avLst/>
          </a:prstGeom>
          <a:noFill/>
        </p:spPr>
        <p:txBody>
          <a:bodyPr wrap="square" rtlCol="0">
            <a:spAutoFit/>
          </a:bodyPr>
          <a:lstStyle/>
          <a:p>
            <a:pPr algn="ctr"/>
            <a:r>
              <a:rPr lang="en-US" sz="3600" dirty="0" smtClean="0">
                <a:solidFill>
                  <a:srgbClr val="FF0000"/>
                </a:solidFill>
                <a:latin typeface="Berlin Sans FB Demi" panose="020E0802020502020306" pitchFamily="34" charset="0"/>
              </a:rPr>
              <a:t>Web Development Using Python Framework</a:t>
            </a:r>
            <a:endParaRPr lang="en-US" sz="3600" dirty="0">
              <a:solidFill>
                <a:srgbClr val="FF0000"/>
              </a:solidFill>
              <a:latin typeface="Berlin Sans FB Demi" panose="020E0802020502020306" pitchFamily="34" charset="0"/>
            </a:endParaRP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a:t>
            </a:r>
          </a:p>
          <a:p>
            <a:endParaRPr lang="en-US" dirty="0" smtClean="0"/>
          </a:p>
          <a:p>
            <a:endParaRPr lang="en-US" dirty="0"/>
          </a:p>
        </p:txBody>
      </p:sp>
      <p:sp>
        <p:nvSpPr>
          <p:cNvPr id="6" name="TextBox 5"/>
          <p:cNvSpPr txBox="1"/>
          <p:nvPr/>
        </p:nvSpPr>
        <p:spPr>
          <a:xfrm>
            <a:off x="2195736" y="2924691"/>
            <a:ext cx="5112568" cy="2491740"/>
          </a:xfrm>
          <a:prstGeom prst="rect">
            <a:avLst/>
          </a:prstGeom>
          <a:solidFill>
            <a:schemeClr val="accent6">
              <a:lumMod val="60000"/>
              <a:lumOff val="40000"/>
            </a:schemeClr>
          </a:solidFill>
        </p:spPr>
        <p:txBody>
          <a:bodyPr wrap="square" rtlCol="0">
            <a:spAutoFit/>
          </a:bodyPr>
          <a:lstStyle/>
          <a:p>
            <a:r>
              <a:rPr lang="en-IN" altLang="en-US" sz="2000" dirty="0" smtClean="0">
                <a:latin typeface="Arial Narrow" panose="020B0606020202030204" pitchFamily="34" charset="0"/>
              </a:rPr>
              <a:t>Team Details:</a:t>
            </a:r>
          </a:p>
          <a:p>
            <a:r>
              <a:rPr lang="en-IN" altLang="en-US" sz="2000" dirty="0" smtClean="0">
                <a:latin typeface="Arial Narrow" panose="020B0606020202030204" pitchFamily="34" charset="0"/>
              </a:rPr>
              <a:t> </a:t>
            </a:r>
            <a:r>
              <a:rPr lang="en-US" altLang="en-IN" sz="2000" dirty="0" smtClean="0">
                <a:latin typeface="Arial Narrow" panose="020B0606020202030204" pitchFamily="34" charset="0"/>
              </a:rPr>
              <a:t>   * </a:t>
            </a:r>
            <a:r>
              <a:rPr lang="en-US" altLang="en-IN" sz="2000" dirty="0" smtClean="0">
                <a:latin typeface="Arial Narrow" panose="020B0606020202030204" pitchFamily="34" charset="0"/>
                <a:sym typeface="+mn-ea"/>
              </a:rPr>
              <a:t>Drishti Bansal </a:t>
            </a:r>
            <a:r>
              <a:rPr lang="en-IN" altLang="en-IN" sz="2000" dirty="0" smtClean="0">
                <a:latin typeface="Arial Narrow" panose="020B0606020202030204" pitchFamily="34" charset="0"/>
                <a:sym typeface="+mn-ea"/>
              </a:rPr>
              <a:t>: </a:t>
            </a:r>
            <a:r>
              <a:rPr lang="en-IN" altLang="en-US" sz="2000" dirty="0" smtClean="0">
                <a:latin typeface="Arial Narrow" panose="020B0606020202030204" pitchFamily="34" charset="0"/>
                <a:sym typeface="+mn-ea"/>
              </a:rPr>
              <a:t>Roll No.24109932</a:t>
            </a:r>
            <a:r>
              <a:rPr lang="en-US" altLang="en-IN" sz="2000" dirty="0" smtClean="0">
                <a:latin typeface="Arial Narrow" panose="020B0606020202030204" pitchFamily="34" charset="0"/>
                <a:sym typeface="+mn-ea"/>
              </a:rPr>
              <a:t>75</a:t>
            </a:r>
            <a:endParaRPr lang="en-US" sz="2000" dirty="0" smtClean="0">
              <a:latin typeface="Arial Narrow" panose="020B0606020202030204" pitchFamily="34" charset="0"/>
            </a:endParaRPr>
          </a:p>
          <a:p>
            <a:r>
              <a:rPr lang="en-IN" altLang="en-US" sz="2000" dirty="0" smtClean="0">
                <a:latin typeface="Arial Narrow" panose="020B0606020202030204" pitchFamily="34" charset="0"/>
              </a:rPr>
              <a:t>     </a:t>
            </a:r>
            <a:r>
              <a:rPr lang="en-US" altLang="en-IN" sz="2000" dirty="0" smtClean="0">
                <a:latin typeface="Arial Narrow" panose="020B0606020202030204" pitchFamily="34" charset="0"/>
              </a:rPr>
              <a:t>Divyanjli Tiwari </a:t>
            </a:r>
            <a:r>
              <a:rPr lang="en-IN" altLang="en-IN" sz="2000" dirty="0">
                <a:latin typeface="Arial Narrow" panose="020B0606020202030204" pitchFamily="34" charset="0"/>
              </a:rPr>
              <a:t>:</a:t>
            </a:r>
            <a:r>
              <a:rPr lang="en-US" altLang="en-IN" sz="2000" dirty="0" smtClean="0">
                <a:latin typeface="Arial Narrow" panose="020B0606020202030204" pitchFamily="34" charset="0"/>
              </a:rPr>
              <a:t> </a:t>
            </a:r>
            <a:r>
              <a:rPr lang="en-IN" altLang="en-US" sz="2000" dirty="0" smtClean="0">
                <a:latin typeface="Arial Narrow" panose="020B0606020202030204" pitchFamily="34" charset="0"/>
              </a:rPr>
              <a:t>Roll No. 24109932</a:t>
            </a:r>
            <a:r>
              <a:rPr lang="en-US" altLang="en-IN" sz="2000" dirty="0" smtClean="0">
                <a:latin typeface="Arial Narrow" panose="020B0606020202030204" pitchFamily="34" charset="0"/>
              </a:rPr>
              <a:t>72</a:t>
            </a:r>
            <a:endParaRPr lang="en-IN" altLang="en-US" sz="2000" dirty="0" smtClean="0">
              <a:latin typeface="Arial Narrow" panose="020B0606020202030204" pitchFamily="34" charset="0"/>
            </a:endParaRPr>
          </a:p>
          <a:p>
            <a:r>
              <a:rPr lang="en-IN" altLang="en-US" sz="2000" dirty="0" smtClean="0">
                <a:latin typeface="Arial Narrow" panose="020B0606020202030204" pitchFamily="34" charset="0"/>
              </a:rPr>
              <a:t>     Milanjot</a:t>
            </a:r>
            <a:r>
              <a:rPr lang="en-US" altLang="en-IN" sz="2000" dirty="0" smtClean="0">
                <a:latin typeface="Arial Narrow" panose="020B0606020202030204" pitchFamily="34" charset="0"/>
              </a:rPr>
              <a:t> Kaur</a:t>
            </a:r>
            <a:r>
              <a:rPr lang="en-IN" altLang="en-IN" sz="2000" dirty="0">
                <a:latin typeface="Arial Narrow" panose="020B0606020202030204" pitchFamily="34" charset="0"/>
              </a:rPr>
              <a:t>:</a:t>
            </a:r>
            <a:r>
              <a:rPr lang="en-US" altLang="en-IN" sz="2000" dirty="0" smtClean="0">
                <a:latin typeface="Arial Narrow" panose="020B0606020202030204" pitchFamily="34" charset="0"/>
              </a:rPr>
              <a:t> </a:t>
            </a:r>
            <a:r>
              <a:rPr lang="en-IN" altLang="en-US" sz="2000" dirty="0" smtClean="0">
                <a:latin typeface="Arial Narrow" panose="020B0606020202030204" pitchFamily="34" charset="0"/>
              </a:rPr>
              <a:t>Roll No. 2410993294</a:t>
            </a:r>
          </a:p>
          <a:p>
            <a:r>
              <a:rPr lang="en-IN" altLang="en-US" sz="2000" dirty="0" smtClean="0">
                <a:latin typeface="Arial Narrow" panose="020B0606020202030204" pitchFamily="34" charset="0"/>
              </a:rPr>
              <a:t> </a:t>
            </a:r>
            <a:r>
              <a:rPr lang="en-US" altLang="en-IN" sz="2000" dirty="0" smtClean="0">
                <a:latin typeface="Arial Narrow" panose="020B0606020202030204" pitchFamily="34" charset="0"/>
              </a:rPr>
              <a:t>    Himani Batra : Roll No.2410993286</a:t>
            </a:r>
            <a:endParaRPr lang="en-US" sz="2000" dirty="0" smtClean="0">
              <a:latin typeface="Arial Narrow" panose="020B0606020202030204" pitchFamily="34" charset="0"/>
            </a:endParaRPr>
          </a:p>
          <a:p>
            <a:endParaRPr lang="en-US" dirty="0">
              <a:solidFill>
                <a:schemeClr val="bg1"/>
              </a:solidFill>
              <a:latin typeface="Arial Narrow" panose="020B0606020202030204" pitchFamily="34" charset="0"/>
            </a:endParaRPr>
          </a:p>
          <a:p>
            <a:r>
              <a:rPr lang="en-US" sz="2000" dirty="0" smtClean="0">
                <a:latin typeface="Arial Narrow" panose="020B0606020202030204" pitchFamily="34" charset="0"/>
                <a:cs typeface="Times New Roman" panose="02020603050405020304" pitchFamily="18" charset="0"/>
              </a:rPr>
              <a:t>Faculty Coordinator:</a:t>
            </a:r>
            <a:endParaRPr lang="en-US" dirty="0">
              <a:solidFill>
                <a:schemeClr val="bg1"/>
              </a:solidFill>
              <a:latin typeface="Arial Narrow" panose="020B0606020202030204" pitchFamily="34" charset="0"/>
            </a:endParaRPr>
          </a:p>
          <a:p>
            <a:r>
              <a:rPr lang="en-IN" altLang="en-US" dirty="0">
                <a:solidFill>
                  <a:schemeClr val="tx1"/>
                </a:solidFill>
                <a:latin typeface="Arial Narrow" panose="020B0606020202030204" pitchFamily="34" charset="0"/>
              </a:rPr>
              <a:t>                 Dr. Ratan Lal Gupta</a:t>
            </a:r>
            <a:endParaRPr lang="en-IN" altLang="en-US" dirty="0">
              <a:solidFill>
                <a:schemeClr val="tx1"/>
              </a:solidFill>
              <a:highlight>
                <a:srgbClr val="000000"/>
              </a:highlight>
              <a:latin typeface="Arial Narrow" panose="020B0606020202030204" pitchFamily="34" charset="0"/>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smtClean="0">
                <a:solidFill>
                  <a:srgbClr val="FF0000"/>
                </a:solidFill>
                <a:latin typeface="Times New Roman" panose="02020603050405020304" pitchFamily="18" charset="0"/>
                <a:cs typeface="Times New Roman" panose="02020603050405020304" pitchFamily="18" charset="0"/>
              </a:rPr>
              <a:t>Chitkara University Institute of Engineering and Technology, </a:t>
            </a:r>
          </a:p>
          <a:p>
            <a:pPr algn="ctr"/>
            <a:r>
              <a:rPr lang="en-US" sz="2000" b="1" dirty="0" smtClean="0">
                <a:solidFill>
                  <a:srgbClr val="FF0000"/>
                </a:solidFill>
                <a:latin typeface="Times New Roman" panose="02020603050405020304" pitchFamily="18" charset="0"/>
                <a:cs typeface="Times New Roman" panose="02020603050405020304" pitchFamily="18" charset="0"/>
              </a:rPr>
              <a:t>Chitkara University, Punjab</a:t>
            </a:r>
            <a:endParaRPr lang="en-US" sz="20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advTm="3000"/>
    </mc:Choice>
    <mc:Fallback xmlns="">
      <p:transition spd="med" advTm="3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8720"/>
            <a:ext cx="9144000" cy="5688631"/>
          </a:xfrm>
          <a:prstGeom prst="rect">
            <a:avLst/>
          </a:prstGeom>
        </p:spPr>
      </p:pic>
    </p:spTree>
  </p:cSld>
  <p:clrMapOvr>
    <a:masterClrMapping/>
  </p:clrMapOvr>
  <p:transition advTm="4000">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Box 1"/>
          <p:cNvSpPr txBox="1"/>
          <p:nvPr/>
        </p:nvSpPr>
        <p:spPr>
          <a:xfrm>
            <a:off x="539299" y="260648"/>
            <a:ext cx="5400600" cy="583565"/>
          </a:xfrm>
          <a:prstGeom prst="rect">
            <a:avLst/>
          </a:prstGeom>
          <a:noFill/>
        </p:spPr>
        <p:txBody>
          <a:bodyPr wrap="square" rtlCol="0">
            <a:spAutoFit/>
          </a:bodyPr>
          <a:lstStyle/>
          <a:p>
            <a:r>
              <a:rPr lang="en-IN" altLang="en-US" sz="3200" dirty="0" smtClean="0">
                <a:latin typeface="Times New Roman" panose="02020603050405020304" pitchFamily="18" charset="0"/>
                <a:cs typeface="Times New Roman" panose="02020603050405020304" pitchFamily="18" charset="0"/>
              </a:rPr>
              <a:t>Bonus Feature</a:t>
            </a:r>
          </a:p>
        </p:txBody>
      </p:sp>
      <p:sp>
        <p:nvSpPr>
          <p:cNvPr id="3" name="Rectangle 2"/>
          <p:cNvSpPr/>
          <p:nvPr/>
        </p:nvSpPr>
        <p:spPr>
          <a:xfrm>
            <a:off x="395605" y="991235"/>
            <a:ext cx="8136890" cy="5354955"/>
          </a:xfrm>
          <a:prstGeom prst="rect">
            <a:avLst/>
          </a:prstGeom>
        </p:spPr>
        <p:txBody>
          <a:bodyPr wrap="square">
            <a:noAutofit/>
          </a:bodyPr>
          <a:lstStyle/>
          <a:p>
            <a:pPr indent="0">
              <a:buFont typeface="Arial" panose="020B0604020202020204" pitchFamily="34" charset="0"/>
              <a:buNone/>
            </a:pPr>
            <a:endParaRPr lang="en-IN" altLang="en-US" sz="3200"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539299" y="1018699"/>
            <a:ext cx="8077835" cy="5357495"/>
          </a:xfrm>
          <a:prstGeom prst="rect">
            <a:avLst/>
          </a:prstGeom>
          <a:noFill/>
        </p:spPr>
        <p:txBody>
          <a:bodyPr wrap="square" rtlCol="0">
            <a:noAutofit/>
          </a:bodyPr>
          <a:lstStyle/>
          <a:p>
            <a:r>
              <a:rPr lang="en-US" altLang="en-US" sz="3200" dirty="0">
                <a:latin typeface="Bodoni MT" panose="02070603080606020203" pitchFamily="18" charset="0"/>
              </a:rPr>
              <a:t>A valuable bonus feature in our </a:t>
            </a:r>
            <a:r>
              <a:rPr lang="en-US" altLang="en-US" sz="3200" dirty="0">
                <a:solidFill>
                  <a:schemeClr val="tx2">
                    <a:lumMod val="40000"/>
                    <a:lumOff val="60000"/>
                  </a:schemeClr>
                </a:solidFill>
                <a:latin typeface="Bodoni MT" panose="02070603080606020203" pitchFamily="18" charset="0"/>
              </a:rPr>
              <a:t>Event Management System </a:t>
            </a:r>
            <a:r>
              <a:rPr lang="en-US" altLang="en-US" sz="3200" dirty="0">
                <a:latin typeface="Bodoni MT" panose="02070603080606020203" pitchFamily="18" charset="0"/>
              </a:rPr>
              <a:t>is the event recommendation engine, which provides personalized event suggestions to users based on their interests, previous event attendance, and preferences. By using algorithms to analyze user behavior, the system can recommend upcoming events that match their tastes, improving user engagement.</a:t>
            </a:r>
          </a:p>
        </p:txBody>
      </p:sp>
    </p:spTree>
  </p:cSld>
  <p:clrMapOvr>
    <a:masterClrMapping/>
  </p:clrMapOvr>
  <mc:AlternateContent xmlns:mc="http://schemas.openxmlformats.org/markup-compatibility/2006" xmlns:p14="http://schemas.microsoft.com/office/powerpoint/2010/main">
    <mc:Choice Requires="p14">
      <p:transition spd="med" p14:dur="699" advTm="4000">
        <p:fade/>
      </p:transition>
    </mc:Choice>
    <mc:Fallback xmlns="">
      <p:transition spd="med" advTm="400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Conclusion</a:t>
            </a:r>
          </a:p>
        </p:txBody>
      </p:sp>
      <p:sp>
        <p:nvSpPr>
          <p:cNvPr id="3" name="Rectangle 2"/>
          <p:cNvSpPr/>
          <p:nvPr/>
        </p:nvSpPr>
        <p:spPr>
          <a:xfrm>
            <a:off x="395605" y="1196975"/>
            <a:ext cx="8136890" cy="5022850"/>
          </a:xfrm>
          <a:prstGeom prst="rect">
            <a:avLst/>
          </a:prstGeom>
        </p:spPr>
        <p:txBody>
          <a:bodyPr wrap="square">
            <a:noAutofit/>
          </a:bodyPr>
          <a:lstStyle/>
          <a:p>
            <a:r>
              <a:rPr lang="en-US" altLang="en-US" sz="2800" dirty="0" smtClean="0">
                <a:solidFill>
                  <a:schemeClr val="tx2">
                    <a:lumMod val="40000"/>
                    <a:lumOff val="60000"/>
                  </a:schemeClr>
                </a:solidFill>
                <a:latin typeface="Bodoni MT" panose="02070603080606020203" pitchFamily="18" charset="0"/>
                <a:cs typeface="Times New Roman" panose="02020603050405020304" pitchFamily="18" charset="0"/>
              </a:rPr>
              <a:t>In conclusion, </a:t>
            </a:r>
            <a:r>
              <a:rPr lang="en-US" altLang="en-US" sz="2800" dirty="0" smtClean="0">
                <a:latin typeface="Bodoni MT" panose="02070603080606020203" pitchFamily="18" charset="0"/>
                <a:cs typeface="Times New Roman" panose="02020603050405020304" pitchFamily="18" charset="0"/>
              </a:rPr>
              <a:t>the Event Management System offers a comprehensive and user-friendly solution for both event organizers and attendees, streamlining the event creation, registration, and ticketing processes. By leveraging Python frameworks like Flask , along with powerful integrations such as payment gateways, notifications, and social media, the system provides a scalable and flexible platform to manage events effectively. </a:t>
            </a:r>
          </a:p>
        </p:txBody>
      </p:sp>
    </p:spTree>
  </p:cSld>
  <p:clrMapOvr>
    <a:masterClrMapping/>
  </p:clrMapOvr>
  <mc:AlternateContent xmlns:mc="http://schemas.openxmlformats.org/markup-compatibility/2006" xmlns:p14="http://schemas.microsoft.com/office/powerpoint/2010/main">
    <mc:Choice Requires="p14">
      <p:transition spd="slow" p14:dur="1600" advTm="4000">
        <p:blinds/>
      </p:transition>
    </mc:Choice>
    <mc:Fallback xmlns="">
      <p:transition spd="slow" advTm="4000">
        <p:blind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References/Links used</a:t>
            </a:r>
          </a:p>
        </p:txBody>
      </p:sp>
      <p:sp>
        <p:nvSpPr>
          <p:cNvPr id="3" name="Rectangle 2"/>
          <p:cNvSpPr/>
          <p:nvPr/>
        </p:nvSpPr>
        <p:spPr>
          <a:xfrm>
            <a:off x="395605" y="1038860"/>
            <a:ext cx="8136890" cy="5420360"/>
          </a:xfrm>
          <a:prstGeom prst="rect">
            <a:avLst/>
          </a:prstGeom>
        </p:spPr>
        <p:txBody>
          <a:bodyPr wrap="square">
            <a:noAutofit/>
          </a:bodyPr>
          <a:lstStyle/>
          <a:p>
            <a:pPr>
              <a:buFont typeface="Arial" panose="020B0604020202020204" pitchFamily="34" charset="0"/>
              <a:buChar char="•"/>
            </a:pPr>
            <a:endParaRPr lang="en-US" sz="3200" dirty="0" smtClean="0">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lang="en-IN" altLang="en-US" sz="4000" dirty="0" smtClean="0">
                <a:latin typeface="Bodoni MT" panose="02070603080606020203" pitchFamily="18" charset="0"/>
                <a:cs typeface="Times New Roman" panose="02020603050405020304" pitchFamily="18" charset="0"/>
              </a:rPr>
              <a:t>Following is </a:t>
            </a:r>
            <a:r>
              <a:rPr lang="en-IN" altLang="en-US" sz="4000" dirty="0" smtClean="0">
                <a:solidFill>
                  <a:schemeClr val="tx2">
                    <a:lumMod val="40000"/>
                    <a:lumOff val="60000"/>
                  </a:schemeClr>
                </a:solidFill>
                <a:latin typeface="Bodoni MT" panose="02070603080606020203" pitchFamily="18" charset="0"/>
                <a:cs typeface="Times New Roman" panose="02020603050405020304" pitchFamily="18" charset="0"/>
              </a:rPr>
              <a:t>the list of sources </a:t>
            </a:r>
            <a:r>
              <a:rPr lang="en-IN" altLang="en-US" sz="4000" dirty="0" smtClean="0">
                <a:latin typeface="Bodoni MT" panose="02070603080606020203" pitchFamily="18" charset="0"/>
                <a:cs typeface="Times New Roman" panose="02020603050405020304" pitchFamily="18" charset="0"/>
              </a:rPr>
              <a:t>and references used in the project.</a:t>
            </a:r>
          </a:p>
          <a:p>
            <a:pPr indent="0">
              <a:buFont typeface="Arial" panose="020B0604020202020204" pitchFamily="34" charset="0"/>
              <a:buNone/>
            </a:pPr>
            <a:endParaRPr lang="en-US" altLang="en-US" sz="4000" dirty="0" smtClean="0">
              <a:latin typeface="Bodoni MT" panose="02070603080606020203" pitchFamily="18" charset="0"/>
              <a:cs typeface="Times New Roman" panose="02020603050405020304" pitchFamily="18" charset="0"/>
            </a:endParaRPr>
          </a:p>
          <a:p>
            <a:pPr indent="0">
              <a:buFont typeface="Arial" panose="020B0604020202020204" pitchFamily="34" charset="0"/>
              <a:buNone/>
            </a:pPr>
            <a:endParaRPr lang="en-IN" altLang="en-US" sz="4000" dirty="0" smtClean="0">
              <a:latin typeface="Bodoni MT" panose="02070603080606020203" pitchFamily="18" charset="0"/>
              <a:cs typeface="Times New Roman" panose="02020603050405020304" pitchFamily="18" charset="0"/>
            </a:endParaRPr>
          </a:p>
          <a:p>
            <a:pPr indent="0">
              <a:buFont typeface="Arial" panose="020B0604020202020204" pitchFamily="34" charset="0"/>
              <a:buNone/>
            </a:pPr>
            <a:r>
              <a:rPr lang="en-IN" altLang="en-US" sz="2800" dirty="0" smtClean="0">
                <a:latin typeface="Times New Roman" panose="02020603050405020304" pitchFamily="18" charset="0"/>
                <a:cs typeface="Times New Roman" panose="02020603050405020304" pitchFamily="18" charset="0"/>
              </a:rPr>
              <a:t>-</a:t>
            </a:r>
            <a:r>
              <a:rPr lang="en-IN" altLang="en-US" sz="2800" b="1" dirty="0" smtClean="0">
                <a:latin typeface="Times New Roman" panose="02020603050405020304" pitchFamily="18" charset="0"/>
                <a:cs typeface="Times New Roman" panose="02020603050405020304" pitchFamily="18" charset="0"/>
              </a:rPr>
              <a:t>    </a:t>
            </a:r>
            <a:r>
              <a:rPr lang="en-US" altLang="en-US" sz="2800" dirty="0" smtClean="0">
                <a:latin typeface="Times New Roman" panose="02020603050405020304" pitchFamily="18" charset="0"/>
                <a:cs typeface="Times New Roman" panose="02020603050405020304" pitchFamily="18" charset="0"/>
              </a:rPr>
              <a:t>https://flask.palletsprojects.com /</a:t>
            </a:r>
          </a:p>
          <a:p>
            <a:pPr marL="457200" indent="-457200">
              <a:buFontTx/>
              <a:buChar char="-"/>
            </a:pPr>
            <a:r>
              <a:rPr lang="en-US" altLang="en-US" sz="2800" dirty="0" smtClean="0">
                <a:latin typeface="Times New Roman" panose="02020603050405020304" pitchFamily="18" charset="0"/>
                <a:cs typeface="Times New Roman" panose="02020603050405020304" pitchFamily="18" charset="0"/>
              </a:rPr>
              <a:t>https://www.eventbrite.com/</a:t>
            </a:r>
          </a:p>
          <a:p>
            <a:pPr marL="457200" indent="-457200">
              <a:buFontTx/>
              <a:buChar char="-"/>
            </a:pPr>
            <a:r>
              <a:rPr lang="en-IN" altLang="en-US" sz="2800" dirty="0" smtClean="0">
                <a:latin typeface="Times New Roman" panose="02020603050405020304" pitchFamily="18" charset="0"/>
                <a:cs typeface="Times New Roman" panose="02020603050405020304" pitchFamily="18" charset="0"/>
              </a:rPr>
              <a:t>https://www.freepik.com</a:t>
            </a:r>
          </a:p>
          <a:p>
            <a:pPr marL="457200" indent="-457200">
              <a:buFontTx/>
              <a:buChar char="-"/>
            </a:pPr>
            <a:r>
              <a:rPr lang="en-US" altLang="en-US" sz="2800" dirty="0" smtClean="0">
                <a:latin typeface="Times New Roman" panose="02020603050405020304" pitchFamily="18" charset="0"/>
                <a:cs typeface="Times New Roman" panose="02020603050405020304" pitchFamily="18" charset="0"/>
              </a:rPr>
              <a:t>https://bootstrap.com</a:t>
            </a:r>
            <a:endParaRPr lang="en-IN" altLang="en-US" sz="2800" dirty="0" smtClean="0">
              <a:latin typeface="Times New Roman" panose="02020603050405020304" pitchFamily="18" charset="0"/>
              <a:cs typeface="Times New Roman" panose="02020603050405020304" pitchFamily="18" charset="0"/>
            </a:endParaRPr>
          </a:p>
          <a:p>
            <a:pPr indent="0">
              <a:buFont typeface="Arial" panose="020B0604020202020204" pitchFamily="34" charset="0"/>
              <a:buNone/>
            </a:pPr>
            <a:endParaRPr lang="en-IN" altLang="en-US" sz="3600" dirty="0" smtClean="0">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lang="en-IN" altLang="en-US" sz="3200"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a:t>
            </a:r>
          </a:p>
        </p:txBody>
      </p:sp>
    </p:spTree>
  </p:cSld>
  <p:clrMapOvr>
    <a:masterClrMapping/>
  </p:clrMapOvr>
  <mc:AlternateContent xmlns:mc="http://schemas.openxmlformats.org/markup-compatibility/2006" xmlns:p14="http://schemas.microsoft.com/office/powerpoint/2010/main">
    <mc:Choice Requires="p14">
      <p:transition spd="slow" advTm="4000">
        <p:randomBar dir="vert"/>
      </p:transition>
    </mc:Choice>
    <mc:Fallback xmlns="">
      <p:transition spd="slow" advTm="4000">
        <p:randomBar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advTm="4000">
        <p:newsflash/>
      </p:transition>
    </mc:Choice>
    <mc:Fallback xmlns="">
      <p:transition spd="med" advTm="4000">
        <p:newsflash/>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Table of Contents</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23528" y="990888"/>
            <a:ext cx="7533005" cy="4831080"/>
          </a:xfrm>
          <a:prstGeom prst="rect">
            <a:avLst/>
          </a:prstGeom>
          <a:noFill/>
        </p:spPr>
        <p:txBody>
          <a:bodyPr wrap="square" rtlCol="0">
            <a:spAutoFit/>
          </a:bodyPr>
          <a:lstStyle/>
          <a:p>
            <a:pPr>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smtClean="0">
                <a:latin typeface="Sitka Subheading Semibold" pitchFamily="2" charset="0"/>
                <a:cs typeface="Times New Roman" panose="02020603050405020304" pitchFamily="18" charset="0"/>
              </a:rPr>
              <a:t>Introduction</a:t>
            </a:r>
          </a:p>
          <a:p>
            <a:pPr>
              <a:buFont typeface="Arial" panose="020B0604020202020204" pitchFamily="34" charset="0"/>
              <a:buChar char="•"/>
            </a:pPr>
            <a:r>
              <a:rPr lang="en-US" sz="2800" dirty="0" smtClean="0">
                <a:latin typeface="Sitka Subheading Semibold" pitchFamily="2" charset="0"/>
                <a:cs typeface="Times New Roman" panose="02020603050405020304" pitchFamily="18" charset="0"/>
              </a:rPr>
              <a:t>Problem Statement</a:t>
            </a:r>
          </a:p>
          <a:p>
            <a:pPr>
              <a:buFont typeface="Arial" panose="020B0604020202020204" pitchFamily="34" charset="0"/>
              <a:buChar char="•"/>
            </a:pPr>
            <a:r>
              <a:rPr lang="en-US" sz="2800" dirty="0" smtClean="0">
                <a:latin typeface="Sitka Subheading Semibold" pitchFamily="2" charset="0"/>
                <a:cs typeface="Times New Roman" panose="02020603050405020304" pitchFamily="18" charset="0"/>
              </a:rPr>
              <a:t>Technical Details</a:t>
            </a:r>
          </a:p>
          <a:p>
            <a:pPr>
              <a:buFont typeface="Arial" panose="020B0604020202020204" pitchFamily="34" charset="0"/>
              <a:buChar char="•"/>
            </a:pPr>
            <a:r>
              <a:rPr lang="en-US" sz="2800" dirty="0" smtClean="0">
                <a:latin typeface="Sitka Subheading Semibold" pitchFamily="2" charset="0"/>
                <a:cs typeface="Times New Roman" panose="02020603050405020304" pitchFamily="18" charset="0"/>
              </a:rPr>
              <a:t>Key Features </a:t>
            </a:r>
          </a:p>
          <a:p>
            <a:pPr>
              <a:buFont typeface="Arial" panose="020B0604020202020204" pitchFamily="34" charset="0"/>
              <a:buChar char="•"/>
            </a:pPr>
            <a:r>
              <a:rPr lang="en-US" sz="2800" dirty="0" smtClean="0">
                <a:latin typeface="Sitka Subheading Semibold" pitchFamily="2" charset="0"/>
                <a:cs typeface="Times New Roman" panose="02020603050405020304" pitchFamily="18" charset="0"/>
              </a:rPr>
              <a:t>Project Highlights</a:t>
            </a:r>
          </a:p>
          <a:p>
            <a:pPr>
              <a:buFont typeface="Arial" panose="020B0604020202020204" pitchFamily="34" charset="0"/>
              <a:buChar char="•"/>
            </a:pPr>
            <a:r>
              <a:rPr lang="en-US" sz="2800" dirty="0" smtClean="0">
                <a:latin typeface="Sitka Subheading Semibold" pitchFamily="2" charset="0"/>
                <a:cs typeface="Times New Roman" panose="02020603050405020304" pitchFamily="18" charset="0"/>
              </a:rPr>
              <a:t>Bonus Feature</a:t>
            </a:r>
          </a:p>
          <a:p>
            <a:pPr>
              <a:buFont typeface="Arial" panose="020B0604020202020204" pitchFamily="34" charset="0"/>
              <a:buChar char="•"/>
            </a:pPr>
            <a:r>
              <a:rPr lang="en-US" sz="2800" dirty="0" smtClean="0">
                <a:latin typeface="Sitka Subheading Semibold" pitchFamily="2" charset="0"/>
                <a:cs typeface="Times New Roman" panose="02020603050405020304" pitchFamily="18" charset="0"/>
              </a:rPr>
              <a:t>Conclusion</a:t>
            </a:r>
          </a:p>
          <a:p>
            <a:pPr>
              <a:buFont typeface="Arial" panose="020B0604020202020204" pitchFamily="34" charset="0"/>
              <a:buChar char="•"/>
            </a:pPr>
            <a:r>
              <a:rPr lang="en-US" sz="2800" dirty="0" smtClean="0">
                <a:latin typeface="Sitka Subheading Semibold" pitchFamily="2" charset="0"/>
                <a:cs typeface="Times New Roman" panose="02020603050405020304" pitchFamily="18" charset="0"/>
              </a:rPr>
              <a:t>References/Links used</a:t>
            </a:r>
          </a:p>
          <a:p>
            <a:pPr>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8361045" y="2423160"/>
            <a:ext cx="3048000" cy="368300"/>
          </a:xfrm>
          <a:prstGeom prst="rect">
            <a:avLst/>
          </a:prstGeom>
          <a:noFill/>
        </p:spPr>
        <p:txBody>
          <a:bodyPr wrap="square" rtlCol="0">
            <a:spAutoFit/>
          </a:bodyPr>
          <a:lstStyle/>
          <a:p>
            <a:endParaRPr lang="en-US"/>
          </a:p>
        </p:txBody>
      </p:sp>
      <p:sp>
        <p:nvSpPr>
          <p:cNvPr id="5" name="Text Box 4"/>
          <p:cNvSpPr txBox="1"/>
          <p:nvPr/>
        </p:nvSpPr>
        <p:spPr>
          <a:xfrm>
            <a:off x="7396480" y="1807845"/>
            <a:ext cx="3048000" cy="368300"/>
          </a:xfrm>
          <a:prstGeom prst="rect">
            <a:avLst/>
          </a:prstGeom>
          <a:noFill/>
        </p:spPr>
        <p:txBody>
          <a:bodyPr wrap="square" rtlCol="0">
            <a:sp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advTm="4000">
        <p:wipe/>
      </p:transition>
    </mc:Choice>
    <mc:Fallback xmlns="">
      <p:transition spd="slow" advTm="4000">
        <p:wip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Introduction</a:t>
            </a:r>
          </a:p>
        </p:txBody>
      </p:sp>
      <p:sp>
        <p:nvSpPr>
          <p:cNvPr id="3" name="Rectangle 2"/>
          <p:cNvSpPr/>
          <p:nvPr/>
        </p:nvSpPr>
        <p:spPr>
          <a:xfrm>
            <a:off x="488048" y="980728"/>
            <a:ext cx="8167370" cy="5563870"/>
          </a:xfrm>
          <a:prstGeom prst="rect">
            <a:avLst/>
          </a:prstGeom>
        </p:spPr>
        <p:txBody>
          <a:bodyPr wrap="square">
            <a:noAutofit/>
          </a:bodyPr>
          <a:lstStyle/>
          <a:p>
            <a:r>
              <a:rPr lang="en-IN" altLang="en-US" sz="3200" dirty="0">
                <a:latin typeface="Stencil" panose="040409050D0802020404" charset="0"/>
                <a:cs typeface="Stencil" panose="040409050D0802020404" charset="0"/>
              </a:rPr>
              <a:t>            </a:t>
            </a:r>
            <a:r>
              <a:rPr lang="en-US" altLang="en-IN" sz="3200" dirty="0">
                <a:latin typeface="Stencil" panose="040409050D0802020404" charset="0"/>
                <a:cs typeface="Stencil" panose="040409050D0802020404" charset="0"/>
              </a:rPr>
              <a:t>EVENT MANAGEMENT SYSTEM</a:t>
            </a:r>
            <a:r>
              <a:rPr lang="en-IN" altLang="en-US" sz="3600" dirty="0">
                <a:latin typeface="Stencil" panose="040409050D0802020404" charset="0"/>
                <a:cs typeface="Stencil" panose="040409050D0802020404" charset="0"/>
              </a:rPr>
              <a:t> </a:t>
            </a:r>
          </a:p>
          <a:p>
            <a:endParaRPr lang="en-IN" altLang="en-US" sz="3200" dirty="0">
              <a:latin typeface="Stencil" panose="040409050D0802020404" charset="0"/>
              <a:cs typeface="Stencil" panose="040409050D0802020404" charset="0"/>
            </a:endParaRPr>
          </a:p>
          <a:p>
            <a:endParaRPr lang="en-IN" altLang="en-US" sz="3200" dirty="0">
              <a:latin typeface="Calibri" panose="020F0502020204030204" pitchFamily="34" charset="0"/>
              <a:cs typeface="Calibri" panose="020F0502020204030204" pitchFamily="34" charset="0"/>
            </a:endParaRPr>
          </a:p>
          <a:p>
            <a:r>
              <a:rPr lang="en-US" altLang="en-US" sz="2800" dirty="0">
                <a:latin typeface="Bodoni MT" panose="02070603080606020203" pitchFamily="18" charset="0"/>
                <a:cs typeface="Calibri" panose="020F0502020204030204" pitchFamily="34" charset="0"/>
              </a:rPr>
              <a:t>The Event Management System (EMS) is a web-based platform that helps users create, organize, and manage events easily and efficiently.</a:t>
            </a:r>
          </a:p>
          <a:p>
            <a:r>
              <a:rPr lang="en-US" altLang="en-US" sz="2800" dirty="0">
                <a:latin typeface="Bodoni MT" panose="02070603080606020203" pitchFamily="18" charset="0"/>
                <a:cs typeface="Calibri" panose="020F0502020204030204" pitchFamily="34" charset="0"/>
              </a:rPr>
              <a:t>It provides features like event creation, ticketing, attendee management and scheduling.</a:t>
            </a:r>
          </a:p>
          <a:p>
            <a:r>
              <a:rPr lang="en-US" altLang="en-US" sz="2800" dirty="0">
                <a:latin typeface="Bodoni MT" panose="02070603080606020203" pitchFamily="18" charset="0"/>
                <a:cs typeface="Calibri" panose="020F0502020204030204" pitchFamily="34" charset="0"/>
              </a:rPr>
              <a:t>The system targets event organizers, attendees, and managers.</a:t>
            </a:r>
          </a:p>
        </p:txBody>
      </p:sp>
    </p:spTree>
  </p:cSld>
  <p:clrMapOvr>
    <a:masterClrMapping/>
  </p:clrMapOvr>
  <mc:AlternateContent xmlns:mc="http://schemas.openxmlformats.org/markup-compatibility/2006" xmlns:p14="http://schemas.microsoft.com/office/powerpoint/2010/main">
    <mc:Choice Requires="p14">
      <p:transition spd="slow" advTm="4000">
        <p:wedge/>
      </p:transition>
    </mc:Choice>
    <mc:Fallback xmlns="">
      <p:transition spd="slow" advTm="4000">
        <p:wedg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Problem Statement</a:t>
            </a:r>
          </a:p>
        </p:txBody>
      </p:sp>
      <p:sp>
        <p:nvSpPr>
          <p:cNvPr id="3" name="Rectangle 2"/>
          <p:cNvSpPr/>
          <p:nvPr/>
        </p:nvSpPr>
        <p:spPr>
          <a:xfrm>
            <a:off x="395605" y="1196975"/>
            <a:ext cx="8136890" cy="4665345"/>
          </a:xfrm>
          <a:prstGeom prst="rect">
            <a:avLst/>
          </a:prstGeom>
        </p:spPr>
        <p:txBody>
          <a:bodyPr wrap="square">
            <a:noAutofit/>
          </a:bodyPr>
          <a:lstStyle/>
          <a:p>
            <a:r>
              <a:rPr lang="en-US" sz="3200" dirty="0" smtClean="0">
                <a:latin typeface="Times New Roman" panose="02020603050405020304" pitchFamily="18" charset="0"/>
                <a:cs typeface="Times New Roman" panose="02020603050405020304" pitchFamily="18" charset="0"/>
              </a:rPr>
              <a:t> </a:t>
            </a:r>
          </a:p>
        </p:txBody>
      </p:sp>
      <p:sp>
        <p:nvSpPr>
          <p:cNvPr id="5" name="Text Box 4"/>
          <p:cNvSpPr txBox="1"/>
          <p:nvPr/>
        </p:nvSpPr>
        <p:spPr>
          <a:xfrm>
            <a:off x="179705" y="845185"/>
            <a:ext cx="8623300" cy="5487035"/>
          </a:xfrm>
          <a:prstGeom prst="rect">
            <a:avLst/>
          </a:prstGeom>
          <a:noFill/>
        </p:spPr>
        <p:txBody>
          <a:bodyPr wrap="square" rtlCol="0">
            <a:noAutofit/>
          </a:bodyPr>
          <a:lstStyle/>
          <a:p>
            <a:r>
              <a:rPr lang="en-IN" altLang="en-US" sz="3200" dirty="0">
                <a:latin typeface="Bahnschrift Condensed" panose="020B0502040204020203" pitchFamily="34" charset="0"/>
              </a:rPr>
              <a:t>The </a:t>
            </a:r>
            <a:r>
              <a:rPr lang="en-IN" altLang="en-US" sz="3200" dirty="0" err="1" smtClean="0">
                <a:latin typeface="Bahnschrift Condensed" panose="020B0502040204020203" pitchFamily="34" charset="0"/>
              </a:rPr>
              <a:t>Eventora</a:t>
            </a:r>
            <a:r>
              <a:rPr lang="en-IN" altLang="en-US" sz="3200" dirty="0" smtClean="0">
                <a:latin typeface="Bahnschrift Condensed" panose="020B0502040204020203" pitchFamily="34" charset="0"/>
              </a:rPr>
              <a:t> </a:t>
            </a:r>
            <a:r>
              <a:rPr lang="en-IN" altLang="en-US" sz="3200" dirty="0">
                <a:latin typeface="Bahnschrift Condensed" panose="020B0502040204020203" pitchFamily="34" charset="0"/>
              </a:rPr>
              <a:t>aims to solve various problems that are listed as:</a:t>
            </a:r>
          </a:p>
          <a:p>
            <a:endParaRPr lang="en-IN" altLang="en-US" sz="3200" dirty="0"/>
          </a:p>
          <a:p>
            <a:r>
              <a:rPr lang="en-US" altLang="en-US" sz="2800" b="1" dirty="0">
                <a:solidFill>
                  <a:schemeClr val="tx2">
                    <a:lumMod val="40000"/>
                    <a:lumOff val="60000"/>
                  </a:schemeClr>
                </a:solidFill>
                <a:latin typeface="Calibri" panose="020F0502020204030204" pitchFamily="34" charset="0"/>
                <a:cs typeface="Calibri" panose="020F0502020204030204" pitchFamily="34" charset="0"/>
              </a:rPr>
              <a:t>Event Planning Complexity</a:t>
            </a:r>
            <a:r>
              <a:rPr lang="en-US" altLang="en-US" sz="2800" b="1" dirty="0">
                <a:latin typeface="Calibri" panose="020F0502020204030204" pitchFamily="34" charset="0"/>
                <a:cs typeface="Calibri" panose="020F0502020204030204" pitchFamily="34" charset="0"/>
              </a:rPr>
              <a:t>:</a:t>
            </a:r>
            <a:r>
              <a:rPr lang="en-US" altLang="en-US" sz="2800" dirty="0">
                <a:latin typeface="Calibri" panose="020F0502020204030204" pitchFamily="34" charset="0"/>
                <a:cs typeface="Calibri" panose="020F0502020204030204" pitchFamily="34" charset="0"/>
              </a:rPr>
              <a:t> </a:t>
            </a:r>
            <a:r>
              <a:rPr lang="en-US" altLang="en-US" sz="2800" dirty="0">
                <a:latin typeface="Baskerville Old Face" panose="02020602080505020303" pitchFamily="18" charset="0"/>
                <a:cs typeface="Calibri" panose="020F0502020204030204" pitchFamily="34" charset="0"/>
              </a:rPr>
              <a:t>Managing multiple aspects like registration, ticketing, and event promotion can be overwhelming for organizers.</a:t>
            </a:r>
          </a:p>
          <a:p>
            <a:endParaRPr lang="en-US" altLang="en-US" sz="2800" dirty="0">
              <a:latin typeface="Calibri" panose="020F0502020204030204" pitchFamily="34" charset="0"/>
              <a:cs typeface="Calibri" panose="020F0502020204030204" pitchFamily="34" charset="0"/>
            </a:endParaRPr>
          </a:p>
          <a:p>
            <a:r>
              <a:rPr lang="en-US" altLang="en-US" sz="2800" b="1" dirty="0">
                <a:solidFill>
                  <a:schemeClr val="tx2">
                    <a:lumMod val="40000"/>
                    <a:lumOff val="60000"/>
                  </a:schemeClr>
                </a:solidFill>
                <a:latin typeface="Calibri" panose="020F0502020204030204" pitchFamily="34" charset="0"/>
                <a:cs typeface="Calibri" panose="020F0502020204030204" pitchFamily="34" charset="0"/>
                <a:sym typeface="+mn-ea"/>
              </a:rPr>
              <a:t>Solution</a:t>
            </a:r>
            <a:r>
              <a:rPr lang="en-US" altLang="en-US" sz="2800" b="1" dirty="0">
                <a:latin typeface="Baskerville Old Face" panose="02020602080505020303" pitchFamily="18" charset="0"/>
                <a:cs typeface="Calibri" panose="020F0502020204030204" pitchFamily="34" charset="0"/>
                <a:sym typeface="+mn-ea"/>
              </a:rPr>
              <a:t>:</a:t>
            </a:r>
            <a:r>
              <a:rPr lang="en-US" altLang="en-US" sz="2800" dirty="0">
                <a:latin typeface="Baskerville Old Face" panose="02020602080505020303" pitchFamily="18" charset="0"/>
                <a:cs typeface="Calibri" panose="020F0502020204030204" pitchFamily="34" charset="0"/>
                <a:sym typeface="+mn-ea"/>
              </a:rPr>
              <a:t> Create an automated, scalable Event Management System that simplifies event creation and attendee interaction.</a:t>
            </a:r>
            <a:endParaRPr lang="en-US" altLang="en-US" sz="2800" dirty="0">
              <a:latin typeface="Baskerville Old Face" panose="02020602080505020303" pitchFamily="18" charset="0"/>
              <a:cs typeface="Calibri" panose="020F0502020204030204" pitchFamily="34" charset="0"/>
            </a:endParaRPr>
          </a:p>
          <a:p>
            <a:endParaRPr lang="en-US" altLang="en-US" sz="2800" dirty="0">
              <a:latin typeface="Calibri" panose="020F0502020204030204" pitchFamily="34" charset="0"/>
              <a:cs typeface="Calibri" panose="020F0502020204030204" pitchFamily="34" charset="0"/>
            </a:endParaRPr>
          </a:p>
          <a:p>
            <a:r>
              <a:rPr lang="en-US" altLang="en-US" sz="2800" b="1" dirty="0">
                <a:solidFill>
                  <a:schemeClr val="tx2">
                    <a:lumMod val="40000"/>
                    <a:lumOff val="60000"/>
                  </a:schemeClr>
                </a:solidFill>
                <a:latin typeface="Calibri" panose="020F0502020204030204" pitchFamily="34" charset="0"/>
                <a:cs typeface="Calibri" panose="020F0502020204030204" pitchFamily="34" charset="0"/>
              </a:rPr>
              <a:t>Manual Processes</a:t>
            </a:r>
            <a:r>
              <a:rPr lang="en-US" altLang="en-US" sz="2800" b="1" dirty="0">
                <a:latin typeface="Calibri" panose="020F0502020204030204" pitchFamily="34" charset="0"/>
                <a:cs typeface="Calibri" panose="020F0502020204030204" pitchFamily="34" charset="0"/>
              </a:rPr>
              <a:t>:</a:t>
            </a:r>
            <a:r>
              <a:rPr lang="en-US" altLang="en-US" sz="3200" b="1" dirty="0">
                <a:latin typeface="Calibri" panose="020F0502020204030204" pitchFamily="34" charset="0"/>
                <a:cs typeface="Calibri" panose="020F0502020204030204" pitchFamily="34" charset="0"/>
              </a:rPr>
              <a:t> </a:t>
            </a:r>
            <a:r>
              <a:rPr lang="en-US" altLang="en-US" sz="2800" dirty="0">
                <a:latin typeface="Baskerville Old Face" panose="02020602080505020303" pitchFamily="18" charset="0"/>
                <a:cs typeface="Calibri" panose="020F0502020204030204" pitchFamily="34" charset="0"/>
              </a:rPr>
              <a:t>Reliance on manual systems or spreadsheets is inefficient and prone to errors</a:t>
            </a:r>
            <a:r>
              <a:rPr lang="en-US" altLang="en-US" sz="2800" dirty="0">
                <a:latin typeface="Calibri" panose="020F0502020204030204" pitchFamily="34" charset="0"/>
                <a:cs typeface="Calibri" panose="020F0502020204030204" pitchFamily="34" charset="0"/>
              </a:rPr>
              <a:t>.</a:t>
            </a:r>
          </a:p>
          <a:p>
            <a:endParaRPr lang="en-US" altLang="en-US" sz="2800" dirty="0">
              <a:latin typeface="Calibri" panose="020F0502020204030204" pitchFamily="34" charset="0"/>
              <a:cs typeface="Calibri" panose="020F0502020204030204" pitchFamily="34" charset="0"/>
            </a:endParaRPr>
          </a:p>
          <a:p>
            <a:endParaRPr lang="en-US" altLang="en-US" sz="2800" dirty="0">
              <a:latin typeface="Calibri" panose="020F0502020204030204" pitchFamily="34" charset="0"/>
              <a:cs typeface="Calibri" panose="020F0502020204030204" pitchFamily="34" charset="0"/>
            </a:endParaRPr>
          </a:p>
          <a:p>
            <a:endParaRPr lang="en-IN" altLang="en-US" sz="3200" dirty="0"/>
          </a:p>
          <a:p>
            <a:r>
              <a:rPr lang="en-IN" altLang="en-US" sz="3200" dirty="0"/>
              <a:t>  </a:t>
            </a:r>
          </a:p>
        </p:txBody>
      </p:sp>
    </p:spTree>
  </p:cSld>
  <p:clrMapOvr>
    <a:masterClrMapping/>
  </p:clrMapOvr>
  <mc:AlternateContent xmlns:mc="http://schemas.openxmlformats.org/markup-compatibility/2006" xmlns:p14="http://schemas.microsoft.com/office/powerpoint/2010/main">
    <mc:Choice Requires="p14">
      <p:transition spd="slow" advTm="4000">
        <p:push dir="u"/>
      </p:transition>
    </mc:Choice>
    <mc:Fallback xmlns="">
      <p:transition spd="slow" advTm="4000">
        <p:push dir="u"/>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Technical Details</a:t>
            </a:r>
          </a:p>
        </p:txBody>
      </p:sp>
      <p:sp>
        <p:nvSpPr>
          <p:cNvPr id="3" name="Text Box 2"/>
          <p:cNvSpPr txBox="1"/>
          <p:nvPr/>
        </p:nvSpPr>
        <p:spPr>
          <a:xfrm>
            <a:off x="539115" y="861695"/>
            <a:ext cx="8500110" cy="5475605"/>
          </a:xfrm>
          <a:prstGeom prst="rect">
            <a:avLst/>
          </a:prstGeom>
          <a:noFill/>
        </p:spPr>
        <p:txBody>
          <a:bodyPr wrap="square" rtlCol="0">
            <a:noAutofit/>
          </a:bodyPr>
          <a:lstStyle/>
          <a:p>
            <a:r>
              <a:rPr lang="en-IN" altLang="en-US" sz="3600" dirty="0">
                <a:latin typeface="Bahnschrift Condensed" panose="020B0502040204020203" pitchFamily="34" charset="0"/>
                <a:cs typeface="Bodoni MT Black" panose="02070A03080606020203" charset="0"/>
              </a:rPr>
              <a:t>Technologies and Methods used:</a:t>
            </a:r>
          </a:p>
          <a:p>
            <a:endParaRPr lang="en-IN" altLang="en-US" sz="3600" dirty="0">
              <a:latin typeface="Bodoni MT Black" panose="02070A03080606020203" charset="0"/>
              <a:cs typeface="Bodoni MT Black" panose="02070A03080606020203" charset="0"/>
            </a:endParaRPr>
          </a:p>
          <a:p>
            <a:r>
              <a:rPr lang="en-US" altLang="en-IN" sz="2800" dirty="0">
                <a:latin typeface="Bahnschrift Light" panose="020B0502040204020203" pitchFamily="34" charset="0"/>
                <a:cs typeface="Arial Black" panose="020B0A04020102020204" pitchFamily="34" charset="0"/>
              </a:rPr>
              <a:t>FRONTEND</a:t>
            </a:r>
            <a:r>
              <a:rPr lang="en-US" altLang="en-IN" sz="2800" b="1" dirty="0">
                <a:latin typeface="Bahnschrift Light" panose="020B0502040204020203" pitchFamily="34" charset="0"/>
                <a:cs typeface="Arial Black" panose="020B0A04020102020204" pitchFamily="34" charset="0"/>
              </a:rPr>
              <a:t>:</a:t>
            </a:r>
          </a:p>
          <a:p>
            <a:r>
              <a:rPr lang="en-US" altLang="en-IN" sz="2800" dirty="0">
                <a:latin typeface="Arial Black" panose="020B0A04020102020204" pitchFamily="34" charset="0"/>
                <a:cs typeface="Arial Black" panose="020B0A04020102020204" pitchFamily="34" charset="0"/>
              </a:rPr>
              <a:t>- </a:t>
            </a:r>
            <a:r>
              <a:rPr lang="en-IN" altLang="en-US" sz="2800" u="sng" dirty="0">
                <a:solidFill>
                  <a:schemeClr val="tx2">
                    <a:lumMod val="40000"/>
                    <a:lumOff val="60000"/>
                  </a:schemeClr>
                </a:solidFill>
                <a:cs typeface="+mn-lt"/>
                <a:sym typeface="+mn-ea"/>
              </a:rPr>
              <a:t>HTML</a:t>
            </a:r>
            <a:r>
              <a:rPr lang="en-US" altLang="en-IN" sz="2800" dirty="0">
                <a:cs typeface="+mn-lt"/>
                <a:sym typeface="+mn-ea"/>
              </a:rPr>
              <a:t> : </a:t>
            </a:r>
            <a:r>
              <a:rPr lang="en-US" altLang="en-IN" sz="2800" dirty="0">
                <a:latin typeface="Arial Narrow" panose="020B0606020202030204" pitchFamily="34" charset="0"/>
                <a:cs typeface="+mn-lt"/>
                <a:sym typeface="+mn-ea"/>
              </a:rPr>
              <a:t>D</a:t>
            </a:r>
            <a:r>
              <a:rPr lang="en-US" altLang="en-US" sz="2800" dirty="0">
                <a:latin typeface="Arial Narrow" panose="020B0606020202030204" pitchFamily="34" charset="0"/>
                <a:cs typeface="+mn-lt"/>
              </a:rPr>
              <a:t>efine the content of the web pages, including the layout, text, images, forms, and links.</a:t>
            </a:r>
          </a:p>
          <a:p>
            <a:endParaRPr lang="en-US" altLang="en-US" sz="2800" dirty="0">
              <a:latin typeface="Arial Narrow" panose="020B0606020202030204" pitchFamily="34" charset="0"/>
              <a:cs typeface="+mn-lt"/>
            </a:endParaRPr>
          </a:p>
          <a:p>
            <a:r>
              <a:rPr lang="en-US" altLang="en-IN" sz="2800" dirty="0">
                <a:latin typeface="Arial Black" panose="020B0A04020102020204" pitchFamily="34" charset="0"/>
                <a:cs typeface="Arial Black" panose="020B0A04020102020204" pitchFamily="34" charset="0"/>
              </a:rPr>
              <a:t>- </a:t>
            </a:r>
            <a:r>
              <a:rPr lang="en-IN" altLang="en-US" sz="2800" u="sng" dirty="0">
                <a:solidFill>
                  <a:schemeClr val="tx2">
                    <a:lumMod val="40000"/>
                    <a:lumOff val="60000"/>
                  </a:schemeClr>
                </a:solidFill>
                <a:cs typeface="+mn-lt"/>
              </a:rPr>
              <a:t>CSS</a:t>
            </a:r>
            <a:r>
              <a:rPr lang="en-US" altLang="en-IN" sz="2800" dirty="0">
                <a:solidFill>
                  <a:schemeClr val="tx2">
                    <a:lumMod val="40000"/>
                    <a:lumOff val="60000"/>
                  </a:schemeClr>
                </a:solidFill>
                <a:cs typeface="+mn-lt"/>
              </a:rPr>
              <a:t> </a:t>
            </a:r>
            <a:r>
              <a:rPr lang="en-US" altLang="en-IN" sz="2800" dirty="0">
                <a:cs typeface="+mn-lt"/>
              </a:rPr>
              <a:t>: </a:t>
            </a:r>
            <a:r>
              <a:rPr lang="en-US" altLang="en-IN" sz="2800" dirty="0">
                <a:latin typeface="Arial Narrow" panose="020B0606020202030204" pitchFamily="34" charset="0"/>
                <a:cs typeface="+mn-lt"/>
              </a:rPr>
              <a:t>U</a:t>
            </a:r>
            <a:r>
              <a:rPr lang="en-US" altLang="en-US" sz="2800" dirty="0">
                <a:latin typeface="Arial Narrow" panose="020B0606020202030204" pitchFamily="34" charset="0"/>
                <a:cs typeface="+mn-lt"/>
              </a:rPr>
              <a:t>sed to style and format the HTML content, including layout, fonts, colors, spacing, and positioning.</a:t>
            </a:r>
          </a:p>
          <a:p>
            <a:endParaRPr lang="en-US" altLang="en-US" sz="2800" dirty="0">
              <a:cs typeface="+mn-lt"/>
            </a:endParaRPr>
          </a:p>
          <a:p>
            <a:r>
              <a:rPr lang="en-US" altLang="en-IN" sz="2800" dirty="0">
                <a:latin typeface="Arial Black" panose="020B0A04020102020204" pitchFamily="34" charset="0"/>
                <a:cs typeface="Arial Black" panose="020B0A04020102020204" pitchFamily="34" charset="0"/>
                <a:sym typeface="+mn-ea"/>
              </a:rPr>
              <a:t>- </a:t>
            </a:r>
            <a:r>
              <a:rPr lang="en-US" altLang="en-IN" sz="2800" u="sng" dirty="0">
                <a:solidFill>
                  <a:schemeClr val="tx2">
                    <a:lumMod val="40000"/>
                    <a:lumOff val="60000"/>
                  </a:schemeClr>
                </a:solidFill>
                <a:cs typeface="+mn-lt"/>
                <a:sym typeface="+mn-ea"/>
              </a:rPr>
              <a:t>JAVASCRIPT</a:t>
            </a:r>
            <a:r>
              <a:rPr lang="en-US" altLang="en-IN" sz="2800" dirty="0">
                <a:cs typeface="+mn-lt"/>
                <a:sym typeface="+mn-ea"/>
              </a:rPr>
              <a:t> </a:t>
            </a:r>
            <a:r>
              <a:rPr lang="en-US" altLang="en-IN" sz="2800" dirty="0">
                <a:latin typeface="Arial Narrow" panose="020B0606020202030204" pitchFamily="34" charset="0"/>
                <a:cs typeface="+mn-lt"/>
                <a:sym typeface="+mn-ea"/>
              </a:rPr>
              <a:t>: H</a:t>
            </a:r>
            <a:r>
              <a:rPr lang="en-US" altLang="en-US" sz="2800" dirty="0">
                <a:latin typeface="Arial Narrow" panose="020B0606020202030204" pitchFamily="34" charset="0"/>
                <a:cs typeface="+mn-lt"/>
              </a:rPr>
              <a:t>andle user interactions, manipulate the DOM (Document Object Model), and even communicate with the server asynchronously.</a:t>
            </a:r>
          </a:p>
        </p:txBody>
      </p:sp>
    </p:spTree>
  </p:cSld>
  <p:clrMapOvr>
    <a:masterClrMapping/>
  </p:clrMapOvr>
  <mc:AlternateContent xmlns:mc="http://schemas.openxmlformats.org/markup-compatibility/2006" xmlns:p14="http://schemas.microsoft.com/office/powerpoint/2010/main">
    <mc:Choice Requires="p14">
      <p:transition spd="med" advTm="4000">
        <p:wipe/>
      </p:transition>
    </mc:Choice>
    <mc:Fallback xmlns="">
      <p:transition spd="med" advTm="4000">
        <p:wip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ext Box 2"/>
          <p:cNvSpPr txBox="1"/>
          <p:nvPr/>
        </p:nvSpPr>
        <p:spPr>
          <a:xfrm>
            <a:off x="277495" y="811530"/>
            <a:ext cx="8493125" cy="5901055"/>
          </a:xfrm>
          <a:prstGeom prst="rect">
            <a:avLst/>
          </a:prstGeom>
          <a:noFill/>
        </p:spPr>
        <p:txBody>
          <a:bodyPr wrap="square" rtlCol="0">
            <a:noAutofit/>
          </a:bodyPr>
          <a:lstStyle/>
          <a:p>
            <a:r>
              <a:rPr lang="en-US" altLang="en-IN" sz="2800" dirty="0">
                <a:latin typeface="Baskerville Old Face" panose="02020602080505020303" pitchFamily="18" charset="0"/>
                <a:cs typeface="Arial Black" panose="020B0A04020102020204" pitchFamily="34" charset="0"/>
                <a:sym typeface="+mn-ea"/>
              </a:rPr>
              <a:t>BACKEND:</a:t>
            </a:r>
            <a:r>
              <a:rPr lang="en-US" altLang="en-IN" sz="2800" dirty="0">
                <a:latin typeface="Arial Black" panose="020B0A04020102020204" pitchFamily="34" charset="0"/>
                <a:cs typeface="Arial Black" panose="020B0A04020102020204" pitchFamily="34" charset="0"/>
                <a:sym typeface="+mn-ea"/>
              </a:rPr>
              <a:t> </a:t>
            </a:r>
          </a:p>
          <a:p>
            <a:r>
              <a:rPr lang="en-US" altLang="en-IN" sz="2800" dirty="0">
                <a:latin typeface="Arial Black" panose="020B0A04020102020204" pitchFamily="34" charset="0"/>
                <a:cs typeface="Arial Black" panose="020B0A04020102020204" pitchFamily="34" charset="0"/>
                <a:sym typeface="+mn-ea"/>
              </a:rPr>
              <a:t>- </a:t>
            </a:r>
            <a:r>
              <a:rPr lang="en-US" altLang="en-IN" sz="2800" u="sng" dirty="0">
                <a:solidFill>
                  <a:schemeClr val="tx2">
                    <a:lumMod val="40000"/>
                    <a:lumOff val="60000"/>
                  </a:schemeClr>
                </a:solidFill>
                <a:cs typeface="+mn-lt"/>
                <a:sym typeface="+mn-ea"/>
              </a:rPr>
              <a:t>FLASK</a:t>
            </a:r>
            <a:r>
              <a:rPr lang="en-US" altLang="en-IN" sz="2800" dirty="0">
                <a:cs typeface="+mn-lt"/>
                <a:sym typeface="+mn-ea"/>
              </a:rPr>
              <a:t> : </a:t>
            </a:r>
            <a:r>
              <a:rPr lang="en-US" altLang="en-IN" sz="2800" dirty="0">
                <a:latin typeface="Bodoni MT" panose="02070603080606020203" pitchFamily="18" charset="0"/>
                <a:cs typeface="+mn-lt"/>
                <a:sym typeface="+mn-ea"/>
              </a:rPr>
              <a:t>L</a:t>
            </a:r>
            <a:r>
              <a:rPr lang="en-US" altLang="en-US" sz="2800" dirty="0">
                <a:latin typeface="Bodoni MT" panose="02070603080606020203" pitchFamily="18" charset="0"/>
                <a:cs typeface="+mn-lt"/>
                <a:sym typeface="+mn-ea"/>
              </a:rPr>
              <a:t>ightweight Python web framework for small-scale applications, offering flexibility and simplicity.Handles routing, HTTP requests, template rendering, and database connections.</a:t>
            </a:r>
          </a:p>
          <a:p>
            <a:endParaRPr lang="en-US" altLang="en-US" sz="2800" dirty="0">
              <a:latin typeface="Arial Black" panose="020B0A04020102020204" pitchFamily="34" charset="0"/>
              <a:cs typeface="Arial Black" panose="020B0A04020102020204" pitchFamily="34" charset="0"/>
              <a:sym typeface="+mn-ea"/>
            </a:endParaRPr>
          </a:p>
          <a:p>
            <a:r>
              <a:rPr lang="en-US" altLang="en-IN" sz="2800" dirty="0">
                <a:latin typeface="Arial Black" panose="020B0A04020102020204" pitchFamily="34" charset="0"/>
                <a:cs typeface="Arial Black" panose="020B0A04020102020204" pitchFamily="34" charset="0"/>
                <a:sym typeface="+mn-ea"/>
              </a:rPr>
              <a:t>- </a:t>
            </a:r>
            <a:r>
              <a:rPr lang="en-US" altLang="en-IN" sz="2800" u="sng" dirty="0">
                <a:solidFill>
                  <a:schemeClr val="tx2">
                    <a:lumMod val="40000"/>
                    <a:lumOff val="60000"/>
                  </a:schemeClr>
                </a:solidFill>
                <a:cs typeface="+mn-lt"/>
                <a:sym typeface="+mn-ea"/>
              </a:rPr>
              <a:t>DATABASE</a:t>
            </a:r>
            <a:r>
              <a:rPr lang="en-US" altLang="en-IN" sz="2800" dirty="0">
                <a:cs typeface="+mn-lt"/>
                <a:sym typeface="+mn-ea"/>
              </a:rPr>
              <a:t> : </a:t>
            </a:r>
            <a:r>
              <a:rPr lang="en-US" altLang="en-US" sz="2800" dirty="0">
                <a:latin typeface="Times New Roman" panose="02020603050405020304" pitchFamily="18" charset="0"/>
                <a:cs typeface="Times New Roman" panose="02020603050405020304" pitchFamily="18" charset="0"/>
                <a:sym typeface="+mn-ea"/>
              </a:rPr>
              <a:t>SQLite is a lightweight, file-based relational database. It’s a great option for small projects or development environments where a full-fledged database is not necessary.</a:t>
            </a:r>
          </a:p>
        </p:txBody>
      </p:sp>
    </p:spTree>
  </p:cSld>
  <p:clrMapOvr>
    <a:masterClrMapping/>
  </p:clrMapOvr>
  <p:transition advTm="4000">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Box 1"/>
          <p:cNvSpPr txBox="1"/>
          <p:nvPr/>
        </p:nvSpPr>
        <p:spPr>
          <a:xfrm>
            <a:off x="467544" y="250488"/>
            <a:ext cx="5400600"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Key Features</a:t>
            </a:r>
          </a:p>
        </p:txBody>
      </p:sp>
      <p:sp>
        <p:nvSpPr>
          <p:cNvPr id="3" name="Rectangle 2"/>
          <p:cNvSpPr/>
          <p:nvPr/>
        </p:nvSpPr>
        <p:spPr>
          <a:xfrm>
            <a:off x="-635" y="844550"/>
            <a:ext cx="9168765" cy="5867400"/>
          </a:xfrm>
          <a:prstGeom prst="rect">
            <a:avLst/>
          </a:prstGeom>
          <a:noFill/>
          <a:effectLst/>
        </p:spPr>
        <p:txBody>
          <a:bodyPr wrap="square">
            <a:noAutofit/>
          </a:bodyPr>
          <a:lstStyle/>
          <a:p>
            <a:r>
              <a:rPr lang="en-IN" altLang="en-US" sz="3200" dirty="0">
                <a:latin typeface="Bahnschrift Condensed" panose="020B0502040204020203" pitchFamily="34" charset="0"/>
                <a:cs typeface="Cooper Black" panose="0208090404030B020404" charset="0"/>
              </a:rPr>
              <a:t>A number of key features that included in the project are as follows:</a:t>
            </a:r>
          </a:p>
          <a:p>
            <a:endParaRPr lang="en-IN" altLang="en-US" sz="3200" dirty="0">
              <a:latin typeface="Bahnschrift Condensed" panose="020B0502040204020203" pitchFamily="34" charset="0"/>
              <a:cs typeface="+mn-lt"/>
            </a:endParaRPr>
          </a:p>
          <a:p>
            <a:r>
              <a:rPr lang="en-IN" altLang="en-US" sz="3600" b="1" dirty="0">
                <a:latin typeface="Arial" panose="020B0604020202020204" pitchFamily="34" charset="0"/>
                <a:cs typeface="Arial" panose="020B0604020202020204" pitchFamily="34" charset="0"/>
              </a:rPr>
              <a:t>-</a:t>
            </a:r>
            <a:r>
              <a:rPr lang="en-US" altLang="en-IN" sz="3600" b="1" dirty="0">
                <a:latin typeface="Arial" panose="020B0604020202020204" pitchFamily="34" charset="0"/>
                <a:cs typeface="Arial" panose="020B0604020202020204" pitchFamily="34" charset="0"/>
              </a:rPr>
              <a:t> </a:t>
            </a:r>
            <a:r>
              <a:rPr lang="en-US" altLang="en-US" sz="2800" b="1" u="sng" dirty="0">
                <a:solidFill>
                  <a:schemeClr val="tx2">
                    <a:lumMod val="40000"/>
                    <a:lumOff val="60000"/>
                  </a:schemeClr>
                </a:solidFill>
                <a:latin typeface="Book Antiqua" panose="02040602050305030304" pitchFamily="18" charset="0"/>
                <a:cs typeface="Calibri" panose="020F0502020204030204" pitchFamily="34" charset="0"/>
              </a:rPr>
              <a:t>User Registration</a:t>
            </a:r>
            <a:r>
              <a:rPr lang="en-US" altLang="en-US" sz="2800" b="1" dirty="0">
                <a:latin typeface="Calibri" panose="020F0502020204030204" pitchFamily="34" charset="0"/>
                <a:cs typeface="Calibri" panose="020F0502020204030204" pitchFamily="34" charset="0"/>
              </a:rPr>
              <a:t>:</a:t>
            </a:r>
            <a:r>
              <a:rPr lang="en-US" altLang="en-US" sz="2800" dirty="0">
                <a:latin typeface="Calibri" panose="020F0502020204030204" pitchFamily="34" charset="0"/>
                <a:cs typeface="Calibri" panose="020F0502020204030204" pitchFamily="34" charset="0"/>
              </a:rPr>
              <a:t> </a:t>
            </a:r>
            <a:r>
              <a:rPr lang="en-US" altLang="en-US" sz="2400" dirty="0">
                <a:latin typeface="Arial" panose="020B0604020202020204" pitchFamily="34" charset="0"/>
                <a:cs typeface="Arial" panose="020B0604020202020204" pitchFamily="34" charset="0"/>
              </a:rPr>
              <a:t>Attendees can sign up for events via simple </a:t>
            </a:r>
          </a:p>
          <a:p>
            <a:r>
              <a:rPr lang="en-US" altLang="en-US" sz="2400" dirty="0">
                <a:latin typeface="Arial" panose="020B0604020202020204" pitchFamily="34" charset="0"/>
                <a:cs typeface="Arial" panose="020B0604020202020204" pitchFamily="34" charset="0"/>
              </a:rPr>
              <a:t>   registration forms.</a:t>
            </a:r>
          </a:p>
          <a:p>
            <a:endParaRPr lang="en-US" altLang="en-US" sz="2400" dirty="0">
              <a:latin typeface="Arial" panose="020B0604020202020204" pitchFamily="34" charset="0"/>
              <a:cs typeface="Arial" panose="020B0604020202020204" pitchFamily="34" charset="0"/>
            </a:endParaRPr>
          </a:p>
          <a:p>
            <a:r>
              <a:rPr lang="en-IN" altLang="en-US" sz="3600" b="1" dirty="0">
                <a:latin typeface="Calibri" panose="020F0502020204030204" pitchFamily="34" charset="0"/>
                <a:cs typeface="Calibri" panose="020F0502020204030204" pitchFamily="34" charset="0"/>
              </a:rPr>
              <a:t>-</a:t>
            </a:r>
            <a:r>
              <a:rPr lang="en-US" altLang="en-IN" sz="3600" b="1" dirty="0">
                <a:latin typeface="Calibri" panose="020F0502020204030204" pitchFamily="34" charset="0"/>
                <a:cs typeface="Calibri" panose="020F0502020204030204" pitchFamily="34" charset="0"/>
              </a:rPr>
              <a:t> </a:t>
            </a:r>
            <a:r>
              <a:rPr lang="en-US" altLang="en-US" sz="2800" b="1" u="sng" dirty="0">
                <a:solidFill>
                  <a:schemeClr val="tx2">
                    <a:lumMod val="40000"/>
                    <a:lumOff val="60000"/>
                  </a:schemeClr>
                </a:solidFill>
                <a:latin typeface="Book Antiqua" panose="02040602050305030304" pitchFamily="18" charset="0"/>
                <a:cs typeface="Calibri" panose="020F0502020204030204" pitchFamily="34" charset="0"/>
              </a:rPr>
              <a:t>Ticketing &amp; Payments</a:t>
            </a:r>
            <a:r>
              <a:rPr lang="en-US" altLang="en-US" sz="2800" b="1" u="sng" dirty="0">
                <a:latin typeface="Calibri" panose="020F0502020204030204" pitchFamily="34" charset="0"/>
                <a:cs typeface="Calibri" panose="020F0502020204030204" pitchFamily="34" charset="0"/>
              </a:rPr>
              <a:t>:</a:t>
            </a:r>
            <a:r>
              <a:rPr lang="en-US" altLang="en-US" sz="2400" dirty="0">
                <a:latin typeface="Arial" panose="020B0604020202020204" pitchFamily="34" charset="0"/>
                <a:cs typeface="Arial" panose="020B0604020202020204" pitchFamily="34" charset="0"/>
              </a:rPr>
              <a:t> Integrated payment gateways for ticket  </a:t>
            </a:r>
          </a:p>
          <a:p>
            <a:r>
              <a:rPr lang="en-US" altLang="en-US" sz="2400" dirty="0">
                <a:latin typeface="Arial" panose="020B0604020202020204" pitchFamily="34" charset="0"/>
                <a:cs typeface="Arial" panose="020B0604020202020204" pitchFamily="34" charset="0"/>
              </a:rPr>
              <a:t>   sales and payments.</a:t>
            </a:r>
          </a:p>
          <a:p>
            <a:endParaRPr lang="en-US" altLang="en-US" sz="2400" dirty="0">
              <a:latin typeface="Arial" panose="020B0604020202020204" pitchFamily="34" charset="0"/>
              <a:cs typeface="Arial" panose="020B0604020202020204" pitchFamily="34" charset="0"/>
            </a:endParaRPr>
          </a:p>
          <a:p>
            <a:r>
              <a:rPr lang="en-US" altLang="en-US" sz="3600" b="1" dirty="0">
                <a:latin typeface="Calibri" panose="020F0502020204030204" pitchFamily="34" charset="0"/>
                <a:cs typeface="Calibri" panose="020F0502020204030204" pitchFamily="34" charset="0"/>
              </a:rPr>
              <a:t>-</a:t>
            </a:r>
            <a:r>
              <a:rPr lang="en-US" altLang="en-US" sz="2800" dirty="0">
                <a:latin typeface="Calibri" panose="020F0502020204030204" pitchFamily="34" charset="0"/>
                <a:cs typeface="Calibri" panose="020F0502020204030204" pitchFamily="34" charset="0"/>
              </a:rPr>
              <a:t> </a:t>
            </a:r>
            <a:r>
              <a:rPr lang="en-US" altLang="en-US" sz="2800" b="1" u="sng" dirty="0">
                <a:solidFill>
                  <a:schemeClr val="tx2">
                    <a:lumMod val="40000"/>
                    <a:lumOff val="60000"/>
                  </a:schemeClr>
                </a:solidFill>
                <a:latin typeface="Book Antiqua" panose="02040602050305030304" pitchFamily="18" charset="0"/>
                <a:cs typeface="Calibri" panose="020F0502020204030204" pitchFamily="34" charset="0"/>
              </a:rPr>
              <a:t>Admin Dashboard</a:t>
            </a:r>
            <a:r>
              <a:rPr lang="en-US" altLang="en-US" sz="2800" b="1" u="sng" dirty="0">
                <a:latin typeface="Calibri" panose="020F0502020204030204" pitchFamily="34" charset="0"/>
                <a:cs typeface="Calibri" panose="020F0502020204030204" pitchFamily="34" charset="0"/>
              </a:rPr>
              <a:t>:</a:t>
            </a:r>
            <a:r>
              <a:rPr lang="en-US" altLang="en-US" sz="2400" dirty="0">
                <a:latin typeface="Arial" panose="020B0604020202020204" pitchFamily="34" charset="0"/>
                <a:cs typeface="Arial" panose="020B0604020202020204" pitchFamily="34" charset="0"/>
              </a:rPr>
              <a:t> For organizers to manage events,    attendees, and view statistics.</a:t>
            </a:r>
          </a:p>
        </p:txBody>
      </p:sp>
    </p:spTree>
  </p:cSld>
  <p:clrMapOvr>
    <a:masterClrMapping/>
  </p:clrMapOvr>
  <mc:AlternateContent xmlns:mc="http://schemas.openxmlformats.org/markup-compatibility/2006" xmlns:p14="http://schemas.microsoft.com/office/powerpoint/2010/main">
    <mc:Choice Requires="p14">
      <p:transition spd="slow" p14:dur="1600" advTm="4000">
        <p14:prism isInverted="1"/>
      </p:transition>
    </mc:Choice>
    <mc:Fallback xmlns="">
      <p:transition spd="slow" advTm="40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48640" y="69215"/>
            <a:ext cx="4847590" cy="688975"/>
          </a:xfrm>
          <a:prstGeom prst="rect">
            <a:avLst/>
          </a:prstGeom>
          <a:noFill/>
        </p:spPr>
        <p:txBody>
          <a:bodyPr wrap="square" rtlCol="0">
            <a:noAutofit/>
          </a:bodyPr>
          <a:lstStyle/>
          <a:p>
            <a:r>
              <a:rPr lang="en-IN" altLang="en-US" sz="4800">
                <a:latin typeface="+mj-lt"/>
                <a:cs typeface="+mj-lt"/>
              </a:rPr>
              <a:t>Project Highlights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196753"/>
            <a:ext cx="8712968" cy="5040560"/>
          </a:xfrm>
          <a:prstGeom prst="rect">
            <a:avLst/>
          </a:prstGeom>
        </p:spPr>
      </p:pic>
    </p:spTree>
  </p:cSld>
  <p:clrMapOvr>
    <a:masterClrMapping/>
  </p:clrMapOvr>
  <p:transition advTm="4000">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6712"/>
            <a:ext cx="9144000" cy="5832648"/>
          </a:xfrm>
          <a:prstGeom prst="rect">
            <a:avLst/>
          </a:prstGeom>
        </p:spPr>
      </p:pic>
    </p:spTree>
  </p:cSld>
  <p:clrMapOvr>
    <a:masterClrMapping/>
  </p:clrMapOvr>
  <p:transition advTm="4000">
    <p:cut/>
  </p:transition>
  <p:timing>
    <p:tnLst>
      <p:par>
        <p:cTn id="1" dur="indefinite" restart="never" nodeType="tmRoot"/>
      </p:par>
    </p:tnLst>
  </p:timing>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565</Words>
  <Application>Microsoft Office PowerPoint</Application>
  <PresentationFormat>On-screen Show (4:3)</PresentationFormat>
  <Paragraphs>81</Paragraphs>
  <Slides>14</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14</vt:i4>
      </vt:variant>
    </vt:vector>
  </HeadingPairs>
  <TitlesOfParts>
    <vt:vector size="31" baseType="lpstr">
      <vt:lpstr>MS PGothic</vt:lpstr>
      <vt:lpstr>Arial</vt:lpstr>
      <vt:lpstr>Arial Black</vt:lpstr>
      <vt:lpstr>Arial Narrow</vt:lpstr>
      <vt:lpstr>Bahnschrift Condensed</vt:lpstr>
      <vt:lpstr>Bahnschrift Light</vt:lpstr>
      <vt:lpstr>Baskerville Old Face</vt:lpstr>
      <vt:lpstr>Berlin Sans FB Demi</vt:lpstr>
      <vt:lpstr>Bodoni MT</vt:lpstr>
      <vt:lpstr>Bodoni MT Black</vt:lpstr>
      <vt:lpstr>Book Antiqua</vt:lpstr>
      <vt:lpstr>Calibri</vt:lpstr>
      <vt:lpstr>Cooper Black</vt:lpstr>
      <vt:lpstr>Sitka Subheading Semibold</vt:lpstr>
      <vt:lpstr>Stencil</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DELL</cp:lastModifiedBy>
  <cp:revision>65</cp:revision>
  <dcterms:created xsi:type="dcterms:W3CDTF">2022-12-12T14:14:00Z</dcterms:created>
  <dcterms:modified xsi:type="dcterms:W3CDTF">2025-02-18T12:59:59Z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204F4E8F5723482CA9C4A6DE37D91B73_13</vt:lpwstr>
  </property>
  <property fmtid="{D5CDD505-2E9C-101B-9397-08002B2CF9AE}" pid="3" name="KSOProductBuildVer">
    <vt:lpwstr>1033-12.2.0.19805</vt:lpwstr>
  </property>
</Properties>
</file>