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9" r:id="rId4"/>
    <p:sldId id="284" r:id="rId5"/>
    <p:sldId id="258" r:id="rId7"/>
    <p:sldId id="287" r:id="rId8"/>
    <p:sldId id="265" r:id="rId9"/>
    <p:sldId id="305" r:id="rId10"/>
    <p:sldId id="304" r:id="rId11"/>
    <p:sldId id="306" r:id="rId12"/>
    <p:sldId id="262" r:id="rId13"/>
    <p:sldId id="307" r:id="rId14"/>
    <p:sldId id="316" r:id="rId15"/>
    <p:sldId id="308" r:id="rId16"/>
    <p:sldId id="310" r:id="rId17"/>
    <p:sldId id="333" r:id="rId18"/>
    <p:sldId id="322" r:id="rId19"/>
    <p:sldId id="276" r:id="rId20"/>
    <p:sldId id="278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5095"/>
    <a:srgbClr val="4DD0E1"/>
    <a:srgbClr val="D2DEEF"/>
    <a:srgbClr val="E7F1FE"/>
    <a:srgbClr val="BED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31" autoAdjust="0"/>
    <p:restoredTop sz="94660"/>
  </p:normalViewPr>
  <p:slideViewPr>
    <p:cSldViewPr snapToGrid="0">
      <p:cViewPr>
        <p:scale>
          <a:sx n="75" d="100"/>
          <a:sy n="75" d="100"/>
        </p:scale>
        <p:origin x="792" y="4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T</a:t>
            </a:r>
            <a:r>
              <a:rPr lang="en-US" altLang="zh-CN"/>
              <a:t>ake your title here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3.png"/><Relationship Id="rId2" Type="http://schemas.openxmlformats.org/officeDocument/2006/relationships/image" Target="../media/image19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8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028604" y="0"/>
            <a:ext cx="2163395" cy="1944189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724650" y="1710690"/>
            <a:ext cx="5139055" cy="2061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N" altLang="en-US" sz="3200">
                <a:solidFill>
                  <a:srgbClr val="215095"/>
                </a:solidFill>
                <a:latin typeface="Times New Roman" panose="02020603050405020304" charset="0"/>
                <a:cs typeface="Times New Roman" panose="02020603050405020304" charset="0"/>
              </a:rPr>
              <a:t>Database Design &amp; Management:</a:t>
            </a:r>
            <a:endParaRPr lang="en-IN" altLang="en-US" sz="3200">
              <a:solidFill>
                <a:srgbClr val="21509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r"/>
            <a:r>
              <a:rPr lang="en-IN" altLang="en-US" sz="3200">
                <a:solidFill>
                  <a:srgbClr val="215095"/>
                </a:solidFill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lang="en-US" altLang="zh-CN" sz="3200">
                <a:solidFill>
                  <a:srgbClr val="215095"/>
                </a:solidFill>
                <a:latin typeface="Times New Roman" panose="02020603050405020304" charset="0"/>
                <a:cs typeface="Times New Roman" panose="02020603050405020304" charset="0"/>
              </a:rPr>
              <a:t>rug </a:t>
            </a:r>
            <a:r>
              <a:rPr lang="en-IN" altLang="en-US" sz="3200">
                <a:solidFill>
                  <a:srgbClr val="215095"/>
                </a:solidFill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en-US" altLang="zh-CN" sz="3200">
                <a:solidFill>
                  <a:srgbClr val="215095"/>
                </a:solidFill>
                <a:latin typeface="Times New Roman" panose="02020603050405020304" charset="0"/>
                <a:cs typeface="Times New Roman" panose="02020603050405020304" charset="0"/>
              </a:rPr>
              <a:t>tock of a </a:t>
            </a:r>
            <a:r>
              <a:rPr lang="en-IN" altLang="en-US" sz="3200">
                <a:solidFill>
                  <a:srgbClr val="215095"/>
                </a:solidFill>
                <a:latin typeface="Times New Roman" panose="02020603050405020304" charset="0"/>
                <a:cs typeface="Times New Roman" panose="02020603050405020304" charset="0"/>
              </a:rPr>
              <a:t>G</a:t>
            </a:r>
            <a:r>
              <a:rPr lang="en-US" altLang="zh-CN" sz="3200">
                <a:solidFill>
                  <a:srgbClr val="215095"/>
                </a:solidFill>
                <a:latin typeface="Times New Roman" panose="02020603050405020304" charset="0"/>
                <a:cs typeface="Times New Roman" panose="02020603050405020304" charset="0"/>
              </a:rPr>
              <a:t>overnment H</a:t>
            </a:r>
            <a:r>
              <a:rPr lang="en-IN" altLang="en-US" sz="3200">
                <a:solidFill>
                  <a:srgbClr val="215095"/>
                </a:solidFill>
                <a:latin typeface="Times New Roman" panose="02020603050405020304" charset="0"/>
                <a:cs typeface="Times New Roman" panose="02020603050405020304" charset="0"/>
              </a:rPr>
              <a:t>ospital</a:t>
            </a:r>
            <a:endParaRPr lang="en-IN" altLang="en-US" sz="3200">
              <a:solidFill>
                <a:srgbClr val="215095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045450" y="3818890"/>
            <a:ext cx="3818255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N" sz="2000">
                <a:solidFill>
                  <a:srgbClr val="4DD0E1"/>
                </a:solidFill>
                <a:latin typeface="Times New Roman" panose="02020603050405020304" charset="0"/>
                <a:cs typeface="Times New Roman" panose="02020603050405020304" charset="0"/>
              </a:rPr>
              <a:t>Prepared by Group 12:</a:t>
            </a:r>
            <a:endParaRPr lang="en-IN" sz="2000">
              <a:solidFill>
                <a:srgbClr val="4DD0E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r"/>
            <a:r>
              <a:rPr lang="en-IN" sz="2000">
                <a:solidFill>
                  <a:srgbClr val="4DD0E1"/>
                </a:solidFill>
                <a:latin typeface="Times New Roman" panose="02020603050405020304" charset="0"/>
                <a:cs typeface="Times New Roman" panose="02020603050405020304" charset="0"/>
              </a:rPr>
              <a:t>Drishti Kishore (1805341)</a:t>
            </a:r>
            <a:endParaRPr lang="en-IN" sz="2000">
              <a:solidFill>
                <a:srgbClr val="4DD0E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r"/>
            <a:r>
              <a:rPr lang="en-IN" sz="2000">
                <a:solidFill>
                  <a:srgbClr val="4DD0E1"/>
                </a:solidFill>
                <a:latin typeface="Times New Roman" panose="02020603050405020304" charset="0"/>
                <a:cs typeface="Times New Roman" panose="02020603050405020304" charset="0"/>
              </a:rPr>
              <a:t>Shraddha Saumya (1805342)</a:t>
            </a:r>
            <a:endParaRPr lang="en-IN" sz="2000">
              <a:solidFill>
                <a:srgbClr val="4DD0E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r"/>
            <a:r>
              <a:rPr lang="en-IN" sz="2000">
                <a:solidFill>
                  <a:srgbClr val="4DD0E1"/>
                </a:solidFill>
                <a:latin typeface="Times New Roman" panose="02020603050405020304" charset="0"/>
                <a:cs typeface="Times New Roman" panose="02020603050405020304" charset="0"/>
              </a:rPr>
              <a:t>Abir Ghosh (1805361)</a:t>
            </a:r>
            <a:endParaRPr lang="en-IN" sz="2000">
              <a:solidFill>
                <a:srgbClr val="4DD0E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加号 18"/>
          <p:cNvSpPr/>
          <p:nvPr/>
        </p:nvSpPr>
        <p:spPr>
          <a:xfrm>
            <a:off x="9205668" y="5903064"/>
            <a:ext cx="364067" cy="364067"/>
          </a:xfrm>
          <a:prstGeom prst="mathPlus">
            <a:avLst/>
          </a:prstGeom>
          <a:solidFill>
            <a:srgbClr val="BED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加号 20"/>
          <p:cNvSpPr/>
          <p:nvPr/>
        </p:nvSpPr>
        <p:spPr>
          <a:xfrm>
            <a:off x="9664538" y="5903064"/>
            <a:ext cx="364067" cy="364067"/>
          </a:xfrm>
          <a:prstGeom prst="mathPlus">
            <a:avLst/>
          </a:prstGeom>
          <a:solidFill>
            <a:srgbClr val="BED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加号 21"/>
          <p:cNvSpPr/>
          <p:nvPr/>
        </p:nvSpPr>
        <p:spPr>
          <a:xfrm>
            <a:off x="10123408" y="5903064"/>
            <a:ext cx="364067" cy="364067"/>
          </a:xfrm>
          <a:prstGeom prst="mathPlus">
            <a:avLst/>
          </a:prstGeom>
          <a:solidFill>
            <a:srgbClr val="BED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加号 22"/>
          <p:cNvSpPr/>
          <p:nvPr/>
        </p:nvSpPr>
        <p:spPr>
          <a:xfrm>
            <a:off x="10582278" y="5903064"/>
            <a:ext cx="364067" cy="364067"/>
          </a:xfrm>
          <a:prstGeom prst="mathPlus">
            <a:avLst/>
          </a:prstGeom>
          <a:solidFill>
            <a:srgbClr val="BED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加号 23"/>
          <p:cNvSpPr/>
          <p:nvPr/>
        </p:nvSpPr>
        <p:spPr>
          <a:xfrm>
            <a:off x="11041148" y="5903064"/>
            <a:ext cx="364067" cy="364067"/>
          </a:xfrm>
          <a:prstGeom prst="mathPlus">
            <a:avLst/>
          </a:prstGeom>
          <a:solidFill>
            <a:srgbClr val="BED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加号 24"/>
          <p:cNvSpPr/>
          <p:nvPr/>
        </p:nvSpPr>
        <p:spPr>
          <a:xfrm>
            <a:off x="11500016" y="5903064"/>
            <a:ext cx="364067" cy="364067"/>
          </a:xfrm>
          <a:prstGeom prst="mathPlus">
            <a:avLst/>
          </a:prstGeom>
          <a:solidFill>
            <a:srgbClr val="BED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355" y="857"/>
            <a:ext cx="7175500" cy="685714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85" y="897727"/>
            <a:ext cx="5550475" cy="518737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/>
          <p:cNvSpPr/>
          <p:nvPr/>
        </p:nvSpPr>
        <p:spPr>
          <a:xfrm>
            <a:off x="0" y="0"/>
            <a:ext cx="7782306" cy="5768984"/>
          </a:xfrm>
          <a:custGeom>
            <a:avLst/>
            <a:gdLst>
              <a:gd name="connsiteX0" fmla="*/ 0 w 7782306"/>
              <a:gd name="connsiteY0" fmla="*/ 0 h 5768984"/>
              <a:gd name="connsiteX1" fmla="*/ 7506691 w 7782306"/>
              <a:gd name="connsiteY1" fmla="*/ 0 h 5768984"/>
              <a:gd name="connsiteX2" fmla="*/ 7562788 w 7782306"/>
              <a:gd name="connsiteY2" fmla="*/ 45513 h 5768984"/>
              <a:gd name="connsiteX3" fmla="*/ 6737684 w 7782306"/>
              <a:gd name="connsiteY3" fmla="*/ 2483318 h 5768984"/>
              <a:gd name="connsiteX4" fmla="*/ 3320716 w 7782306"/>
              <a:gd name="connsiteY4" fmla="*/ 5544152 h 5768984"/>
              <a:gd name="connsiteX5" fmla="*/ 123053 w 7782306"/>
              <a:gd name="connsiteY5" fmla="*/ 5546905 h 5768984"/>
              <a:gd name="connsiteX6" fmla="*/ 0 w 7782306"/>
              <a:gd name="connsiteY6" fmla="*/ 5500502 h 5768984"/>
              <a:gd name="connsiteX7" fmla="*/ 0 w 7782306"/>
              <a:gd name="connsiteY7" fmla="*/ 0 h 5768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82306" h="5768984">
                <a:moveTo>
                  <a:pt x="0" y="0"/>
                </a:moveTo>
                <a:lnTo>
                  <a:pt x="7506691" y="0"/>
                </a:lnTo>
                <a:lnTo>
                  <a:pt x="7562788" y="45513"/>
                </a:lnTo>
                <a:cubicBezTo>
                  <a:pt x="8200324" y="624138"/>
                  <a:pt x="7301966" y="1649530"/>
                  <a:pt x="6737684" y="2483318"/>
                </a:cubicBezTo>
                <a:cubicBezTo>
                  <a:pt x="6092791" y="3436219"/>
                  <a:pt x="4596063" y="5147912"/>
                  <a:pt x="3320716" y="5544152"/>
                </a:cubicBezTo>
                <a:cubicBezTo>
                  <a:pt x="2443915" y="5816567"/>
                  <a:pt x="1103829" y="5869093"/>
                  <a:pt x="123053" y="5546905"/>
                </a:cubicBezTo>
                <a:lnTo>
                  <a:pt x="0" y="5500502"/>
                </a:lnTo>
                <a:lnTo>
                  <a:pt x="0" y="0"/>
                </a:lnTo>
                <a:close/>
              </a:path>
            </a:pathLst>
          </a:custGeom>
          <a:solidFill>
            <a:srgbClr val="E7F1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51973" y="1260172"/>
            <a:ext cx="2422525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IN" altLang="en-US" sz="5400">
                <a:solidFill>
                  <a:srgbClr val="215095"/>
                </a:solidFill>
                <a:latin typeface="Times New Roman" panose="02020603050405020304" charset="0"/>
                <a:cs typeface="Times New Roman" panose="02020603050405020304" charset="0"/>
              </a:rPr>
              <a:t>Analysis</a:t>
            </a:r>
            <a:endParaRPr lang="en-IN" altLang="en-US" sz="5400">
              <a:solidFill>
                <a:srgbClr val="215095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830060" y="2753995"/>
            <a:ext cx="478345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1400">
                <a:solidFill>
                  <a:srgbClr val="21509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No brand name and cost in database.</a:t>
            </a:r>
            <a:endParaRPr lang="en-IN" altLang="en-US" sz="1400">
              <a:solidFill>
                <a:srgbClr val="215095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1400" dirty="0">
                <a:solidFill>
                  <a:srgbClr val="21509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Old batch consumed/expired, New batch opened.:</a:t>
            </a:r>
            <a:endParaRPr lang="en-IN" altLang="en-US" sz="1400" dirty="0">
              <a:solidFill>
                <a:srgbClr val="215095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685800" lvl="1" indent="-228600" algn="l">
              <a:lnSpc>
                <a:spcPct val="150000"/>
              </a:lnSpc>
              <a:buAutoNum type="arabicPeriod"/>
            </a:pPr>
            <a:r>
              <a:rPr lang="en-IN" altLang="en-US" sz="1400" dirty="0">
                <a:solidFill>
                  <a:srgbClr val="21509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Only 2 batches of a drug exist at a time.</a:t>
            </a:r>
            <a:endParaRPr lang="en-IN" altLang="en-US" sz="1400" dirty="0">
              <a:solidFill>
                <a:srgbClr val="215095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685800" lvl="1" indent="-228600" algn="l">
              <a:lnSpc>
                <a:spcPct val="150000"/>
              </a:lnSpc>
              <a:buAutoNum type="arabicPeriod"/>
            </a:pPr>
            <a:r>
              <a:rPr lang="en-IN" altLang="en-US" sz="1400" dirty="0">
                <a:solidFill>
                  <a:srgbClr val="21509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Only 2 expiry dates for a drug can exist at atime.</a:t>
            </a:r>
            <a:endParaRPr lang="en-IN" altLang="en-US" sz="1400" dirty="0">
              <a:solidFill>
                <a:srgbClr val="215095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1400" dirty="0">
                <a:solidFill>
                  <a:srgbClr val="21509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Optimization of tables required.</a:t>
            </a:r>
            <a:endParaRPr lang="en-IN" altLang="en-US" sz="1400" dirty="0">
              <a:solidFill>
                <a:srgbClr val="215095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1400" dirty="0">
                <a:solidFill>
                  <a:srgbClr val="21509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Drugs need to be tagged with IDs.</a:t>
            </a:r>
            <a:endParaRPr lang="en-IN" altLang="en-US" sz="1400" dirty="0">
              <a:solidFill>
                <a:srgbClr val="215095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517964" y="720716"/>
            <a:ext cx="5790567" cy="540068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0"/>
            <a:ext cx="7869993" cy="342900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>
            <a:off x="8659089" y="3325093"/>
            <a:ext cx="2112822" cy="4953000"/>
          </a:xfrm>
          <a:prstGeom prst="rect">
            <a:avLst/>
          </a:prstGeom>
        </p:spPr>
      </p:pic>
      <p:pic>
        <p:nvPicPr>
          <p:cNvPr id="27" name="Picture 26"/>
          <p:cNvPicPr/>
          <p:nvPr/>
        </p:nvPicPr>
        <p:blipFill>
          <a:blip r:embed="rId3"/>
          <a:stretch>
            <a:fillRect/>
          </a:stretch>
        </p:blipFill>
        <p:spPr>
          <a:xfrm>
            <a:off x="4410710" y="2771775"/>
            <a:ext cx="381000" cy="10160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29" name="Straight Connector 28"/>
          <p:cNvCxnSpPr/>
          <p:nvPr/>
        </p:nvCxnSpPr>
        <p:spPr>
          <a:xfrm>
            <a:off x="4163060" y="3014980"/>
            <a:ext cx="203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364355" y="3014980"/>
            <a:ext cx="1905" cy="1397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04475" y="5313680"/>
            <a:ext cx="720090" cy="976630"/>
          </a:xfrm>
          <a:prstGeom prst="rect">
            <a:avLst/>
          </a:prstGeom>
        </p:spPr>
      </p:pic>
      <p:pic>
        <p:nvPicPr>
          <p:cNvPr id="7" name="图片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66935" y="5795645"/>
            <a:ext cx="801370" cy="854075"/>
          </a:xfrm>
          <a:prstGeom prst="rect">
            <a:avLst/>
          </a:prstGeom>
        </p:spPr>
      </p:pic>
      <p:graphicFrame>
        <p:nvGraphicFramePr>
          <p:cNvPr id="2" name="Table 1"/>
          <p:cNvGraphicFramePr/>
          <p:nvPr/>
        </p:nvGraphicFramePr>
        <p:xfrm>
          <a:off x="2341880" y="3608070"/>
          <a:ext cx="6576695" cy="2095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1465"/>
                <a:gridCol w="1660525"/>
                <a:gridCol w="1668780"/>
                <a:gridCol w="1685925"/>
              </a:tblGrid>
              <a:tr h="4191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Batch_No</a:t>
                      </a:r>
                      <a:endParaRPr lang="en-US" sz="1400" b="0">
                        <a:solidFill>
                          <a:srgbClr val="FFFFFF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Med_Id</a:t>
                      </a:r>
                      <a:endParaRPr lang="en-US" sz="1400" b="0">
                        <a:solidFill>
                          <a:srgbClr val="FFFFFF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Manuf_Date</a:t>
                      </a:r>
                      <a:endParaRPr lang="en-US" sz="1400" b="0">
                        <a:solidFill>
                          <a:srgbClr val="FFFFFF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Expiry_Date</a:t>
                      </a:r>
                      <a:endParaRPr lang="en-US" sz="1400" b="0">
                        <a:solidFill>
                          <a:srgbClr val="FFFFFF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</a:tr>
              <a:tr h="4191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123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01-JAN-00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31-JAN-02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4191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456</a:t>
                      </a:r>
                      <a:endParaRPr 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en-US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01-FEB-00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28-FEB-02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</a:tr>
              <a:tr h="4191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789</a:t>
                      </a:r>
                      <a:endParaRPr 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endParaRPr 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01-JAN-00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31-JAN-02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4191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707</a:t>
                      </a:r>
                      <a:endParaRPr 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endParaRPr 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01-MAY-00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31-MAY-02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/>
          <p:nvPr/>
        </p:nvGraphicFramePr>
        <p:xfrm>
          <a:off x="3951605" y="1026795"/>
          <a:ext cx="3921760" cy="2273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2150"/>
                <a:gridCol w="1959610"/>
              </a:tblGrid>
              <a:tr h="4546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Name</a:t>
                      </a:r>
                      <a:endParaRPr lang="en-US" sz="1400" b="0">
                        <a:solidFill>
                          <a:srgbClr val="FFFFFF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Med_Id</a:t>
                      </a:r>
                      <a:endParaRPr lang="en-US" sz="1400" b="0">
                        <a:solidFill>
                          <a:srgbClr val="FFFFFF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</a:tr>
              <a:tr h="4546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Paracetamol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4546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Cetrizine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</a:tr>
              <a:tr h="4546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Diclofenac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4546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Amoxycillin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</a:tr>
            </a:tbl>
          </a:graphicData>
        </a:graphic>
      </p:graphicFrame>
      <p:sp>
        <p:nvSpPr>
          <p:cNvPr id="12" name="矩形: 圆角 8"/>
          <p:cNvSpPr/>
          <p:nvPr/>
        </p:nvSpPr>
        <p:spPr>
          <a:xfrm>
            <a:off x="953164" y="6011819"/>
            <a:ext cx="1921934" cy="432795"/>
          </a:xfrm>
          <a:prstGeom prst="roundRect">
            <a:avLst>
              <a:gd name="adj" fmla="val 50000"/>
            </a:avLst>
          </a:prstGeom>
          <a:solidFill>
            <a:srgbClr val="4DD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Analysis</a:t>
            </a:r>
            <a:endParaRPr lang="en-IN" alt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8514080" y="1964055"/>
            <a:ext cx="70802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/>
            <a:r>
              <a:rPr lang="en-US" sz="2000" b="0">
                <a:solidFill>
                  <a:srgbClr val="4DD0E1"/>
                </a:solidFill>
                <a:latin typeface="Times New Roman" panose="02020603050405020304" charset="0"/>
                <a:ea typeface="SimSun" panose="02010600030101010101" pitchFamily="2" charset="-122"/>
              </a:rPr>
              <a:t>Drug</a:t>
            </a:r>
            <a:endParaRPr lang="en-US" sz="2000" b="0">
              <a:solidFill>
                <a:srgbClr val="4DD0E1"/>
              </a:solidFill>
              <a:latin typeface="Times New Roman" panose="02020603050405020304" charset="0"/>
              <a:ea typeface="SimSun" panose="02010600030101010101" pitchFamily="2" charset="-122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9311640" y="4346575"/>
            <a:ext cx="80835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/>
            <a:r>
              <a:rPr lang="en-US" sz="2000" b="0">
                <a:solidFill>
                  <a:srgbClr val="4DD0E1"/>
                </a:solidFill>
                <a:latin typeface="Times New Roman" panose="02020603050405020304" charset="0"/>
                <a:ea typeface="SimSun" panose="02010600030101010101" pitchFamily="2" charset="-122"/>
              </a:rPr>
              <a:t>Batch</a:t>
            </a:r>
            <a:endParaRPr lang="en-US" sz="2000" b="0">
              <a:solidFill>
                <a:srgbClr val="4DD0E1"/>
              </a:solidFill>
              <a:latin typeface="Times New Roman" panose="02020603050405020304" charset="0"/>
              <a:ea typeface="SimSun" panose="02010600030101010101" pitchFamily="2" charset="-122"/>
            </a:endParaRPr>
          </a:p>
        </p:txBody>
      </p:sp>
      <p:pic>
        <p:nvPicPr>
          <p:cNvPr id="16" name="图片 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1960" y="1193165"/>
            <a:ext cx="1991360" cy="46742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0"/>
            <a:ext cx="7869993" cy="342900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>
            <a:off x="8659089" y="3325093"/>
            <a:ext cx="2112822" cy="4953000"/>
          </a:xfrm>
          <a:prstGeom prst="rect">
            <a:avLst/>
          </a:prstGeom>
        </p:spPr>
      </p:pic>
      <p:pic>
        <p:nvPicPr>
          <p:cNvPr id="27" name="Picture 26"/>
          <p:cNvPicPr/>
          <p:nvPr/>
        </p:nvPicPr>
        <p:blipFill>
          <a:blip r:embed="rId3"/>
          <a:stretch>
            <a:fillRect/>
          </a:stretch>
        </p:blipFill>
        <p:spPr>
          <a:xfrm>
            <a:off x="4410710" y="2771775"/>
            <a:ext cx="381000" cy="10160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29" name="Straight Connector 28"/>
          <p:cNvCxnSpPr/>
          <p:nvPr/>
        </p:nvCxnSpPr>
        <p:spPr>
          <a:xfrm>
            <a:off x="4163060" y="3014980"/>
            <a:ext cx="203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364355" y="3014980"/>
            <a:ext cx="1905" cy="1397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887075" y="5313680"/>
            <a:ext cx="720090" cy="976630"/>
          </a:xfrm>
          <a:prstGeom prst="rect">
            <a:avLst/>
          </a:prstGeom>
        </p:spPr>
      </p:pic>
      <p:graphicFrame>
        <p:nvGraphicFramePr>
          <p:cNvPr id="3" name="Table 2"/>
          <p:cNvGraphicFramePr/>
          <p:nvPr/>
        </p:nvGraphicFramePr>
        <p:xfrm>
          <a:off x="1143000" y="1308735"/>
          <a:ext cx="7110730" cy="42398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4185"/>
                <a:gridCol w="1725930"/>
                <a:gridCol w="1725295"/>
                <a:gridCol w="1925320"/>
              </a:tblGrid>
              <a:tr h="3854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Serial No.</a:t>
                      </a:r>
                      <a:endParaRPr lang="en-US" sz="1400" b="0">
                        <a:solidFill>
                          <a:srgbClr val="FFFFFF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Med_Id</a:t>
                      </a:r>
                      <a:endParaRPr lang="en-US" sz="1400" b="0">
                        <a:solidFill>
                          <a:srgbClr val="FFFFFF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Balance</a:t>
                      </a:r>
                      <a:endParaRPr lang="en-US" sz="1400" b="0">
                        <a:solidFill>
                          <a:srgbClr val="FFFFFF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Remark</a:t>
                      </a:r>
                      <a:endParaRPr lang="en-US" sz="1400" b="0">
                        <a:solidFill>
                          <a:srgbClr val="FFFFFF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9" marR="91439" marT="45719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</a:tr>
              <a:tr h="3854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100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Received </a:t>
                      </a:r>
                      <a:r>
                        <a:rPr lang="en-IN" alt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and 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Checked.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9" marR="91439" marT="45719" marB="45719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3854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87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Consumed </a:t>
                      </a:r>
                      <a:r>
                        <a:rPr lang="en-IN" alt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and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Checked.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9" marR="91439" marT="45719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</a:tr>
              <a:tr h="3854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100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Received </a:t>
                      </a:r>
                      <a:r>
                        <a:rPr lang="en-IN" alt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and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Checked.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9" marR="91439" marT="45719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3854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92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Consumed </a:t>
                      </a:r>
                      <a:r>
                        <a:rPr lang="en-IN" alt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and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Checked.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9" marR="91439" marT="45719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</a:tr>
              <a:tr h="3854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5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50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Received </a:t>
                      </a:r>
                      <a:r>
                        <a:rPr lang="en-IN" alt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and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Checked.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9" marR="91439" marT="45719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3854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6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50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Received </a:t>
                      </a:r>
                      <a:r>
                        <a:rPr lang="en-IN" alt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and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Checked.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9" marR="91439" marT="45719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</a:tr>
              <a:tr h="3854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7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45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Consumed </a:t>
                      </a:r>
                      <a:r>
                        <a:rPr lang="en-IN" alt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and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Checked.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9" marR="91439" marT="45719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3854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8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35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Consumed </a:t>
                      </a:r>
                      <a:r>
                        <a:rPr lang="en-IN" alt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and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Checked.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9" marR="91439" marT="45719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</a:tr>
              <a:tr h="3854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9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82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Consumed </a:t>
                      </a:r>
                      <a:r>
                        <a:rPr lang="en-IN" alt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and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Checked.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9" marR="91439" marT="45719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3854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10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132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Received </a:t>
                      </a:r>
                      <a:r>
                        <a:rPr lang="en-IN" alt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and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Checked.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9" marR="91439" marT="45719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</a:tr>
            </a:tbl>
          </a:graphicData>
        </a:graphic>
      </p:graphicFrame>
      <p:pic>
        <p:nvPicPr>
          <p:cNvPr id="7" name="图片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249535" y="5795645"/>
            <a:ext cx="801370" cy="854075"/>
          </a:xfrm>
          <a:prstGeom prst="rect">
            <a:avLst/>
          </a:prstGeom>
        </p:spPr>
      </p:pic>
      <p:sp>
        <p:nvSpPr>
          <p:cNvPr id="6" name="矩形: 圆角 8"/>
          <p:cNvSpPr/>
          <p:nvPr/>
        </p:nvSpPr>
        <p:spPr>
          <a:xfrm>
            <a:off x="953164" y="6011819"/>
            <a:ext cx="1921934" cy="432795"/>
          </a:xfrm>
          <a:prstGeom prst="roundRect">
            <a:avLst>
              <a:gd name="adj" fmla="val 50000"/>
            </a:avLst>
          </a:prstGeom>
          <a:solidFill>
            <a:srgbClr val="4DD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Analysis</a:t>
            </a:r>
            <a:endParaRPr lang="en-IN" alt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8589645" y="1599565"/>
            <a:ext cx="80835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000" b="0">
                <a:solidFill>
                  <a:srgbClr val="4DD0E1"/>
                </a:solidFill>
                <a:latin typeface="Times New Roman" panose="02020603050405020304" charset="0"/>
                <a:ea typeface="SimSun" panose="02010600030101010101" pitchFamily="2" charset="-122"/>
              </a:rPr>
              <a:t>Stock</a:t>
            </a:r>
            <a:endParaRPr lang="en-US" sz="2000" b="0">
              <a:solidFill>
                <a:srgbClr val="4DD0E1"/>
              </a:solidFill>
              <a:latin typeface="Times New Roman" panose="02020603050405020304" charset="0"/>
              <a:ea typeface="SimSun" panose="02010600030101010101" pitchFamily="2" charset="-122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8589645" y="2298700"/>
            <a:ext cx="26136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1400" b="0">
                <a:solidFill>
                  <a:srgbClr val="215095"/>
                </a:solidFill>
                <a:latin typeface="Times New Roman" panose="02020603050405020304" charset="0"/>
                <a:ea typeface="SimSun" panose="02010600030101010101" pitchFamily="2" charset="-122"/>
              </a:rPr>
              <a:t>Expired drugs marked Expired in Remarks.</a:t>
            </a:r>
            <a:endParaRPr lang="en-US" sz="1400" b="0">
              <a:solidFill>
                <a:srgbClr val="215095"/>
              </a:solidFill>
              <a:latin typeface="Times New Roman" panose="02020603050405020304" charset="0"/>
              <a:ea typeface="SimSun" panose="02010600030101010101" pitchFamily="2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398395" y="819150"/>
            <a:ext cx="551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IN" altLang="en-US">
                <a:solidFill>
                  <a:srgbClr val="21509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SID</a:t>
            </a:r>
            <a:endParaRPr lang="en-IN" altLang="en-US">
              <a:solidFill>
                <a:srgbClr val="215095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5" name="任意多边形: 形状 8"/>
          <p:cNvSpPr/>
          <p:nvPr/>
        </p:nvSpPr>
        <p:spPr>
          <a:xfrm flipH="1">
            <a:off x="1849755" y="1022985"/>
            <a:ext cx="467360" cy="350520"/>
          </a:xfrm>
          <a:custGeom>
            <a:avLst/>
            <a:gdLst>
              <a:gd name="connsiteX0" fmla="*/ 2222500 w 2222500"/>
              <a:gd name="connsiteY0" fmla="*/ 520700 h 520700"/>
              <a:gd name="connsiteX1" fmla="*/ 1701800 w 2222500"/>
              <a:gd name="connsiteY1" fmla="*/ 0 h 520700"/>
              <a:gd name="connsiteX2" fmla="*/ 0 w 2222500"/>
              <a:gd name="connsiteY2" fmla="*/ 0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2500" h="520700">
                <a:moveTo>
                  <a:pt x="2222500" y="520700"/>
                </a:moveTo>
                <a:lnTo>
                  <a:pt x="17018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215095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0"/>
            <a:ext cx="7869993" cy="342900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>
            <a:off x="8659089" y="3325093"/>
            <a:ext cx="2112822" cy="4953000"/>
          </a:xfrm>
          <a:prstGeom prst="rect">
            <a:avLst/>
          </a:prstGeom>
        </p:spPr>
      </p:pic>
      <p:pic>
        <p:nvPicPr>
          <p:cNvPr id="27" name="Picture 26"/>
          <p:cNvPicPr/>
          <p:nvPr/>
        </p:nvPicPr>
        <p:blipFill>
          <a:blip r:embed="rId3"/>
          <a:stretch>
            <a:fillRect/>
          </a:stretch>
        </p:blipFill>
        <p:spPr>
          <a:xfrm>
            <a:off x="4410710" y="2771775"/>
            <a:ext cx="381000" cy="10160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29" name="Straight Connector 28"/>
          <p:cNvCxnSpPr/>
          <p:nvPr/>
        </p:nvCxnSpPr>
        <p:spPr>
          <a:xfrm>
            <a:off x="4163060" y="3014980"/>
            <a:ext cx="203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364355" y="3014980"/>
            <a:ext cx="1905" cy="1397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04475" y="5313680"/>
            <a:ext cx="720090" cy="976630"/>
          </a:xfrm>
          <a:prstGeom prst="rect">
            <a:avLst/>
          </a:prstGeom>
        </p:spPr>
      </p:pic>
      <p:pic>
        <p:nvPicPr>
          <p:cNvPr id="7" name="图片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66935" y="5795645"/>
            <a:ext cx="801370" cy="854075"/>
          </a:xfrm>
          <a:prstGeom prst="rect">
            <a:avLst/>
          </a:prstGeom>
        </p:spPr>
      </p:pic>
      <p:graphicFrame>
        <p:nvGraphicFramePr>
          <p:cNvPr id="2" name="Table 1"/>
          <p:cNvGraphicFramePr/>
          <p:nvPr/>
        </p:nvGraphicFramePr>
        <p:xfrm>
          <a:off x="652780" y="2209800"/>
          <a:ext cx="5220335" cy="27051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/>
                <a:gridCol w="1286510"/>
                <a:gridCol w="1345565"/>
                <a:gridCol w="1292860"/>
              </a:tblGrid>
              <a:tr h="4508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Serial No.</a:t>
                      </a:r>
                      <a:endParaRPr lang="en-US" sz="1400" b="0">
                        <a:solidFill>
                          <a:srgbClr val="FFFFFF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Med_Id</a:t>
                      </a:r>
                      <a:endParaRPr lang="en-US" sz="1400" b="0">
                        <a:solidFill>
                          <a:srgbClr val="FFFFFF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Date</a:t>
                      </a:r>
                      <a:endParaRPr lang="en-US" sz="1400" b="0">
                        <a:solidFill>
                          <a:srgbClr val="FFFFFF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Received</a:t>
                      </a:r>
                      <a:endParaRPr lang="en-US" sz="1400" b="0">
                        <a:solidFill>
                          <a:srgbClr val="FFFFFF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</a:tr>
              <a:tr h="4508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01-JAN-01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100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4508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01-JAN-01</a:t>
                      </a:r>
                      <a:endParaRPr lang="en-US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100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</a:tr>
              <a:tr h="4508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01-JAN-01</a:t>
                      </a:r>
                      <a:endParaRPr lang="en-US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50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4508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01-JAN-01</a:t>
                      </a:r>
                      <a:endParaRPr lang="en-US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50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</a:tr>
              <a:tr h="4508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5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01-FEB-01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50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/>
          <p:nvPr/>
        </p:nvGraphicFramePr>
        <p:xfrm>
          <a:off x="6342380" y="2209800"/>
          <a:ext cx="5221605" cy="27051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4925"/>
                <a:gridCol w="1304925"/>
                <a:gridCol w="1306830"/>
                <a:gridCol w="1304925"/>
              </a:tblGrid>
              <a:tr h="4508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Serial No.</a:t>
                      </a:r>
                      <a:endParaRPr lang="en-US" sz="1400" b="0">
                        <a:solidFill>
                          <a:srgbClr val="FFFFFF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Med_Id</a:t>
                      </a:r>
                      <a:endParaRPr lang="en-US" sz="1400" b="0">
                        <a:solidFill>
                          <a:srgbClr val="FFFFFF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Date</a:t>
                      </a:r>
                      <a:endParaRPr lang="en-US" sz="1400" b="0">
                        <a:solidFill>
                          <a:srgbClr val="FFFFFF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Consumption</a:t>
                      </a:r>
                      <a:endParaRPr lang="en-US" sz="1400" b="0">
                        <a:solidFill>
                          <a:srgbClr val="FFFFFF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</a:tr>
              <a:tr h="4508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01-JAN-01</a:t>
                      </a:r>
                      <a:endParaRPr lang="en-US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13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4508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01-JAN-01</a:t>
                      </a:r>
                      <a:endParaRPr lang="en-US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8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</a:tr>
              <a:tr h="4508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01-JAN-01</a:t>
                      </a:r>
                      <a:endParaRPr lang="en-US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5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4508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01-JAN-01</a:t>
                      </a:r>
                      <a:endParaRPr lang="en-US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15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</a:tr>
              <a:tr h="4508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5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01-FEB-01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5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</a:tbl>
          </a:graphicData>
        </a:graphic>
      </p:graphicFrame>
      <p:sp>
        <p:nvSpPr>
          <p:cNvPr id="11" name="矩形: 圆角 8"/>
          <p:cNvSpPr/>
          <p:nvPr/>
        </p:nvSpPr>
        <p:spPr>
          <a:xfrm>
            <a:off x="953164" y="6011819"/>
            <a:ext cx="1921934" cy="432795"/>
          </a:xfrm>
          <a:prstGeom prst="roundRect">
            <a:avLst>
              <a:gd name="adj" fmla="val 50000"/>
            </a:avLst>
          </a:prstGeom>
          <a:solidFill>
            <a:srgbClr val="4DD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Analysis</a:t>
            </a:r>
            <a:endParaRPr lang="en-IN" alt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2202180" y="1383030"/>
            <a:ext cx="212153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000" b="0">
                <a:solidFill>
                  <a:srgbClr val="4DD0E1"/>
                </a:solidFill>
                <a:latin typeface="Times New Roman" panose="02020603050405020304" charset="0"/>
                <a:ea typeface="SimSun" panose="02010600030101010101" pitchFamily="2" charset="-122"/>
              </a:rPr>
              <a:t>Received stock log</a:t>
            </a:r>
            <a:endParaRPr lang="en-US" sz="2000" b="0">
              <a:solidFill>
                <a:srgbClr val="4DD0E1"/>
              </a:solidFill>
              <a:latin typeface="Times New Roman" panose="02020603050405020304" charset="0"/>
              <a:ea typeface="SimSun" panose="02010600030101010101" pitchFamily="2" charset="-122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7793990" y="1383030"/>
            <a:ext cx="231775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/>
            <a:r>
              <a:rPr lang="en-US" sz="2000" b="0">
                <a:solidFill>
                  <a:srgbClr val="4DD0E1"/>
                </a:solidFill>
                <a:latin typeface="Times New Roman" panose="02020603050405020304" charset="0"/>
                <a:ea typeface="SimSun" panose="02010600030101010101" pitchFamily="2" charset="-122"/>
              </a:rPr>
              <a:t>Consumed stock log</a:t>
            </a:r>
            <a:endParaRPr lang="en-US" sz="2000" b="0">
              <a:solidFill>
                <a:srgbClr val="4DD0E1"/>
              </a:solidFill>
              <a:latin typeface="Times New Roman" panose="02020603050405020304" charset="0"/>
              <a:ea typeface="SimSun" panose="02010600030101010101" pitchFamily="2" charset="-122"/>
            </a:endParaRPr>
          </a:p>
        </p:txBody>
      </p:sp>
      <p:sp>
        <p:nvSpPr>
          <p:cNvPr id="14" name="矩形 11"/>
          <p:cNvSpPr/>
          <p:nvPr/>
        </p:nvSpPr>
        <p:spPr>
          <a:xfrm>
            <a:off x="4814252" y="799320"/>
            <a:ext cx="2564765" cy="583565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IN" sz="3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Stock Register</a:t>
            </a:r>
            <a:endParaRPr lang="en-IN" sz="3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任意多边形: 形状 8"/>
          <p:cNvSpPr/>
          <p:nvPr/>
        </p:nvSpPr>
        <p:spPr>
          <a:xfrm flipH="1">
            <a:off x="1400810" y="1941830"/>
            <a:ext cx="467360" cy="350520"/>
          </a:xfrm>
          <a:custGeom>
            <a:avLst/>
            <a:gdLst>
              <a:gd name="connsiteX0" fmla="*/ 2222500 w 2222500"/>
              <a:gd name="connsiteY0" fmla="*/ 520700 h 520700"/>
              <a:gd name="connsiteX1" fmla="*/ 1701800 w 2222500"/>
              <a:gd name="connsiteY1" fmla="*/ 0 h 520700"/>
              <a:gd name="connsiteX2" fmla="*/ 0 w 2222500"/>
              <a:gd name="connsiteY2" fmla="*/ 0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2500" h="520700">
                <a:moveTo>
                  <a:pt x="2222500" y="520700"/>
                </a:moveTo>
                <a:lnTo>
                  <a:pt x="17018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215095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2003425" y="1717040"/>
            <a:ext cx="576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IN" altLang="en-US">
                <a:solidFill>
                  <a:srgbClr val="21509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RID</a:t>
            </a:r>
            <a:endParaRPr lang="en-IN" altLang="en-US">
              <a:solidFill>
                <a:srgbClr val="215095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>
            <a:off x="8659089" y="3325093"/>
            <a:ext cx="2112822" cy="4953000"/>
          </a:xfrm>
          <a:prstGeom prst="rect">
            <a:avLst/>
          </a:prstGeom>
        </p:spPr>
      </p:pic>
      <p:pic>
        <p:nvPicPr>
          <p:cNvPr id="6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763635" y="4269740"/>
            <a:ext cx="2458085" cy="27101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0"/>
            <a:ext cx="7869993" cy="3429000"/>
          </a:xfrm>
          <a:prstGeom prst="rect">
            <a:avLst/>
          </a:prstGeom>
        </p:spPr>
      </p:pic>
      <p:pic>
        <p:nvPicPr>
          <p:cNvPr id="27" name="Picture 26"/>
          <p:cNvPicPr/>
          <p:nvPr/>
        </p:nvPicPr>
        <p:blipFill>
          <a:blip r:embed="rId4"/>
          <a:stretch>
            <a:fillRect/>
          </a:stretch>
        </p:blipFill>
        <p:spPr>
          <a:xfrm>
            <a:off x="4410710" y="2771775"/>
            <a:ext cx="381000" cy="10160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29" name="Straight Connector 28"/>
          <p:cNvCxnSpPr/>
          <p:nvPr/>
        </p:nvCxnSpPr>
        <p:spPr>
          <a:xfrm>
            <a:off x="4163060" y="3014980"/>
            <a:ext cx="203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364355" y="3014980"/>
            <a:ext cx="1905" cy="1397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221720" y="5767070"/>
            <a:ext cx="385445" cy="523240"/>
          </a:xfrm>
          <a:prstGeom prst="rect">
            <a:avLst/>
          </a:prstGeom>
        </p:spPr>
      </p:pic>
      <p:pic>
        <p:nvPicPr>
          <p:cNvPr id="7" name="图片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897870" y="5987415"/>
            <a:ext cx="428625" cy="457200"/>
          </a:xfrm>
          <a:prstGeom prst="rect">
            <a:avLst/>
          </a:prstGeom>
        </p:spPr>
      </p:pic>
      <p:graphicFrame>
        <p:nvGraphicFramePr>
          <p:cNvPr id="2" name="Table 1"/>
          <p:cNvGraphicFramePr/>
          <p:nvPr/>
        </p:nvGraphicFramePr>
        <p:xfrm>
          <a:off x="1130935" y="1118235"/>
          <a:ext cx="7515225" cy="4442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3045"/>
                <a:gridCol w="1503680"/>
                <a:gridCol w="1502410"/>
                <a:gridCol w="1503045"/>
                <a:gridCol w="1503045"/>
              </a:tblGrid>
              <a:tr h="3702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Serial No.</a:t>
                      </a:r>
                      <a:endParaRPr lang="en-US" sz="1400" b="0">
                        <a:solidFill>
                          <a:srgbClr val="FFFFFF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Date</a:t>
                      </a:r>
                      <a:endParaRPr lang="en-US" sz="1400" b="0">
                        <a:solidFill>
                          <a:srgbClr val="FFFFFF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OPD No.</a:t>
                      </a:r>
                      <a:endParaRPr lang="en-US" sz="1400" b="0">
                        <a:solidFill>
                          <a:srgbClr val="FFFFFF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Med_Id</a:t>
                      </a:r>
                      <a:endParaRPr lang="en-US" sz="1400" b="0">
                        <a:solidFill>
                          <a:srgbClr val="FFFFFF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Consumed</a:t>
                      </a:r>
                      <a:endParaRPr lang="en-US" sz="1400" b="0">
                        <a:solidFill>
                          <a:srgbClr val="FFFFFF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</a:tr>
              <a:tr h="3702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01-JAN-01</a:t>
                      </a:r>
                      <a:endParaRPr lang="en-US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10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3702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01-JAN-01</a:t>
                      </a:r>
                      <a:endParaRPr lang="en-US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5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</a:tr>
              <a:tr h="3702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01-JAN-01</a:t>
                      </a:r>
                      <a:endParaRPr lang="en-US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10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3702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01-JAN-01</a:t>
                      </a:r>
                      <a:endParaRPr lang="en-US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</a:tr>
              <a:tr h="3702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5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01-JAN-01</a:t>
                      </a:r>
                      <a:endParaRPr lang="en-US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3702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6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01-JAN-01</a:t>
                      </a:r>
                      <a:endParaRPr lang="en-US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</a:tr>
              <a:tr h="3702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7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01-JAN-01</a:t>
                      </a:r>
                      <a:endParaRPr lang="en-US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3702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8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01-JAN-01</a:t>
                      </a:r>
                      <a:endParaRPr lang="en-US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</a:tr>
              <a:tr h="3702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9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01-JAN-01</a:t>
                      </a:r>
                      <a:endParaRPr lang="en-US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3702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10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01-JAN-01</a:t>
                      </a:r>
                      <a:endParaRPr lang="en-US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</a:tr>
              <a:tr h="3702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11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01-FEB-01</a:t>
                      </a:r>
                      <a:endParaRPr lang="en-US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5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5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</a:tbl>
          </a:graphicData>
        </a:graphic>
      </p:graphicFrame>
      <p:sp>
        <p:nvSpPr>
          <p:cNvPr id="8" name="矩形: 圆角 8"/>
          <p:cNvSpPr/>
          <p:nvPr/>
        </p:nvSpPr>
        <p:spPr>
          <a:xfrm>
            <a:off x="953164" y="6011819"/>
            <a:ext cx="1921934" cy="432795"/>
          </a:xfrm>
          <a:prstGeom prst="roundRect">
            <a:avLst>
              <a:gd name="adj" fmla="val 50000"/>
            </a:avLst>
          </a:prstGeom>
          <a:solidFill>
            <a:srgbClr val="4DD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Analysis</a:t>
            </a:r>
            <a:endParaRPr lang="en-IN" alt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8918575" y="1600200"/>
            <a:ext cx="247777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/>
            <a:r>
              <a:rPr lang="en-US" sz="2000" b="0">
                <a:solidFill>
                  <a:srgbClr val="4DD0E1"/>
                </a:solidFill>
                <a:latin typeface="Times New Roman" panose="02020603050405020304" charset="0"/>
                <a:ea typeface="SimSun" panose="02010600030101010101" pitchFamily="2" charset="-122"/>
              </a:rPr>
              <a:t>Consumption Register</a:t>
            </a:r>
            <a:endParaRPr lang="en-US" sz="2000" b="0">
              <a:solidFill>
                <a:srgbClr val="4DD0E1"/>
              </a:solidFill>
              <a:latin typeface="Times New Roman" panose="02020603050405020304" charset="0"/>
              <a:ea typeface="SimSun" panose="02010600030101010101" pitchFamily="2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918575" y="2132965"/>
            <a:ext cx="2688590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1400" b="0">
                <a:solidFill>
                  <a:srgbClr val="215095"/>
                </a:solidFill>
                <a:latin typeface="Times New Roman" panose="02020603050405020304" charset="0"/>
                <a:ea typeface="SimSun" panose="02010600030101010101" pitchFamily="2" charset="-122"/>
              </a:rPr>
              <a:t>E</a:t>
            </a:r>
            <a:r>
              <a:rPr lang="en-US" sz="1400" b="0">
                <a:solidFill>
                  <a:srgbClr val="215095"/>
                </a:solidFill>
                <a:latin typeface="Times New Roman" panose="02020603050405020304" charset="0"/>
                <a:ea typeface="SimSun" panose="02010600030101010101" pitchFamily="2" charset="-122"/>
              </a:rPr>
              <a:t>xpired drugs</a:t>
            </a:r>
            <a:r>
              <a:rPr lang="en-IN" altLang="en-US" sz="1400" b="0">
                <a:solidFill>
                  <a:srgbClr val="215095"/>
                </a:solidFill>
                <a:latin typeface="Times New Roman" panose="02020603050405020304" charset="0"/>
                <a:ea typeface="SimSun" panose="02010600030101010101" pitchFamily="2" charset="-122"/>
              </a:rPr>
              <a:t>'</a:t>
            </a:r>
            <a:r>
              <a:rPr lang="en-US" sz="1400" b="0">
                <a:solidFill>
                  <a:srgbClr val="215095"/>
                </a:solidFill>
                <a:latin typeface="Times New Roman" panose="02020603050405020304" charset="0"/>
                <a:ea typeface="SimSun" panose="02010600030101010101" pitchFamily="2" charset="-122"/>
              </a:rPr>
              <a:t> removal updated in consumption register with OPD Number 0.</a:t>
            </a:r>
            <a:endParaRPr lang="en-US" sz="1400" b="0">
              <a:solidFill>
                <a:srgbClr val="215095"/>
              </a:solidFill>
              <a:latin typeface="Times New Roman" panose="02020603050405020304" charset="0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>
                <a:solidFill>
                  <a:srgbClr val="215095"/>
                </a:solidFill>
                <a:latin typeface="Times New Roman" panose="02020603050405020304" charset="0"/>
                <a:ea typeface="SimSun" panose="02010600030101010101" pitchFamily="2" charset="-122"/>
              </a:rPr>
              <a:t>Consumption stock log can be obtained by queries on Consumption Register, so removed and consumption register renamed </a:t>
            </a:r>
            <a:r>
              <a:rPr lang="en-US" sz="1400" b="0" i="1">
                <a:solidFill>
                  <a:srgbClr val="215095"/>
                </a:solidFill>
                <a:latin typeface="Times New Roman" panose="02020603050405020304" charset="0"/>
                <a:ea typeface="SimSun" panose="02010600030101010101" pitchFamily="2" charset="-122"/>
              </a:rPr>
              <a:t>Consu</a:t>
            </a:r>
            <a:r>
              <a:rPr lang="en-IN" altLang="en-US" sz="1400" b="0" i="1">
                <a:solidFill>
                  <a:srgbClr val="215095"/>
                </a:solidFill>
                <a:latin typeface="Times New Roman" panose="02020603050405020304" charset="0"/>
                <a:ea typeface="SimSun" panose="02010600030101010101" pitchFamily="2" charset="-122"/>
              </a:rPr>
              <a:t>med</a:t>
            </a:r>
            <a:r>
              <a:rPr lang="en-US" sz="1400" b="0" i="1">
                <a:solidFill>
                  <a:srgbClr val="215095"/>
                </a:solidFill>
                <a:latin typeface="Times New Roman" panose="02020603050405020304" charset="0"/>
                <a:ea typeface="SimSun" panose="02010600030101010101" pitchFamily="2" charset="-122"/>
              </a:rPr>
              <a:t> stock </a:t>
            </a:r>
            <a:r>
              <a:rPr lang="en-IN" altLang="en-US" sz="1400" b="0" i="1">
                <a:solidFill>
                  <a:srgbClr val="215095"/>
                </a:solidFill>
                <a:latin typeface="Times New Roman" panose="02020603050405020304" charset="0"/>
                <a:ea typeface="SimSun" panose="02010600030101010101" pitchFamily="2" charset="-122"/>
              </a:rPr>
              <a:t>log</a:t>
            </a:r>
            <a:r>
              <a:rPr lang="en-US" sz="1400" b="0">
                <a:solidFill>
                  <a:srgbClr val="215095"/>
                </a:solidFill>
                <a:latin typeface="Times New Roman" panose="02020603050405020304" charset="0"/>
                <a:ea typeface="SimSun" panose="02010600030101010101" pitchFamily="2" charset="-122"/>
              </a:rPr>
              <a:t>.</a:t>
            </a:r>
            <a:endParaRPr lang="en-US" sz="1400" b="0">
              <a:solidFill>
                <a:srgbClr val="215095"/>
              </a:solidFill>
              <a:latin typeface="Times New Roman" panose="02020603050405020304" charset="0"/>
              <a:ea typeface="SimSun" panose="02010600030101010101" pitchFamily="2" charset="-122"/>
            </a:endParaRPr>
          </a:p>
        </p:txBody>
      </p:sp>
      <p:sp>
        <p:nvSpPr>
          <p:cNvPr id="3" name="任意多边形: 形状 8"/>
          <p:cNvSpPr/>
          <p:nvPr/>
        </p:nvSpPr>
        <p:spPr>
          <a:xfrm flipH="1">
            <a:off x="1756410" y="654050"/>
            <a:ext cx="467360" cy="520700"/>
          </a:xfrm>
          <a:custGeom>
            <a:avLst/>
            <a:gdLst>
              <a:gd name="connsiteX0" fmla="*/ 2222500 w 2222500"/>
              <a:gd name="connsiteY0" fmla="*/ 520700 h 520700"/>
              <a:gd name="connsiteX1" fmla="*/ 1701800 w 2222500"/>
              <a:gd name="connsiteY1" fmla="*/ 0 h 520700"/>
              <a:gd name="connsiteX2" fmla="*/ 0 w 2222500"/>
              <a:gd name="connsiteY2" fmla="*/ 0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2500" h="520700">
                <a:moveTo>
                  <a:pt x="2222500" y="520700"/>
                </a:moveTo>
                <a:lnTo>
                  <a:pt x="17018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215095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2298700" y="445770"/>
            <a:ext cx="576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IN" altLang="en-US">
                <a:solidFill>
                  <a:srgbClr val="21509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CID</a:t>
            </a:r>
            <a:endParaRPr lang="en-IN" altLang="en-US">
              <a:solidFill>
                <a:srgbClr val="215095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" name="Text Box 66"/>
          <p:cNvSpPr txBox="1"/>
          <p:nvPr/>
        </p:nvSpPr>
        <p:spPr>
          <a:xfrm>
            <a:off x="7907338" y="1492568"/>
            <a:ext cx="343535" cy="365125"/>
          </a:xfrm>
          <a:prstGeom prst="rect">
            <a:avLst/>
          </a:prstGeom>
          <a:solidFill>
            <a:schemeClr val="lt1">
              <a:alpha val="0"/>
            </a:schemeClr>
          </a:solidFill>
          <a:ln w="635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r>
              <a:rPr lang="en-US" altLang="zh-CN" sz="1400" kern="100">
                <a:solidFill>
                  <a:srgbClr val="215095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M</a:t>
            </a:r>
            <a:endParaRPr lang="en-US" altLang="zh-CN" sz="1400" kern="100">
              <a:solidFill>
                <a:srgbClr val="215095"/>
              </a:solidFill>
              <a:latin typeface="Times New Roman" panose="02020603050405020304"/>
              <a:ea typeface="SimSun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74" name="图片 27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>
            <a:off x="8659089" y="3325093"/>
            <a:ext cx="2112822" cy="4953000"/>
          </a:xfrm>
          <a:prstGeom prst="rect">
            <a:avLst/>
          </a:prstGeom>
        </p:spPr>
      </p:pic>
      <p:cxnSp>
        <p:nvCxnSpPr>
          <p:cNvPr id="21" name="Straight Connector 21"/>
          <p:cNvCxnSpPr>
            <a:stCxn id="17" idx="3"/>
            <a:endCxn id="23" idx="1"/>
          </p:cNvCxnSpPr>
          <p:nvPr/>
        </p:nvCxnSpPr>
        <p:spPr>
          <a:xfrm>
            <a:off x="7889240" y="1795780"/>
            <a:ext cx="388620" cy="4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5"/>
          <p:cNvCxnSpPr>
            <a:stCxn id="59" idx="4"/>
          </p:cNvCxnSpPr>
          <p:nvPr/>
        </p:nvCxnSpPr>
        <p:spPr>
          <a:xfrm flipH="1">
            <a:off x="9274810" y="1235075"/>
            <a:ext cx="516255" cy="332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5"/>
          <p:cNvCxnSpPr>
            <a:stCxn id="36" idx="0"/>
          </p:cNvCxnSpPr>
          <p:nvPr/>
        </p:nvCxnSpPr>
        <p:spPr>
          <a:xfrm flipH="1" flipV="1">
            <a:off x="9204960" y="2014855"/>
            <a:ext cx="510540" cy="255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33"/>
          <p:cNvSpPr txBox="1"/>
          <p:nvPr/>
        </p:nvSpPr>
        <p:spPr>
          <a:xfrm>
            <a:off x="5517198" y="3589338"/>
            <a:ext cx="343535" cy="365125"/>
          </a:xfrm>
          <a:prstGeom prst="rect">
            <a:avLst/>
          </a:prstGeom>
          <a:solidFill>
            <a:schemeClr val="lt1">
              <a:alpha val="0"/>
            </a:schemeClr>
          </a:solidFill>
          <a:ln w="635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r>
              <a:rPr lang="en-US" altLang="zh-CN" sz="1400" kern="100">
                <a:solidFill>
                  <a:srgbClr val="215095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N</a:t>
            </a:r>
            <a:endParaRPr lang="en-US" altLang="zh-CN" sz="1400" kern="100">
              <a:solidFill>
                <a:srgbClr val="215095"/>
              </a:solidFill>
              <a:latin typeface="Times New Roman" panose="02020603050405020304"/>
              <a:ea typeface="SimSun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6" name="Flowchart: Connector 36"/>
          <p:cNvSpPr/>
          <p:nvPr/>
        </p:nvSpPr>
        <p:spPr>
          <a:xfrm>
            <a:off x="9076373" y="2269808"/>
            <a:ext cx="1276985" cy="528955"/>
          </a:xfrm>
          <a:prstGeom prst="flowChartConnector">
            <a:avLst/>
          </a:prstGeom>
          <a:ln w="12700" cmpd="sng">
            <a:solidFill>
              <a:srgbClr val="4DD0E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50" kern="100">
                <a:solidFill>
                  <a:srgbClr val="215095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Manuf_Date</a:t>
            </a:r>
            <a:endParaRPr lang="en-US" altLang="zh-CN" sz="1050" kern="100">
              <a:solidFill>
                <a:srgbClr val="215095"/>
              </a:solidFill>
              <a:latin typeface="Times New Roman" panose="02020603050405020304"/>
              <a:ea typeface="SimSun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0" name="Flowchart: Connector 40"/>
          <p:cNvSpPr/>
          <p:nvPr/>
        </p:nvSpPr>
        <p:spPr>
          <a:xfrm>
            <a:off x="7653338" y="721043"/>
            <a:ext cx="1276985" cy="528955"/>
          </a:xfrm>
          <a:prstGeom prst="flowChartConnector">
            <a:avLst/>
          </a:prstGeom>
          <a:ln w="12700" cmpd="sng">
            <a:solidFill>
              <a:srgbClr val="4DD0E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50" u="sng" kern="100">
                <a:solidFill>
                  <a:srgbClr val="215095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Batch_No</a:t>
            </a:r>
            <a:endParaRPr lang="en-US" altLang="zh-CN" sz="1050" u="sng" kern="100">
              <a:solidFill>
                <a:srgbClr val="215095"/>
              </a:solidFill>
              <a:latin typeface="Times New Roman" panose="02020603050405020304"/>
              <a:ea typeface="SimSun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22" name="Straight Connector 22"/>
          <p:cNvCxnSpPr>
            <a:stCxn id="40" idx="4"/>
          </p:cNvCxnSpPr>
          <p:nvPr/>
        </p:nvCxnSpPr>
        <p:spPr>
          <a:xfrm>
            <a:off x="8292148" y="1249998"/>
            <a:ext cx="501650" cy="325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Connector 27"/>
          <p:cNvSpPr/>
          <p:nvPr/>
        </p:nvSpPr>
        <p:spPr>
          <a:xfrm>
            <a:off x="4176713" y="4520883"/>
            <a:ext cx="1078865" cy="489585"/>
          </a:xfrm>
          <a:prstGeom prst="flowChartConnector">
            <a:avLst/>
          </a:prstGeom>
          <a:ln>
            <a:solidFill>
              <a:srgbClr val="4DD0E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50" kern="100">
                <a:solidFill>
                  <a:srgbClr val="215095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Consumed</a:t>
            </a:r>
            <a:endParaRPr lang="en-US" altLang="zh-CN" sz="1050" kern="100">
              <a:solidFill>
                <a:srgbClr val="215095"/>
              </a:solidFill>
              <a:latin typeface="Times New Roman" panose="02020603050405020304"/>
              <a:ea typeface="SimSun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8" name="Flowchart: Connector 28"/>
          <p:cNvSpPr/>
          <p:nvPr/>
        </p:nvSpPr>
        <p:spPr>
          <a:xfrm>
            <a:off x="2499043" y="4520883"/>
            <a:ext cx="862330" cy="489585"/>
          </a:xfrm>
          <a:prstGeom prst="flowChartConnector">
            <a:avLst/>
          </a:prstGeom>
          <a:ln>
            <a:solidFill>
              <a:srgbClr val="4DD0E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50" kern="100">
                <a:solidFill>
                  <a:srgbClr val="215095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Date</a:t>
            </a:r>
            <a:endParaRPr lang="en-US" altLang="zh-CN" sz="1050" kern="100">
              <a:solidFill>
                <a:srgbClr val="215095"/>
              </a:solidFill>
              <a:latin typeface="Times New Roman" panose="02020603050405020304"/>
              <a:ea typeface="SimSun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0" name="Flowchart: Connector 30"/>
          <p:cNvSpPr/>
          <p:nvPr/>
        </p:nvSpPr>
        <p:spPr>
          <a:xfrm>
            <a:off x="3334703" y="4090988"/>
            <a:ext cx="949325" cy="521335"/>
          </a:xfrm>
          <a:prstGeom prst="flowChartConnector">
            <a:avLst/>
          </a:prstGeom>
          <a:ln>
            <a:solidFill>
              <a:srgbClr val="4DD0E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50" kern="100">
                <a:solidFill>
                  <a:srgbClr val="215095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OPD No</a:t>
            </a:r>
            <a:endParaRPr lang="en-US" altLang="zh-CN" sz="1050" kern="100">
              <a:solidFill>
                <a:srgbClr val="215095"/>
              </a:solidFill>
              <a:latin typeface="Times New Roman" panose="02020603050405020304"/>
              <a:ea typeface="SimSun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1" name="Flowchart: Connector 31"/>
          <p:cNvSpPr/>
          <p:nvPr/>
        </p:nvSpPr>
        <p:spPr>
          <a:xfrm>
            <a:off x="5777548" y="714693"/>
            <a:ext cx="862330" cy="489585"/>
          </a:xfrm>
          <a:prstGeom prst="flowChartConnector">
            <a:avLst/>
          </a:prstGeom>
          <a:ln>
            <a:solidFill>
              <a:srgbClr val="4DD0E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50" kern="100">
                <a:solidFill>
                  <a:srgbClr val="215095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Name</a:t>
            </a:r>
            <a:endParaRPr lang="en-US" altLang="zh-CN" sz="1050" kern="100">
              <a:solidFill>
                <a:srgbClr val="215095"/>
              </a:solidFill>
              <a:latin typeface="Times New Roman" panose="02020603050405020304"/>
              <a:ea typeface="SimSun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2" name="Flowchart: Connector 32"/>
          <p:cNvSpPr/>
          <p:nvPr/>
        </p:nvSpPr>
        <p:spPr>
          <a:xfrm>
            <a:off x="4540568" y="751523"/>
            <a:ext cx="909955" cy="489585"/>
          </a:xfrm>
          <a:prstGeom prst="flowChartConnector">
            <a:avLst/>
          </a:prstGeom>
          <a:ln>
            <a:solidFill>
              <a:srgbClr val="4DD0E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50" u="sng" kern="100">
                <a:solidFill>
                  <a:srgbClr val="215095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Med_ID</a:t>
            </a:r>
            <a:endParaRPr lang="en-US" altLang="zh-CN" sz="1050" u="sng" kern="100">
              <a:solidFill>
                <a:srgbClr val="215095"/>
              </a:solidFill>
              <a:latin typeface="Times New Roman" panose="02020603050405020304"/>
              <a:ea typeface="SimSun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51" name="Straight Connector 51"/>
          <p:cNvCxnSpPr>
            <a:stCxn id="69" idx="5"/>
            <a:endCxn id="4" idx="1"/>
          </p:cNvCxnSpPr>
          <p:nvPr/>
        </p:nvCxnSpPr>
        <p:spPr>
          <a:xfrm>
            <a:off x="2673350" y="5429885"/>
            <a:ext cx="396240" cy="294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3"/>
          <p:cNvCxnSpPr>
            <a:stCxn id="29" idx="4"/>
            <a:endCxn id="4" idx="0"/>
          </p:cNvCxnSpPr>
          <p:nvPr/>
        </p:nvCxnSpPr>
        <p:spPr>
          <a:xfrm>
            <a:off x="3809365" y="4620260"/>
            <a:ext cx="0" cy="881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4"/>
          <p:cNvCxnSpPr>
            <a:endCxn id="27" idx="4"/>
          </p:cNvCxnSpPr>
          <p:nvPr/>
        </p:nvCxnSpPr>
        <p:spPr>
          <a:xfrm flipV="1">
            <a:off x="4283710" y="5010785"/>
            <a:ext cx="432435" cy="483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6"/>
          <p:cNvCxnSpPr>
            <a:stCxn id="31" idx="4"/>
          </p:cNvCxnSpPr>
          <p:nvPr/>
        </p:nvCxnSpPr>
        <p:spPr>
          <a:xfrm flipH="1">
            <a:off x="5698808" y="1204278"/>
            <a:ext cx="509905" cy="373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8"/>
          <p:cNvCxnSpPr>
            <a:stCxn id="32" idx="4"/>
          </p:cNvCxnSpPr>
          <p:nvPr/>
        </p:nvCxnSpPr>
        <p:spPr>
          <a:xfrm>
            <a:off x="4995863" y="1241108"/>
            <a:ext cx="369570" cy="328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owchart: Connector 69"/>
          <p:cNvSpPr/>
          <p:nvPr/>
        </p:nvSpPr>
        <p:spPr>
          <a:xfrm>
            <a:off x="1772920" y="5012055"/>
            <a:ext cx="1054735" cy="489585"/>
          </a:xfrm>
          <a:prstGeom prst="flowChartConnector">
            <a:avLst/>
          </a:prstGeom>
          <a:ln>
            <a:solidFill>
              <a:srgbClr val="4DD0E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IN" altLang="en-US" sz="1050" u="sng" kern="100">
                <a:solidFill>
                  <a:srgbClr val="215095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CID</a:t>
            </a:r>
            <a:endParaRPr lang="en-IN" altLang="en-US" sz="1050" u="sng" kern="100">
              <a:solidFill>
                <a:srgbClr val="215095"/>
              </a:solidFill>
              <a:latin typeface="Times New Roman" panose="02020603050405020304"/>
              <a:ea typeface="SimSun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70" name="Straight Connector 70"/>
          <p:cNvCxnSpPr>
            <a:endCxn id="28" idx="5"/>
          </p:cNvCxnSpPr>
          <p:nvPr/>
        </p:nvCxnSpPr>
        <p:spPr>
          <a:xfrm flipH="1" flipV="1">
            <a:off x="3235325" y="4939030"/>
            <a:ext cx="279400" cy="551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2"/>
          <p:cNvCxnSpPr>
            <a:stCxn id="6" idx="3"/>
          </p:cNvCxnSpPr>
          <p:nvPr/>
        </p:nvCxnSpPr>
        <p:spPr>
          <a:xfrm flipH="1">
            <a:off x="5928678" y="3691573"/>
            <a:ext cx="314325" cy="174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6"/>
          <p:cNvCxnSpPr/>
          <p:nvPr/>
        </p:nvCxnSpPr>
        <p:spPr>
          <a:xfrm>
            <a:off x="6603683" y="5295583"/>
            <a:ext cx="191770" cy="20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6"/>
          <p:cNvCxnSpPr>
            <a:endCxn id="10" idx="5"/>
          </p:cNvCxnSpPr>
          <p:nvPr/>
        </p:nvCxnSpPr>
        <p:spPr>
          <a:xfrm flipH="1" flipV="1">
            <a:off x="4976178" y="3706813"/>
            <a:ext cx="206375" cy="159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7"/>
          <p:cNvCxnSpPr>
            <a:stCxn id="38" idx="3"/>
          </p:cNvCxnSpPr>
          <p:nvPr/>
        </p:nvCxnSpPr>
        <p:spPr>
          <a:xfrm flipH="1">
            <a:off x="7620000" y="5242560"/>
            <a:ext cx="346710" cy="249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4"/>
          <p:cNvCxnSpPr>
            <a:stCxn id="42" idx="4"/>
            <a:endCxn id="61" idx="0"/>
          </p:cNvCxnSpPr>
          <p:nvPr/>
        </p:nvCxnSpPr>
        <p:spPr>
          <a:xfrm flipH="1">
            <a:off x="7227253" y="4828858"/>
            <a:ext cx="16510" cy="672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7"/>
          <p:cNvCxnSpPr>
            <a:stCxn id="63" idx="0"/>
            <a:endCxn id="62" idx="2"/>
          </p:cNvCxnSpPr>
          <p:nvPr/>
        </p:nvCxnSpPr>
        <p:spPr>
          <a:xfrm flipV="1">
            <a:off x="5512118" y="4310698"/>
            <a:ext cx="1905" cy="877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1"/>
          <p:cNvCxnSpPr>
            <a:stCxn id="60" idx="3"/>
            <a:endCxn id="63" idx="1"/>
          </p:cNvCxnSpPr>
          <p:nvPr/>
        </p:nvCxnSpPr>
        <p:spPr>
          <a:xfrm flipV="1">
            <a:off x="4548188" y="5500053"/>
            <a:ext cx="777875" cy="225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2"/>
          <p:cNvCxnSpPr>
            <a:stCxn id="63" idx="3"/>
            <a:endCxn id="61" idx="1"/>
          </p:cNvCxnSpPr>
          <p:nvPr/>
        </p:nvCxnSpPr>
        <p:spPr>
          <a:xfrm>
            <a:off x="5697538" y="5500053"/>
            <a:ext cx="786130" cy="2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7"/>
          <p:cNvCxnSpPr>
            <a:stCxn id="8" idx="0"/>
            <a:endCxn id="5" idx="2"/>
          </p:cNvCxnSpPr>
          <p:nvPr/>
        </p:nvCxnSpPr>
        <p:spPr>
          <a:xfrm flipV="1">
            <a:off x="5507990" y="2020570"/>
            <a:ext cx="0" cy="434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9"/>
          <p:cNvCxnSpPr/>
          <p:nvPr/>
        </p:nvCxnSpPr>
        <p:spPr>
          <a:xfrm>
            <a:off x="5500053" y="3525838"/>
            <a:ext cx="1270" cy="345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Connector 38"/>
          <p:cNvSpPr/>
          <p:nvPr/>
        </p:nvSpPr>
        <p:spPr>
          <a:xfrm>
            <a:off x="7848283" y="4829493"/>
            <a:ext cx="808355" cy="483870"/>
          </a:xfrm>
          <a:prstGeom prst="flowChartConnector">
            <a:avLst/>
          </a:prstGeom>
          <a:ln>
            <a:solidFill>
              <a:srgbClr val="4DD0E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50" kern="100">
                <a:solidFill>
                  <a:srgbClr val="215095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Date</a:t>
            </a:r>
            <a:endParaRPr lang="en-US" altLang="zh-CN" sz="1050" kern="100">
              <a:solidFill>
                <a:srgbClr val="215095"/>
              </a:solidFill>
              <a:latin typeface="Times New Roman" panose="02020603050405020304"/>
              <a:ea typeface="SimSun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2" name="Flowchart: Connector 42"/>
          <p:cNvSpPr/>
          <p:nvPr/>
        </p:nvSpPr>
        <p:spPr>
          <a:xfrm>
            <a:off x="6760528" y="4292283"/>
            <a:ext cx="966470" cy="536575"/>
          </a:xfrm>
          <a:prstGeom prst="flowChartConnector">
            <a:avLst/>
          </a:prstGeom>
          <a:ln>
            <a:solidFill>
              <a:srgbClr val="4DD0E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50" kern="100">
                <a:solidFill>
                  <a:srgbClr val="215095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Received</a:t>
            </a:r>
            <a:endParaRPr lang="en-US" altLang="zh-CN" sz="1050" kern="100">
              <a:solidFill>
                <a:srgbClr val="215095"/>
              </a:solidFill>
              <a:latin typeface="Times New Roman" panose="02020603050405020304"/>
              <a:ea typeface="SimSun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6" name="Flowchart: Connector 46"/>
          <p:cNvSpPr/>
          <p:nvPr/>
        </p:nvSpPr>
        <p:spPr>
          <a:xfrm>
            <a:off x="5766435" y="4841875"/>
            <a:ext cx="1109345" cy="529590"/>
          </a:xfrm>
          <a:prstGeom prst="flowChartConnector">
            <a:avLst/>
          </a:prstGeom>
          <a:ln>
            <a:solidFill>
              <a:srgbClr val="4DD0E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IN" altLang="en-US" sz="1050" u="sng" kern="100">
                <a:solidFill>
                  <a:srgbClr val="215095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RID</a:t>
            </a:r>
            <a:endParaRPr lang="en-IN" altLang="en-US" sz="1050" u="sng" kern="100">
              <a:solidFill>
                <a:srgbClr val="215095"/>
              </a:solidFill>
              <a:latin typeface="Times New Roman" panose="02020603050405020304"/>
              <a:ea typeface="SimSun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" name="Flowchart: Connector 24"/>
          <p:cNvSpPr/>
          <p:nvPr/>
        </p:nvSpPr>
        <p:spPr>
          <a:xfrm>
            <a:off x="7653338" y="2269808"/>
            <a:ext cx="1276985" cy="528955"/>
          </a:xfrm>
          <a:prstGeom prst="flowChartConnector">
            <a:avLst/>
          </a:prstGeom>
          <a:ln w="12700" cmpd="sng">
            <a:solidFill>
              <a:srgbClr val="4DD0E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50" kern="100">
                <a:solidFill>
                  <a:srgbClr val="215095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Expiry_Date</a:t>
            </a:r>
            <a:endParaRPr lang="en-US" altLang="zh-CN" sz="1050" kern="100">
              <a:solidFill>
                <a:srgbClr val="215095"/>
              </a:solidFill>
              <a:latin typeface="Times New Roman" panose="02020603050405020304"/>
              <a:ea typeface="SimSun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44" name="Straight Connector 44"/>
          <p:cNvCxnSpPr>
            <a:stCxn id="24" idx="0"/>
          </p:cNvCxnSpPr>
          <p:nvPr/>
        </p:nvCxnSpPr>
        <p:spPr>
          <a:xfrm flipV="1">
            <a:off x="8291830" y="2017395"/>
            <a:ext cx="524510" cy="252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Connector 59"/>
          <p:cNvSpPr/>
          <p:nvPr/>
        </p:nvSpPr>
        <p:spPr>
          <a:xfrm>
            <a:off x="9336088" y="745173"/>
            <a:ext cx="909955" cy="489585"/>
          </a:xfrm>
          <a:prstGeom prst="flowChartConnector">
            <a:avLst/>
          </a:prstGeom>
          <a:ln>
            <a:solidFill>
              <a:srgbClr val="4DD0E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50" kern="100">
                <a:solidFill>
                  <a:srgbClr val="215095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Med_ID</a:t>
            </a:r>
            <a:endParaRPr lang="en-US" altLang="zh-CN" sz="1050" kern="100">
              <a:solidFill>
                <a:srgbClr val="215095"/>
              </a:solidFill>
              <a:latin typeface="Times New Roman" panose="02020603050405020304"/>
              <a:ea typeface="SimSun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" name="Flowchart: Connector 1"/>
          <p:cNvSpPr/>
          <p:nvPr/>
        </p:nvSpPr>
        <p:spPr>
          <a:xfrm>
            <a:off x="6115685" y="3279140"/>
            <a:ext cx="869950" cy="483870"/>
          </a:xfrm>
          <a:prstGeom prst="flowChartConnector">
            <a:avLst/>
          </a:prstGeom>
          <a:ln>
            <a:solidFill>
              <a:srgbClr val="4DD0E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50" kern="100">
                <a:solidFill>
                  <a:srgbClr val="215095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Remark</a:t>
            </a:r>
            <a:endParaRPr lang="en-US" altLang="zh-CN" sz="1050" kern="100">
              <a:solidFill>
                <a:srgbClr val="215095"/>
              </a:solidFill>
              <a:latin typeface="Times New Roman" panose="02020603050405020304"/>
              <a:ea typeface="SimSun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" name="Flowchart: Connector 5"/>
          <p:cNvSpPr/>
          <p:nvPr/>
        </p:nvSpPr>
        <p:spPr>
          <a:xfrm>
            <a:off x="4177030" y="3294380"/>
            <a:ext cx="936625" cy="483870"/>
          </a:xfrm>
          <a:prstGeom prst="flowChartConnector">
            <a:avLst/>
          </a:prstGeom>
          <a:ln>
            <a:solidFill>
              <a:srgbClr val="4DD0E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50" kern="100">
                <a:solidFill>
                  <a:srgbClr val="215095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Balance</a:t>
            </a:r>
            <a:endParaRPr lang="en-US" altLang="zh-CN" sz="1050" kern="100">
              <a:solidFill>
                <a:srgbClr val="215095"/>
              </a:solidFill>
              <a:latin typeface="Times New Roman" panose="02020603050405020304"/>
              <a:ea typeface="SimSun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20" name="Straight Connector 20"/>
          <p:cNvCxnSpPr>
            <a:stCxn id="5" idx="3"/>
            <a:endCxn id="17" idx="1"/>
          </p:cNvCxnSpPr>
          <p:nvPr/>
        </p:nvCxnSpPr>
        <p:spPr>
          <a:xfrm flipV="1">
            <a:off x="6247448" y="1796098"/>
            <a:ext cx="379095" cy="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Connector 6"/>
          <p:cNvSpPr/>
          <p:nvPr/>
        </p:nvSpPr>
        <p:spPr>
          <a:xfrm>
            <a:off x="3179128" y="3435033"/>
            <a:ext cx="923290" cy="534670"/>
          </a:xfrm>
          <a:prstGeom prst="flowChartConnector">
            <a:avLst/>
          </a:prstGeom>
          <a:ln>
            <a:solidFill>
              <a:srgbClr val="4DD0E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50" kern="100">
                <a:solidFill>
                  <a:srgbClr val="215095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Med_ID</a:t>
            </a:r>
            <a:endParaRPr lang="en-US" altLang="zh-CN" sz="1050" kern="100">
              <a:solidFill>
                <a:srgbClr val="215095"/>
              </a:solidFill>
              <a:latin typeface="Times New Roman" panose="02020603050405020304"/>
              <a:ea typeface="SimSun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2" name="Straight Connector 11"/>
          <p:cNvCxnSpPr>
            <a:stCxn id="11" idx="5"/>
            <a:endCxn id="62" idx="1"/>
          </p:cNvCxnSpPr>
          <p:nvPr/>
        </p:nvCxnSpPr>
        <p:spPr>
          <a:xfrm>
            <a:off x="3967163" y="3891598"/>
            <a:ext cx="803275" cy="199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Connector 12"/>
          <p:cNvSpPr/>
          <p:nvPr/>
        </p:nvSpPr>
        <p:spPr>
          <a:xfrm>
            <a:off x="6970395" y="3470275"/>
            <a:ext cx="1083310" cy="529590"/>
          </a:xfrm>
          <a:prstGeom prst="flowChartConnector">
            <a:avLst/>
          </a:prstGeom>
          <a:ln>
            <a:solidFill>
              <a:srgbClr val="4DD0E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50" u="sng" kern="100">
                <a:solidFill>
                  <a:srgbClr val="215095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S</a:t>
            </a:r>
            <a:r>
              <a:rPr lang="en-IN" altLang="en-US" sz="1050" u="sng" kern="100">
                <a:solidFill>
                  <a:srgbClr val="215095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ID</a:t>
            </a:r>
            <a:endParaRPr lang="en-IN" altLang="en-US" sz="1050" u="sng" kern="100">
              <a:solidFill>
                <a:srgbClr val="215095"/>
              </a:solidFill>
              <a:latin typeface="Times New Roman" panose="02020603050405020304"/>
              <a:ea typeface="SimSun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4" name="Straight Connector 14"/>
          <p:cNvCxnSpPr>
            <a:stCxn id="13" idx="3"/>
            <a:endCxn id="62" idx="3"/>
          </p:cNvCxnSpPr>
          <p:nvPr/>
        </p:nvCxnSpPr>
        <p:spPr>
          <a:xfrm flipH="1">
            <a:off x="6257608" y="3922078"/>
            <a:ext cx="871220" cy="168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5"/>
          <p:cNvSpPr txBox="1"/>
          <p:nvPr/>
        </p:nvSpPr>
        <p:spPr>
          <a:xfrm>
            <a:off x="6218238" y="1537653"/>
            <a:ext cx="234950" cy="264795"/>
          </a:xfrm>
          <a:prstGeom prst="rect">
            <a:avLst/>
          </a:prstGeom>
          <a:solidFill>
            <a:schemeClr val="lt1">
              <a:alpha val="0"/>
            </a:schemeClr>
          </a:solidFill>
          <a:ln w="635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r>
              <a:rPr lang="en-US" altLang="zh-CN" sz="1400" kern="100">
                <a:solidFill>
                  <a:srgbClr val="215095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1</a:t>
            </a:r>
            <a:endParaRPr lang="en-US" altLang="zh-CN" sz="1400" kern="100">
              <a:solidFill>
                <a:srgbClr val="215095"/>
              </a:solidFill>
              <a:latin typeface="Times New Roman" panose="02020603050405020304"/>
              <a:ea typeface="SimSun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5" name="Text Box 65"/>
          <p:cNvSpPr txBox="1"/>
          <p:nvPr/>
        </p:nvSpPr>
        <p:spPr>
          <a:xfrm>
            <a:off x="5498148" y="2045653"/>
            <a:ext cx="343535" cy="365125"/>
          </a:xfrm>
          <a:prstGeom prst="rect">
            <a:avLst/>
          </a:prstGeom>
          <a:solidFill>
            <a:schemeClr val="lt1">
              <a:alpha val="0"/>
            </a:schemeClr>
          </a:solidFill>
          <a:ln w="635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r>
              <a:rPr lang="en-US" altLang="zh-CN" sz="1400" kern="100">
                <a:solidFill>
                  <a:srgbClr val="215095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M</a:t>
            </a:r>
            <a:endParaRPr lang="en-US" altLang="zh-CN" sz="1400" kern="100">
              <a:solidFill>
                <a:srgbClr val="215095"/>
              </a:solidFill>
              <a:latin typeface="Times New Roman" panose="02020603050405020304"/>
              <a:ea typeface="SimSun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76" name="图片 2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>
            <a:off x="-95885" y="99060"/>
            <a:ext cx="3705860" cy="3510915"/>
          </a:xfrm>
          <a:prstGeom prst="rect">
            <a:avLst/>
          </a:prstGeom>
        </p:spPr>
      </p:pic>
      <p:sp>
        <p:nvSpPr>
          <p:cNvPr id="23" name="Flowchart: Process 23"/>
          <p:cNvSpPr/>
          <p:nvPr/>
        </p:nvSpPr>
        <p:spPr>
          <a:xfrm>
            <a:off x="8277543" y="1577658"/>
            <a:ext cx="1479550" cy="444500"/>
          </a:xfrm>
          <a:prstGeom prst="flowChartProcess">
            <a:avLst/>
          </a:prstGeom>
          <a:ln>
            <a:solidFill>
              <a:srgbClr val="21509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00" kern="100">
                <a:solidFill>
                  <a:srgbClr val="215095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Batch</a:t>
            </a:r>
            <a:endParaRPr lang="en-US" altLang="zh-CN" sz="1000" kern="100">
              <a:solidFill>
                <a:srgbClr val="215095"/>
              </a:solidFill>
              <a:latin typeface="Times New Roman" panose="02020603050405020304"/>
              <a:ea typeface="SimSun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4767898" y="1575753"/>
            <a:ext cx="1479550" cy="444500"/>
          </a:xfrm>
          <a:prstGeom prst="flowChartProcess">
            <a:avLst/>
          </a:prstGeom>
          <a:ln>
            <a:solidFill>
              <a:srgbClr val="21509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00" kern="100">
                <a:solidFill>
                  <a:srgbClr val="215095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Drug</a:t>
            </a:r>
            <a:endParaRPr lang="en-US" altLang="zh-CN" sz="1000" kern="100">
              <a:solidFill>
                <a:srgbClr val="215095"/>
              </a:solidFill>
              <a:latin typeface="Times New Roman" panose="02020603050405020304"/>
              <a:ea typeface="SimSun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" name="Flowchart: Decision 17"/>
          <p:cNvSpPr/>
          <p:nvPr/>
        </p:nvSpPr>
        <p:spPr>
          <a:xfrm>
            <a:off x="6626543" y="1419543"/>
            <a:ext cx="1262380" cy="752475"/>
          </a:xfrm>
          <a:prstGeom prst="flowChartDecision">
            <a:avLst/>
          </a:prstGeom>
          <a:ln>
            <a:solidFill>
              <a:srgbClr val="D2DEE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00" kern="100">
                <a:solidFill>
                  <a:srgbClr val="215095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is kept in</a:t>
            </a:r>
            <a:endParaRPr lang="en-US" altLang="zh-CN" sz="1000" kern="100">
              <a:solidFill>
                <a:srgbClr val="215095"/>
              </a:solidFill>
              <a:latin typeface="Times New Roman" panose="02020603050405020304"/>
              <a:ea typeface="SimSun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" name="Flowchart: Decision 8"/>
          <p:cNvSpPr/>
          <p:nvPr/>
        </p:nvSpPr>
        <p:spPr>
          <a:xfrm>
            <a:off x="4645978" y="2454593"/>
            <a:ext cx="1723390" cy="1068070"/>
          </a:xfrm>
          <a:prstGeom prst="flowChartDecision">
            <a:avLst/>
          </a:prstGeom>
          <a:ln>
            <a:solidFill>
              <a:srgbClr val="D2DEE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50" kern="100">
                <a:solidFill>
                  <a:srgbClr val="215095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is maintained in</a:t>
            </a:r>
            <a:endParaRPr lang="en-US" altLang="zh-CN" sz="1050" kern="100">
              <a:solidFill>
                <a:srgbClr val="215095"/>
              </a:solidFill>
              <a:latin typeface="Times New Roman" panose="02020603050405020304"/>
              <a:ea typeface="SimSun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2" name="Flowchart: Process 62"/>
          <p:cNvSpPr/>
          <p:nvPr/>
        </p:nvSpPr>
        <p:spPr>
          <a:xfrm>
            <a:off x="4770438" y="3870643"/>
            <a:ext cx="1487170" cy="440055"/>
          </a:xfrm>
          <a:prstGeom prst="flowChartProcess">
            <a:avLst/>
          </a:prstGeom>
          <a:ln>
            <a:solidFill>
              <a:srgbClr val="21509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50" kern="100">
                <a:solidFill>
                  <a:srgbClr val="215095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Stock </a:t>
            </a:r>
            <a:r>
              <a:rPr lang="en-IN" altLang="en-US" sz="1050" kern="100">
                <a:solidFill>
                  <a:srgbClr val="215095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log</a:t>
            </a:r>
            <a:endParaRPr lang="en-IN" altLang="en-US" sz="1050" kern="100">
              <a:solidFill>
                <a:srgbClr val="215095"/>
              </a:solidFill>
              <a:latin typeface="Times New Roman" panose="02020603050405020304"/>
              <a:ea typeface="SimSun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Flowchart: Process 3"/>
          <p:cNvSpPr/>
          <p:nvPr/>
        </p:nvSpPr>
        <p:spPr>
          <a:xfrm>
            <a:off x="3069273" y="5501323"/>
            <a:ext cx="1478915" cy="443865"/>
          </a:xfrm>
          <a:prstGeom prst="flowChartProcess">
            <a:avLst/>
          </a:prstGeom>
          <a:ln>
            <a:solidFill>
              <a:srgbClr val="21509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50" kern="100">
                <a:solidFill>
                  <a:srgbClr val="215095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Consum</a:t>
            </a:r>
            <a:r>
              <a:rPr lang="en-IN" altLang="en-US" sz="1050" kern="100">
                <a:solidFill>
                  <a:srgbClr val="215095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ed stock log</a:t>
            </a:r>
            <a:endParaRPr lang="en-IN" altLang="en-US" sz="1050" kern="100">
              <a:solidFill>
                <a:srgbClr val="215095"/>
              </a:solidFill>
              <a:latin typeface="Times New Roman" panose="02020603050405020304"/>
              <a:ea typeface="SimSun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3" name="Flowchart: Extract 63"/>
          <p:cNvSpPr/>
          <p:nvPr/>
        </p:nvSpPr>
        <p:spPr>
          <a:xfrm>
            <a:off x="5140008" y="5188268"/>
            <a:ext cx="743585" cy="622935"/>
          </a:xfrm>
          <a:prstGeom prst="flowChartExtract">
            <a:avLst/>
          </a:prstGeom>
          <a:ln>
            <a:solidFill>
              <a:srgbClr val="D2DEE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50" kern="100">
                <a:solidFill>
                  <a:srgbClr val="215095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is a</a:t>
            </a:r>
            <a:endParaRPr lang="en-US" altLang="zh-CN" sz="1050" kern="100">
              <a:solidFill>
                <a:srgbClr val="215095"/>
              </a:solidFill>
              <a:latin typeface="Times New Roman" panose="02020603050405020304"/>
              <a:ea typeface="SimSun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1" name="Flowchart: Process 61"/>
          <p:cNvSpPr/>
          <p:nvPr/>
        </p:nvSpPr>
        <p:spPr>
          <a:xfrm>
            <a:off x="6483668" y="5501323"/>
            <a:ext cx="1487170" cy="440055"/>
          </a:xfrm>
          <a:prstGeom prst="flowChartProcess">
            <a:avLst/>
          </a:prstGeom>
          <a:ln>
            <a:solidFill>
              <a:srgbClr val="21509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50" kern="100">
                <a:solidFill>
                  <a:srgbClr val="215095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Received stock </a:t>
            </a:r>
            <a:r>
              <a:rPr lang="en-IN" altLang="en-US" sz="1050" kern="100">
                <a:solidFill>
                  <a:srgbClr val="215095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log</a:t>
            </a:r>
            <a:endParaRPr lang="en-IN" altLang="en-US" sz="1050" kern="100">
              <a:solidFill>
                <a:srgbClr val="215095"/>
              </a:solidFill>
              <a:latin typeface="Times New Roman" panose="02020603050405020304"/>
              <a:ea typeface="SimSun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2" name="矩形 5"/>
          <p:cNvSpPr/>
          <p:nvPr/>
        </p:nvSpPr>
        <p:spPr>
          <a:xfrm>
            <a:off x="791663" y="994107"/>
            <a:ext cx="2225675" cy="583565"/>
          </a:xfrm>
          <a:prstGeom prst="rect">
            <a:avLst/>
          </a:prstGeom>
        </p:spPr>
        <p:txBody>
          <a:bodyPr wrap="none">
            <a:spAutoFit/>
          </a:bodyPr>
          <a:p>
            <a:pPr algn="r"/>
            <a:r>
              <a:rPr lang="en-IN" altLang="en-US" sz="3200">
                <a:solidFill>
                  <a:srgbClr val="215095"/>
                </a:solidFill>
                <a:latin typeface="Times New Roman" panose="02020603050405020304" charset="0"/>
                <a:cs typeface="Times New Roman" panose="02020603050405020304" charset="0"/>
              </a:rPr>
              <a:t>ER Diagram</a:t>
            </a:r>
            <a:endParaRPr lang="en-IN" altLang="en-US" sz="3200">
              <a:solidFill>
                <a:srgbClr val="215095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39200" y="4091305"/>
            <a:ext cx="2962275" cy="25076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097" b="43531"/>
          <a:stretch>
            <a:fillRect/>
          </a:stretch>
        </p:blipFill>
        <p:spPr>
          <a:xfrm rot="10800000" flipV="1">
            <a:off x="4784725" y="0"/>
            <a:ext cx="7407275" cy="68840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33400" y="1902460"/>
            <a:ext cx="5322570" cy="3646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Drug(</a:t>
            </a:r>
            <a:r>
              <a:rPr lang="en-US" altLang="zh-CN" sz="1400" u="sng">
                <a:latin typeface="Times New Roman" panose="02020603050405020304" charset="0"/>
                <a:cs typeface="Times New Roman" panose="02020603050405020304" charset="0"/>
                <a:sym typeface="+mn-ea"/>
              </a:rPr>
              <a:t>Med_ID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Name)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1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Batch(</a:t>
            </a:r>
            <a:r>
              <a:rPr lang="en-US" altLang="zh-CN" sz="1400" u="sng">
                <a:latin typeface="Times New Roman" panose="02020603050405020304" charset="0"/>
                <a:cs typeface="Times New Roman" panose="02020603050405020304" charset="0"/>
                <a:sym typeface="+mn-ea"/>
              </a:rPr>
              <a:t>Batch_No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Med_ID, Epiry_Date, Manuf_Date)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1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Stock_log(</a:t>
            </a:r>
            <a:r>
              <a:rPr lang="en-US" altLang="zh-CN" sz="1400" u="sng">
                <a:latin typeface="Times New Roman" panose="02020603050405020304" charset="0"/>
                <a:cs typeface="Times New Roman" panose="02020603050405020304" charset="0"/>
                <a:sym typeface="+mn-ea"/>
              </a:rPr>
              <a:t>S</a:t>
            </a:r>
            <a:r>
              <a:rPr lang="en-IN" altLang="en-US" sz="1400" u="sng">
                <a:latin typeface="Times New Roman" panose="02020603050405020304" charset="0"/>
                <a:cs typeface="Times New Roman" panose="02020603050405020304" charset="0"/>
                <a:sym typeface="+mn-ea"/>
              </a:rPr>
              <a:t>ID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Med_ID, Balance, Remark)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1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Received_stock_log(</a:t>
            </a:r>
            <a:r>
              <a:rPr lang="en-IN" altLang="en-US" sz="1400" u="sng">
                <a:latin typeface="Times New Roman" panose="02020603050405020304" charset="0"/>
                <a:cs typeface="Times New Roman" panose="02020603050405020304" charset="0"/>
                <a:sym typeface="+mn-ea"/>
              </a:rPr>
              <a:t>RID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Received, Date, S</a:t>
            </a:r>
            <a:r>
              <a:rPr lang="en-I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ID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)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1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Consumed_stock_log(</a:t>
            </a:r>
            <a:r>
              <a:rPr lang="en-IN" altLang="en-US" sz="1400" u="sng">
                <a:latin typeface="Times New Roman" panose="02020603050405020304" charset="0"/>
                <a:cs typeface="Times New Roman" panose="02020603050405020304" charset="0"/>
                <a:sym typeface="+mn-ea"/>
              </a:rPr>
              <a:t>CID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Consumed, Date, OPD_No, </a:t>
            </a:r>
            <a:r>
              <a:rPr lang="en-I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SID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)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1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is_maintained_in(</a:t>
            </a:r>
            <a:r>
              <a:rPr lang="en-US" altLang="zh-CN" sz="1400" u="sng">
                <a:latin typeface="Times New Roman" panose="02020603050405020304" charset="0"/>
                <a:cs typeface="Times New Roman" panose="02020603050405020304" charset="0"/>
                <a:sym typeface="+mn-ea"/>
              </a:rPr>
              <a:t>Med_ID,S</a:t>
            </a:r>
            <a:r>
              <a:rPr lang="en-IN" altLang="en-US" sz="1400" u="sng">
                <a:latin typeface="Times New Roman" panose="02020603050405020304" charset="0"/>
                <a:cs typeface="Times New Roman" panose="02020603050405020304" charset="0"/>
                <a:sym typeface="+mn-ea"/>
              </a:rPr>
              <a:t>ID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)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95325" y="982345"/>
            <a:ext cx="4089400" cy="583565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en-IN" altLang="en-US" sz="3200">
                <a:solidFill>
                  <a:srgbClr val="215095"/>
                </a:solidFill>
                <a:latin typeface="Times New Roman" panose="02020603050405020304" charset="0"/>
                <a:cs typeface="Times New Roman" panose="02020603050405020304" charset="0"/>
              </a:rPr>
              <a:t>Relational Schema</a:t>
            </a:r>
            <a:endParaRPr lang="en-IN" altLang="en-US" sz="3200">
              <a:solidFill>
                <a:srgbClr val="215095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821" y="584674"/>
            <a:ext cx="6164238" cy="486569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/>
          <p:nvPr/>
        </p:nvSpPr>
        <p:spPr>
          <a:xfrm>
            <a:off x="4823460" y="0"/>
            <a:ext cx="7368540" cy="6858000"/>
          </a:xfrm>
          <a:custGeom>
            <a:avLst/>
            <a:gdLst>
              <a:gd name="connsiteX0" fmla="*/ 1337237 w 6299200"/>
              <a:gd name="connsiteY0" fmla="*/ 0 h 6858000"/>
              <a:gd name="connsiteX1" fmla="*/ 6299200 w 6299200"/>
              <a:gd name="connsiteY1" fmla="*/ 0 h 6858000"/>
              <a:gd name="connsiteX2" fmla="*/ 6299200 w 6299200"/>
              <a:gd name="connsiteY2" fmla="*/ 6858000 h 6858000"/>
              <a:gd name="connsiteX3" fmla="*/ 1337237 w 6299200"/>
              <a:gd name="connsiteY3" fmla="*/ 6858000 h 6858000"/>
              <a:gd name="connsiteX4" fmla="*/ 1316393 w 6299200"/>
              <a:gd name="connsiteY4" fmla="*/ 6836138 h 6858000"/>
              <a:gd name="connsiteX5" fmla="*/ 0 w 6299200"/>
              <a:gd name="connsiteY5" fmla="*/ 3429000 h 6858000"/>
              <a:gd name="connsiteX6" fmla="*/ 1316393 w 6299200"/>
              <a:gd name="connsiteY6" fmla="*/ 21862 h 6858000"/>
              <a:gd name="connsiteX7" fmla="*/ 1337237 w 6299200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99200" h="6858000">
                <a:moveTo>
                  <a:pt x="1337237" y="0"/>
                </a:moveTo>
                <a:lnTo>
                  <a:pt x="6299200" y="0"/>
                </a:lnTo>
                <a:lnTo>
                  <a:pt x="6299200" y="6858000"/>
                </a:lnTo>
                <a:lnTo>
                  <a:pt x="1337237" y="6858000"/>
                </a:lnTo>
                <a:lnTo>
                  <a:pt x="1316393" y="6836138"/>
                </a:lnTo>
                <a:cubicBezTo>
                  <a:pt x="498495" y="5936251"/>
                  <a:pt x="0" y="4740841"/>
                  <a:pt x="0" y="3429000"/>
                </a:cubicBezTo>
                <a:cubicBezTo>
                  <a:pt x="0" y="2117160"/>
                  <a:pt x="498495" y="921749"/>
                  <a:pt x="1316393" y="21862"/>
                </a:cubicBezTo>
                <a:lnTo>
                  <a:pt x="1337237" y="0"/>
                </a:lnTo>
                <a:close/>
              </a:path>
            </a:pathLst>
          </a:custGeom>
          <a:solidFill>
            <a:srgbClr val="E7F1FE"/>
          </a:solidFill>
          <a:ln w="3175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89501" y="3567324"/>
            <a:ext cx="4825644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altLang="en-US" sz="1400">
                <a:latin typeface="Times New Roman" panose="02020603050405020304" charset="0"/>
                <a:cs typeface="Times New Roman" panose="02020603050405020304" charset="0"/>
              </a:rPr>
              <a:t>Based on a voice call interview of the Pharmacist of Netaji Subhash Chandra Bose, District Hospital, Gorakhpur, U.P.</a:t>
            </a:r>
            <a:endParaRPr lang="en-IN" altLang="en-US" sz="1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89065" y="1478915"/>
            <a:ext cx="363791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115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100</a:t>
            </a:r>
            <a:r>
              <a:rPr lang="en-US" altLang="zh-CN" sz="115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%</a:t>
            </a:r>
            <a:endParaRPr lang="en-US" altLang="zh-CN" sz="1150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0" y="5307019"/>
            <a:ext cx="12192000" cy="0"/>
          </a:xfrm>
          <a:prstGeom prst="line">
            <a:avLst/>
          </a:prstGeom>
          <a:ln w="34925">
            <a:solidFill>
              <a:srgbClr val="E7F1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238115" y="5307330"/>
            <a:ext cx="6953885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956298" y="2417777"/>
            <a:ext cx="3227705" cy="92202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IN" altLang="en-US" sz="5400">
                <a:solidFill>
                  <a:srgbClr val="215095"/>
                </a:solidFill>
                <a:latin typeface="Times New Roman" panose="02020603050405020304" charset="0"/>
                <a:cs typeface="Times New Roman" panose="02020603050405020304" charset="0"/>
              </a:rPr>
              <a:t>References</a:t>
            </a:r>
            <a:endParaRPr lang="en-IN" altLang="en-US" sz="5400">
              <a:solidFill>
                <a:srgbClr val="215095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028604" y="0"/>
            <a:ext cx="2163395" cy="1944189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7763656" y="2967686"/>
            <a:ext cx="2964815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54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THANKS</a:t>
            </a:r>
            <a:endParaRPr lang="en-US" altLang="zh-CN" sz="540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加号 18"/>
          <p:cNvSpPr/>
          <p:nvPr/>
        </p:nvSpPr>
        <p:spPr>
          <a:xfrm>
            <a:off x="9205668" y="5903064"/>
            <a:ext cx="364067" cy="364067"/>
          </a:xfrm>
          <a:prstGeom prst="mathPlus">
            <a:avLst/>
          </a:prstGeom>
          <a:solidFill>
            <a:srgbClr val="BED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" name="加号 20"/>
          <p:cNvSpPr/>
          <p:nvPr/>
        </p:nvSpPr>
        <p:spPr>
          <a:xfrm>
            <a:off x="9664538" y="5903064"/>
            <a:ext cx="364067" cy="364067"/>
          </a:xfrm>
          <a:prstGeom prst="mathPlus">
            <a:avLst/>
          </a:prstGeom>
          <a:solidFill>
            <a:srgbClr val="BED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" name="加号 21"/>
          <p:cNvSpPr/>
          <p:nvPr/>
        </p:nvSpPr>
        <p:spPr>
          <a:xfrm>
            <a:off x="10123408" y="5903064"/>
            <a:ext cx="364067" cy="364067"/>
          </a:xfrm>
          <a:prstGeom prst="mathPlus">
            <a:avLst/>
          </a:prstGeom>
          <a:solidFill>
            <a:srgbClr val="BED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" name="加号 22"/>
          <p:cNvSpPr/>
          <p:nvPr/>
        </p:nvSpPr>
        <p:spPr>
          <a:xfrm>
            <a:off x="10582278" y="5903064"/>
            <a:ext cx="364067" cy="364067"/>
          </a:xfrm>
          <a:prstGeom prst="mathPlus">
            <a:avLst/>
          </a:prstGeom>
          <a:solidFill>
            <a:srgbClr val="BED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加号 23"/>
          <p:cNvSpPr/>
          <p:nvPr/>
        </p:nvSpPr>
        <p:spPr>
          <a:xfrm>
            <a:off x="11041148" y="5903064"/>
            <a:ext cx="364067" cy="364067"/>
          </a:xfrm>
          <a:prstGeom prst="mathPlus">
            <a:avLst/>
          </a:prstGeom>
          <a:solidFill>
            <a:srgbClr val="BED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" name="加号 24"/>
          <p:cNvSpPr/>
          <p:nvPr/>
        </p:nvSpPr>
        <p:spPr>
          <a:xfrm>
            <a:off x="11500016" y="5903064"/>
            <a:ext cx="364067" cy="364067"/>
          </a:xfrm>
          <a:prstGeom prst="mathPlus">
            <a:avLst/>
          </a:prstGeom>
          <a:solidFill>
            <a:srgbClr val="BED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355" y="857"/>
            <a:ext cx="7175500" cy="6857143"/>
          </a:xfrm>
          <a:prstGeom prst="rect">
            <a:avLst/>
          </a:prstGeom>
        </p:spPr>
      </p:pic>
      <p:pic>
        <p:nvPicPr>
          <p:cNvPr id="2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6600" y="825247"/>
            <a:ext cx="6363982" cy="53853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30" t="73513" r="16614"/>
          <a:stretch>
            <a:fillRect/>
          </a:stretch>
        </p:blipFill>
        <p:spPr>
          <a:xfrm rot="5400000">
            <a:off x="-693367" y="668509"/>
            <a:ext cx="4324487" cy="293775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30" b="55654"/>
          <a:stretch>
            <a:fillRect/>
          </a:stretch>
        </p:blipFill>
        <p:spPr>
          <a:xfrm rot="5400000">
            <a:off x="6047872" y="713553"/>
            <a:ext cx="6882858" cy="5406036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729951" y="2269394"/>
            <a:ext cx="2552700" cy="25527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6400" sx="93000" sy="93000" algn="ctr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475452" y="2269394"/>
            <a:ext cx="2552700" cy="25527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6400" sx="93000" sy="93000" algn="ctr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204600" y="2269394"/>
            <a:ext cx="2552700" cy="25527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6400" sx="93000" sy="93000" algn="ctr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962401" y="2269394"/>
            <a:ext cx="2552700" cy="25527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6400" sx="93000" sy="93000" algn="ctr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14177" y="803841"/>
            <a:ext cx="376491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5400">
                <a:solidFill>
                  <a:srgbClr val="4DD0E1"/>
                </a:solidFill>
                <a:latin typeface="Times New Roman" panose="02020603050405020304" charset="0"/>
                <a:cs typeface="Times New Roman" panose="02020603050405020304" charset="0"/>
              </a:rPr>
              <a:t>CONTENTS</a:t>
            </a:r>
            <a:endParaRPr lang="en-US" altLang="zh-CN" sz="5400">
              <a:solidFill>
                <a:srgbClr val="4DD0E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Freeform 24"/>
          <p:cNvSpPr/>
          <p:nvPr/>
        </p:nvSpPr>
        <p:spPr>
          <a:xfrm>
            <a:off x="1612181" y="2715693"/>
            <a:ext cx="740496" cy="683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93" h="18209" extrusionOk="0">
                <a:moveTo>
                  <a:pt x="4967" y="13872"/>
                </a:moveTo>
                <a:cubicBezTo>
                  <a:pt x="4242" y="13096"/>
                  <a:pt x="3554" y="12319"/>
                  <a:pt x="2902" y="11543"/>
                </a:cubicBezTo>
                <a:cubicBezTo>
                  <a:pt x="2757" y="11374"/>
                  <a:pt x="2902" y="11138"/>
                  <a:pt x="3119" y="11138"/>
                </a:cubicBezTo>
                <a:cubicBezTo>
                  <a:pt x="5040" y="11138"/>
                  <a:pt x="5040" y="11138"/>
                  <a:pt x="5040" y="11138"/>
                </a:cubicBezTo>
                <a:cubicBezTo>
                  <a:pt x="5185" y="11138"/>
                  <a:pt x="5366" y="11071"/>
                  <a:pt x="5438" y="10969"/>
                </a:cubicBezTo>
                <a:cubicBezTo>
                  <a:pt x="6816" y="9653"/>
                  <a:pt x="6816" y="9653"/>
                  <a:pt x="6816" y="9653"/>
                </a:cubicBezTo>
                <a:cubicBezTo>
                  <a:pt x="6852" y="9619"/>
                  <a:pt x="6888" y="9619"/>
                  <a:pt x="6924" y="9653"/>
                </a:cubicBezTo>
                <a:cubicBezTo>
                  <a:pt x="8736" y="12184"/>
                  <a:pt x="8736" y="12184"/>
                  <a:pt x="8736" y="12184"/>
                </a:cubicBezTo>
                <a:cubicBezTo>
                  <a:pt x="8990" y="12556"/>
                  <a:pt x="9498" y="12285"/>
                  <a:pt x="9606" y="11948"/>
                </a:cubicBezTo>
                <a:cubicBezTo>
                  <a:pt x="10549" y="8472"/>
                  <a:pt x="10549" y="8472"/>
                  <a:pt x="10549" y="8472"/>
                </a:cubicBezTo>
                <a:cubicBezTo>
                  <a:pt x="10549" y="8404"/>
                  <a:pt x="10621" y="8404"/>
                  <a:pt x="10621" y="8472"/>
                </a:cubicBezTo>
                <a:cubicBezTo>
                  <a:pt x="11600" y="11948"/>
                  <a:pt x="11600" y="11948"/>
                  <a:pt x="11600" y="11948"/>
                </a:cubicBezTo>
                <a:cubicBezTo>
                  <a:pt x="11672" y="12285"/>
                  <a:pt x="12179" y="12556"/>
                  <a:pt x="12433" y="12184"/>
                </a:cubicBezTo>
                <a:cubicBezTo>
                  <a:pt x="14245" y="9653"/>
                  <a:pt x="14245" y="9653"/>
                  <a:pt x="14245" y="9653"/>
                </a:cubicBezTo>
                <a:cubicBezTo>
                  <a:pt x="14281" y="9619"/>
                  <a:pt x="14354" y="9619"/>
                  <a:pt x="14354" y="9653"/>
                </a:cubicBezTo>
                <a:cubicBezTo>
                  <a:pt x="15731" y="11003"/>
                  <a:pt x="15731" y="11003"/>
                  <a:pt x="15731" y="11003"/>
                </a:cubicBezTo>
                <a:cubicBezTo>
                  <a:pt x="15840" y="11104"/>
                  <a:pt x="15985" y="11172"/>
                  <a:pt x="16130" y="11172"/>
                </a:cubicBezTo>
                <a:cubicBezTo>
                  <a:pt x="18087" y="11172"/>
                  <a:pt x="18087" y="11172"/>
                  <a:pt x="18087" y="11172"/>
                </a:cubicBezTo>
                <a:cubicBezTo>
                  <a:pt x="18304" y="11172"/>
                  <a:pt x="18413" y="11408"/>
                  <a:pt x="18304" y="11577"/>
                </a:cubicBezTo>
                <a:cubicBezTo>
                  <a:pt x="17797" y="12184"/>
                  <a:pt x="17289" y="12792"/>
                  <a:pt x="16746" y="13433"/>
                </a:cubicBezTo>
                <a:cubicBezTo>
                  <a:pt x="11165" y="19913"/>
                  <a:pt x="10222" y="19542"/>
                  <a:pt x="4967" y="13872"/>
                </a:cubicBezTo>
                <a:close/>
                <a:moveTo>
                  <a:pt x="1706" y="10024"/>
                </a:moveTo>
                <a:cubicBezTo>
                  <a:pt x="546" y="8404"/>
                  <a:pt x="-179" y="6818"/>
                  <a:pt x="38" y="5232"/>
                </a:cubicBezTo>
                <a:cubicBezTo>
                  <a:pt x="872" y="-1147"/>
                  <a:pt x="8265" y="-1687"/>
                  <a:pt x="10222" y="3578"/>
                </a:cubicBezTo>
                <a:cubicBezTo>
                  <a:pt x="10476" y="4287"/>
                  <a:pt x="10657" y="4455"/>
                  <a:pt x="10983" y="3544"/>
                </a:cubicBezTo>
                <a:cubicBezTo>
                  <a:pt x="12940" y="-1586"/>
                  <a:pt x="20116" y="-1147"/>
                  <a:pt x="21131" y="4894"/>
                </a:cubicBezTo>
                <a:cubicBezTo>
                  <a:pt x="21421" y="6548"/>
                  <a:pt x="20660" y="8236"/>
                  <a:pt x="19500" y="9991"/>
                </a:cubicBezTo>
                <a:cubicBezTo>
                  <a:pt x="19391" y="10126"/>
                  <a:pt x="19355" y="10159"/>
                  <a:pt x="18920" y="10159"/>
                </a:cubicBezTo>
                <a:cubicBezTo>
                  <a:pt x="16347" y="10159"/>
                  <a:pt x="16347" y="10159"/>
                  <a:pt x="16347" y="10159"/>
                </a:cubicBezTo>
                <a:cubicBezTo>
                  <a:pt x="16311" y="10159"/>
                  <a:pt x="16311" y="10159"/>
                  <a:pt x="16311" y="10126"/>
                </a:cubicBezTo>
                <a:cubicBezTo>
                  <a:pt x="14463" y="8337"/>
                  <a:pt x="14463" y="8337"/>
                  <a:pt x="14463" y="8337"/>
                </a:cubicBezTo>
                <a:cubicBezTo>
                  <a:pt x="14136" y="7999"/>
                  <a:pt x="13919" y="8168"/>
                  <a:pt x="13593" y="8573"/>
                </a:cubicBezTo>
                <a:cubicBezTo>
                  <a:pt x="12324" y="10362"/>
                  <a:pt x="12324" y="10362"/>
                  <a:pt x="12324" y="10362"/>
                </a:cubicBezTo>
                <a:cubicBezTo>
                  <a:pt x="12288" y="10395"/>
                  <a:pt x="12216" y="10395"/>
                  <a:pt x="12216" y="10328"/>
                </a:cubicBezTo>
                <a:cubicBezTo>
                  <a:pt x="11092" y="6244"/>
                  <a:pt x="11092" y="6244"/>
                  <a:pt x="11092" y="6244"/>
                </a:cubicBezTo>
                <a:cubicBezTo>
                  <a:pt x="10983" y="5772"/>
                  <a:pt x="10259" y="5670"/>
                  <a:pt x="10114" y="6210"/>
                </a:cubicBezTo>
                <a:cubicBezTo>
                  <a:pt x="8990" y="10328"/>
                  <a:pt x="8990" y="10328"/>
                  <a:pt x="8990" y="10328"/>
                </a:cubicBezTo>
                <a:cubicBezTo>
                  <a:pt x="8990" y="10395"/>
                  <a:pt x="8881" y="10395"/>
                  <a:pt x="8845" y="10328"/>
                </a:cubicBezTo>
                <a:cubicBezTo>
                  <a:pt x="7577" y="8573"/>
                  <a:pt x="7577" y="8573"/>
                  <a:pt x="7577" y="8573"/>
                </a:cubicBezTo>
                <a:cubicBezTo>
                  <a:pt x="7287" y="8134"/>
                  <a:pt x="7033" y="7999"/>
                  <a:pt x="6707" y="8303"/>
                </a:cubicBezTo>
                <a:cubicBezTo>
                  <a:pt x="4895" y="10126"/>
                  <a:pt x="4895" y="10126"/>
                  <a:pt x="4895" y="10126"/>
                </a:cubicBezTo>
                <a:cubicBezTo>
                  <a:pt x="4895" y="10159"/>
                  <a:pt x="4859" y="10159"/>
                  <a:pt x="4822" y="10159"/>
                </a:cubicBezTo>
                <a:cubicBezTo>
                  <a:pt x="2249" y="10159"/>
                  <a:pt x="2249" y="10159"/>
                  <a:pt x="2249" y="10159"/>
                </a:cubicBezTo>
                <a:cubicBezTo>
                  <a:pt x="1814" y="10159"/>
                  <a:pt x="1778" y="10126"/>
                  <a:pt x="1706" y="10024"/>
                </a:cubicBezTo>
                <a:close/>
              </a:path>
            </a:pathLst>
          </a:custGeom>
          <a:solidFill>
            <a:srgbClr val="4DD0E1"/>
          </a:solidFill>
          <a:ln w="12700" cap="flat">
            <a:solidFill>
              <a:srgbClr val="4DD0E1"/>
            </a:solidFill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60634" y="3848957"/>
            <a:ext cx="843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>
                <a:latin typeface="Times New Roman" panose="02020603050405020304" charset="0"/>
                <a:cs typeface="Times New Roman" panose="02020603050405020304" charset="0"/>
              </a:rPr>
              <a:t>Need</a:t>
            </a:r>
            <a:endParaRPr lang="en-I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Freeform 35"/>
          <p:cNvSpPr/>
          <p:nvPr/>
        </p:nvSpPr>
        <p:spPr>
          <a:xfrm>
            <a:off x="4434200" y="2596033"/>
            <a:ext cx="602142" cy="922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77" h="19650" extrusionOk="0">
                <a:moveTo>
                  <a:pt x="18789" y="3809"/>
                </a:moveTo>
                <a:cubicBezTo>
                  <a:pt x="15501" y="7572"/>
                  <a:pt x="12213" y="11301"/>
                  <a:pt x="8976" y="15096"/>
                </a:cubicBezTo>
                <a:cubicBezTo>
                  <a:pt x="8116" y="16104"/>
                  <a:pt x="7661" y="16575"/>
                  <a:pt x="6447" y="16978"/>
                </a:cubicBezTo>
                <a:cubicBezTo>
                  <a:pt x="5486" y="17314"/>
                  <a:pt x="4170" y="17683"/>
                  <a:pt x="3108" y="17985"/>
                </a:cubicBezTo>
                <a:cubicBezTo>
                  <a:pt x="2804" y="18053"/>
                  <a:pt x="2602" y="18187"/>
                  <a:pt x="2450" y="18389"/>
                </a:cubicBezTo>
                <a:cubicBezTo>
                  <a:pt x="2147" y="18724"/>
                  <a:pt x="1843" y="19060"/>
                  <a:pt x="1590" y="19363"/>
                </a:cubicBezTo>
                <a:cubicBezTo>
                  <a:pt x="1034" y="20001"/>
                  <a:pt x="-433" y="19464"/>
                  <a:pt x="123" y="18825"/>
                </a:cubicBezTo>
                <a:cubicBezTo>
                  <a:pt x="427" y="18456"/>
                  <a:pt x="781" y="18086"/>
                  <a:pt x="1085" y="17717"/>
                </a:cubicBezTo>
                <a:cubicBezTo>
                  <a:pt x="1236" y="17549"/>
                  <a:pt x="1337" y="17347"/>
                  <a:pt x="1287" y="17112"/>
                </a:cubicBezTo>
                <a:cubicBezTo>
                  <a:pt x="1085" y="16373"/>
                  <a:pt x="933" y="15500"/>
                  <a:pt x="832" y="14828"/>
                </a:cubicBezTo>
                <a:cubicBezTo>
                  <a:pt x="680" y="13954"/>
                  <a:pt x="1186" y="13417"/>
                  <a:pt x="1995" y="12443"/>
                </a:cubicBezTo>
                <a:cubicBezTo>
                  <a:pt x="5283" y="8680"/>
                  <a:pt x="8571" y="4918"/>
                  <a:pt x="11809" y="1156"/>
                </a:cubicBezTo>
                <a:cubicBezTo>
                  <a:pt x="14186" y="-1599"/>
                  <a:pt x="21167" y="1088"/>
                  <a:pt x="18789" y="3809"/>
                </a:cubicBezTo>
                <a:close/>
                <a:moveTo>
                  <a:pt x="17677" y="4078"/>
                </a:moveTo>
                <a:cubicBezTo>
                  <a:pt x="14641" y="7572"/>
                  <a:pt x="11556" y="11065"/>
                  <a:pt x="8571" y="14559"/>
                </a:cubicBezTo>
                <a:cubicBezTo>
                  <a:pt x="7711" y="15533"/>
                  <a:pt x="7357" y="15970"/>
                  <a:pt x="6244" y="16373"/>
                </a:cubicBezTo>
                <a:cubicBezTo>
                  <a:pt x="2703" y="17650"/>
                  <a:pt x="2046" y="17381"/>
                  <a:pt x="1742" y="14626"/>
                </a:cubicBezTo>
                <a:cubicBezTo>
                  <a:pt x="1641" y="13854"/>
                  <a:pt x="2096" y="13316"/>
                  <a:pt x="2906" y="12409"/>
                </a:cubicBezTo>
                <a:cubicBezTo>
                  <a:pt x="5941" y="8915"/>
                  <a:pt x="8976" y="5422"/>
                  <a:pt x="12062" y="1895"/>
                </a:cubicBezTo>
                <a:cubicBezTo>
                  <a:pt x="14237" y="-625"/>
                  <a:pt x="19902" y="1525"/>
                  <a:pt x="17677" y="4078"/>
                </a:cubicBezTo>
                <a:close/>
                <a:moveTo>
                  <a:pt x="15147" y="3339"/>
                </a:moveTo>
                <a:cubicBezTo>
                  <a:pt x="11657" y="7303"/>
                  <a:pt x="8217" y="11267"/>
                  <a:pt x="4777" y="15264"/>
                </a:cubicBezTo>
                <a:cubicBezTo>
                  <a:pt x="4423" y="15634"/>
                  <a:pt x="3563" y="15298"/>
                  <a:pt x="3917" y="14929"/>
                </a:cubicBezTo>
                <a:cubicBezTo>
                  <a:pt x="7357" y="10965"/>
                  <a:pt x="10797" y="7001"/>
                  <a:pt x="14237" y="3037"/>
                </a:cubicBezTo>
                <a:cubicBezTo>
                  <a:pt x="14591" y="2634"/>
                  <a:pt x="15451" y="2970"/>
                  <a:pt x="15147" y="3339"/>
                </a:cubicBezTo>
                <a:close/>
              </a:path>
            </a:pathLst>
          </a:custGeom>
          <a:solidFill>
            <a:srgbClr val="4DD0E1"/>
          </a:solidFill>
          <a:ln w="12700" cap="flat">
            <a:solidFill>
              <a:srgbClr val="4DD0E1"/>
            </a:solidFill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787775" y="3663950"/>
            <a:ext cx="19278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>
                <a:latin typeface="Times New Roman" panose="02020603050405020304" charset="0"/>
                <a:cs typeface="Times New Roman" panose="02020603050405020304" charset="0"/>
              </a:rPr>
              <a:t>Facts &amp; Requirements</a:t>
            </a:r>
            <a:endParaRPr lang="en-I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Freeform 26"/>
          <p:cNvSpPr/>
          <p:nvPr/>
        </p:nvSpPr>
        <p:spPr>
          <a:xfrm>
            <a:off x="7134133" y="2793186"/>
            <a:ext cx="707960" cy="5284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2" y="4201"/>
                </a:moveTo>
                <a:cubicBezTo>
                  <a:pt x="6425" y="4201"/>
                  <a:pt x="6425" y="4201"/>
                  <a:pt x="6425" y="4201"/>
                </a:cubicBezTo>
                <a:cubicBezTo>
                  <a:pt x="6572" y="4201"/>
                  <a:pt x="6683" y="4053"/>
                  <a:pt x="6683" y="3855"/>
                </a:cubicBezTo>
                <a:cubicBezTo>
                  <a:pt x="6683" y="2027"/>
                  <a:pt x="6683" y="2027"/>
                  <a:pt x="6683" y="2027"/>
                </a:cubicBezTo>
                <a:cubicBezTo>
                  <a:pt x="6683" y="890"/>
                  <a:pt x="7274" y="0"/>
                  <a:pt x="8012" y="0"/>
                </a:cubicBezTo>
                <a:cubicBezTo>
                  <a:pt x="13588" y="0"/>
                  <a:pt x="13588" y="0"/>
                  <a:pt x="13588" y="0"/>
                </a:cubicBezTo>
                <a:cubicBezTo>
                  <a:pt x="14289" y="0"/>
                  <a:pt x="14880" y="890"/>
                  <a:pt x="14880" y="2027"/>
                </a:cubicBezTo>
                <a:cubicBezTo>
                  <a:pt x="14880" y="3855"/>
                  <a:pt x="14880" y="3855"/>
                  <a:pt x="14880" y="3855"/>
                </a:cubicBezTo>
                <a:cubicBezTo>
                  <a:pt x="14880" y="4053"/>
                  <a:pt x="14991" y="4201"/>
                  <a:pt x="15138" y="4201"/>
                </a:cubicBezTo>
                <a:cubicBezTo>
                  <a:pt x="20308" y="4201"/>
                  <a:pt x="20308" y="4201"/>
                  <a:pt x="20308" y="4201"/>
                </a:cubicBezTo>
                <a:cubicBezTo>
                  <a:pt x="21009" y="4201"/>
                  <a:pt x="21600" y="4992"/>
                  <a:pt x="21600" y="5931"/>
                </a:cubicBezTo>
                <a:cubicBezTo>
                  <a:pt x="21600" y="19870"/>
                  <a:pt x="21600" y="19870"/>
                  <a:pt x="21600" y="19870"/>
                </a:cubicBezTo>
                <a:cubicBezTo>
                  <a:pt x="21600" y="20809"/>
                  <a:pt x="21009" y="21600"/>
                  <a:pt x="20308" y="21600"/>
                </a:cubicBezTo>
                <a:cubicBezTo>
                  <a:pt x="1292" y="21600"/>
                  <a:pt x="1292" y="21600"/>
                  <a:pt x="1292" y="21600"/>
                </a:cubicBezTo>
                <a:cubicBezTo>
                  <a:pt x="554" y="21600"/>
                  <a:pt x="0" y="20809"/>
                  <a:pt x="0" y="19870"/>
                </a:cubicBezTo>
                <a:cubicBezTo>
                  <a:pt x="0" y="5931"/>
                  <a:pt x="0" y="5931"/>
                  <a:pt x="0" y="5931"/>
                </a:cubicBezTo>
                <a:cubicBezTo>
                  <a:pt x="0" y="4992"/>
                  <a:pt x="554" y="4201"/>
                  <a:pt x="1292" y="4201"/>
                </a:cubicBezTo>
                <a:close/>
                <a:moveTo>
                  <a:pt x="7569" y="4201"/>
                </a:moveTo>
                <a:cubicBezTo>
                  <a:pt x="13994" y="4201"/>
                  <a:pt x="13994" y="4201"/>
                  <a:pt x="13994" y="4201"/>
                </a:cubicBezTo>
                <a:cubicBezTo>
                  <a:pt x="14142" y="4201"/>
                  <a:pt x="14252" y="4053"/>
                  <a:pt x="14252" y="3855"/>
                </a:cubicBezTo>
                <a:cubicBezTo>
                  <a:pt x="14252" y="2027"/>
                  <a:pt x="14252" y="2027"/>
                  <a:pt x="14252" y="2027"/>
                </a:cubicBezTo>
                <a:cubicBezTo>
                  <a:pt x="14252" y="1186"/>
                  <a:pt x="14142" y="989"/>
                  <a:pt x="13588" y="989"/>
                </a:cubicBezTo>
                <a:cubicBezTo>
                  <a:pt x="8012" y="989"/>
                  <a:pt x="8012" y="989"/>
                  <a:pt x="8012" y="989"/>
                </a:cubicBezTo>
                <a:cubicBezTo>
                  <a:pt x="7458" y="989"/>
                  <a:pt x="7348" y="1236"/>
                  <a:pt x="7348" y="2027"/>
                </a:cubicBezTo>
                <a:cubicBezTo>
                  <a:pt x="7348" y="3855"/>
                  <a:pt x="7348" y="3855"/>
                  <a:pt x="7348" y="3855"/>
                </a:cubicBezTo>
                <a:cubicBezTo>
                  <a:pt x="7348" y="4053"/>
                  <a:pt x="7422" y="4201"/>
                  <a:pt x="7569" y="4201"/>
                </a:cubicBezTo>
                <a:close/>
                <a:moveTo>
                  <a:pt x="7422" y="10528"/>
                </a:moveTo>
                <a:cubicBezTo>
                  <a:pt x="8898" y="10528"/>
                  <a:pt x="8898" y="10528"/>
                  <a:pt x="8898" y="10528"/>
                </a:cubicBezTo>
                <a:cubicBezTo>
                  <a:pt x="8972" y="10528"/>
                  <a:pt x="9009" y="10479"/>
                  <a:pt x="9009" y="10380"/>
                </a:cubicBezTo>
                <a:cubicBezTo>
                  <a:pt x="9009" y="8403"/>
                  <a:pt x="9009" y="8403"/>
                  <a:pt x="9009" y="8403"/>
                </a:cubicBezTo>
                <a:cubicBezTo>
                  <a:pt x="9009" y="7958"/>
                  <a:pt x="9305" y="7612"/>
                  <a:pt x="9637" y="7612"/>
                </a:cubicBezTo>
                <a:cubicBezTo>
                  <a:pt x="11963" y="7612"/>
                  <a:pt x="11963" y="7612"/>
                  <a:pt x="11963" y="7612"/>
                </a:cubicBezTo>
                <a:cubicBezTo>
                  <a:pt x="12295" y="7612"/>
                  <a:pt x="12554" y="7958"/>
                  <a:pt x="12554" y="8403"/>
                </a:cubicBezTo>
                <a:cubicBezTo>
                  <a:pt x="12554" y="10380"/>
                  <a:pt x="12554" y="10380"/>
                  <a:pt x="12554" y="10380"/>
                </a:cubicBezTo>
                <a:cubicBezTo>
                  <a:pt x="12554" y="10479"/>
                  <a:pt x="12628" y="10528"/>
                  <a:pt x="12665" y="10528"/>
                </a:cubicBezTo>
                <a:cubicBezTo>
                  <a:pt x="14142" y="10528"/>
                  <a:pt x="14142" y="10528"/>
                  <a:pt x="14142" y="10528"/>
                </a:cubicBezTo>
                <a:cubicBezTo>
                  <a:pt x="14474" y="10528"/>
                  <a:pt x="14732" y="10924"/>
                  <a:pt x="14732" y="11368"/>
                </a:cubicBezTo>
                <a:cubicBezTo>
                  <a:pt x="14732" y="14433"/>
                  <a:pt x="14732" y="14433"/>
                  <a:pt x="14732" y="14433"/>
                </a:cubicBezTo>
                <a:cubicBezTo>
                  <a:pt x="14732" y="14878"/>
                  <a:pt x="14474" y="15224"/>
                  <a:pt x="14142" y="15224"/>
                </a:cubicBezTo>
                <a:cubicBezTo>
                  <a:pt x="12665" y="15224"/>
                  <a:pt x="12665" y="15224"/>
                  <a:pt x="12665" y="15224"/>
                </a:cubicBezTo>
                <a:cubicBezTo>
                  <a:pt x="12628" y="15224"/>
                  <a:pt x="12554" y="15323"/>
                  <a:pt x="12554" y="15422"/>
                </a:cubicBezTo>
                <a:cubicBezTo>
                  <a:pt x="12554" y="17399"/>
                  <a:pt x="12554" y="17399"/>
                  <a:pt x="12554" y="17399"/>
                </a:cubicBezTo>
                <a:cubicBezTo>
                  <a:pt x="12554" y="17843"/>
                  <a:pt x="12295" y="18189"/>
                  <a:pt x="11963" y="18189"/>
                </a:cubicBezTo>
                <a:cubicBezTo>
                  <a:pt x="9637" y="18189"/>
                  <a:pt x="9637" y="18189"/>
                  <a:pt x="9637" y="18189"/>
                </a:cubicBezTo>
                <a:cubicBezTo>
                  <a:pt x="9305" y="18189"/>
                  <a:pt x="9009" y="17843"/>
                  <a:pt x="9009" y="17399"/>
                </a:cubicBezTo>
                <a:cubicBezTo>
                  <a:pt x="9009" y="15422"/>
                  <a:pt x="9009" y="15422"/>
                  <a:pt x="9009" y="15422"/>
                </a:cubicBezTo>
                <a:cubicBezTo>
                  <a:pt x="9009" y="15323"/>
                  <a:pt x="8972" y="15224"/>
                  <a:pt x="8898" y="15224"/>
                </a:cubicBezTo>
                <a:cubicBezTo>
                  <a:pt x="7422" y="15224"/>
                  <a:pt x="7422" y="15224"/>
                  <a:pt x="7422" y="15224"/>
                </a:cubicBezTo>
                <a:cubicBezTo>
                  <a:pt x="7089" y="15224"/>
                  <a:pt x="6831" y="14878"/>
                  <a:pt x="6831" y="14433"/>
                </a:cubicBezTo>
                <a:cubicBezTo>
                  <a:pt x="6831" y="11368"/>
                  <a:pt x="6831" y="11368"/>
                  <a:pt x="6831" y="11368"/>
                </a:cubicBezTo>
                <a:cubicBezTo>
                  <a:pt x="6831" y="10924"/>
                  <a:pt x="7089" y="10528"/>
                  <a:pt x="7422" y="10528"/>
                </a:cubicBezTo>
                <a:close/>
              </a:path>
            </a:pathLst>
          </a:custGeom>
          <a:solidFill>
            <a:srgbClr val="4DD0E1"/>
          </a:solidFill>
          <a:ln w="12700" cap="flat">
            <a:solidFill>
              <a:srgbClr val="4DD0E1"/>
            </a:solidFill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863753" y="3848957"/>
            <a:ext cx="1249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Analysis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Freeform 21"/>
          <p:cNvSpPr/>
          <p:nvPr/>
        </p:nvSpPr>
        <p:spPr>
          <a:xfrm>
            <a:off x="9926103" y="2786800"/>
            <a:ext cx="629706" cy="541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5" h="20652" extrusionOk="0">
                <a:moveTo>
                  <a:pt x="17398" y="17870"/>
                </a:moveTo>
                <a:cubicBezTo>
                  <a:pt x="17214" y="21559"/>
                  <a:pt x="12238" y="21600"/>
                  <a:pt x="12053" y="17870"/>
                </a:cubicBezTo>
                <a:cubicBezTo>
                  <a:pt x="12053" y="17747"/>
                  <a:pt x="11943" y="17624"/>
                  <a:pt x="11832" y="17624"/>
                </a:cubicBezTo>
                <a:cubicBezTo>
                  <a:pt x="10726" y="17624"/>
                  <a:pt x="9620" y="17624"/>
                  <a:pt x="8478" y="17624"/>
                </a:cubicBezTo>
                <a:cubicBezTo>
                  <a:pt x="8367" y="17624"/>
                  <a:pt x="8257" y="17747"/>
                  <a:pt x="8257" y="17870"/>
                </a:cubicBezTo>
                <a:cubicBezTo>
                  <a:pt x="8072" y="21559"/>
                  <a:pt x="3096" y="21559"/>
                  <a:pt x="2912" y="17870"/>
                </a:cubicBezTo>
                <a:cubicBezTo>
                  <a:pt x="2912" y="17747"/>
                  <a:pt x="2801" y="17624"/>
                  <a:pt x="2691" y="17624"/>
                </a:cubicBezTo>
                <a:cubicBezTo>
                  <a:pt x="1880" y="17624"/>
                  <a:pt x="1032" y="17624"/>
                  <a:pt x="184" y="17624"/>
                </a:cubicBezTo>
                <a:cubicBezTo>
                  <a:pt x="74" y="17624"/>
                  <a:pt x="0" y="17542"/>
                  <a:pt x="0" y="17419"/>
                </a:cubicBezTo>
                <a:cubicBezTo>
                  <a:pt x="0" y="12460"/>
                  <a:pt x="0" y="7501"/>
                  <a:pt x="0" y="2541"/>
                </a:cubicBezTo>
                <a:cubicBezTo>
                  <a:pt x="0" y="2418"/>
                  <a:pt x="74" y="2336"/>
                  <a:pt x="184" y="2336"/>
                </a:cubicBezTo>
                <a:cubicBezTo>
                  <a:pt x="3465" y="2336"/>
                  <a:pt x="6709" y="2336"/>
                  <a:pt x="9989" y="2336"/>
                </a:cubicBezTo>
                <a:cubicBezTo>
                  <a:pt x="10100" y="2336"/>
                  <a:pt x="10173" y="2254"/>
                  <a:pt x="10210" y="2131"/>
                </a:cubicBezTo>
                <a:cubicBezTo>
                  <a:pt x="10358" y="902"/>
                  <a:pt x="11279" y="0"/>
                  <a:pt x="12422" y="0"/>
                </a:cubicBezTo>
                <a:cubicBezTo>
                  <a:pt x="13528" y="0"/>
                  <a:pt x="14412" y="902"/>
                  <a:pt x="14597" y="2090"/>
                </a:cubicBezTo>
                <a:cubicBezTo>
                  <a:pt x="14597" y="2213"/>
                  <a:pt x="14707" y="2295"/>
                  <a:pt x="14818" y="2295"/>
                </a:cubicBezTo>
                <a:cubicBezTo>
                  <a:pt x="17103" y="2336"/>
                  <a:pt x="19425" y="3033"/>
                  <a:pt x="20715" y="5246"/>
                </a:cubicBezTo>
                <a:cubicBezTo>
                  <a:pt x="20789" y="5410"/>
                  <a:pt x="20715" y="5574"/>
                  <a:pt x="20605" y="5574"/>
                </a:cubicBezTo>
                <a:cubicBezTo>
                  <a:pt x="19794" y="5574"/>
                  <a:pt x="19020" y="5574"/>
                  <a:pt x="18209" y="5574"/>
                </a:cubicBezTo>
                <a:cubicBezTo>
                  <a:pt x="17803" y="5574"/>
                  <a:pt x="17435" y="5943"/>
                  <a:pt x="17435" y="6435"/>
                </a:cubicBezTo>
                <a:cubicBezTo>
                  <a:pt x="17435" y="7173"/>
                  <a:pt x="17435" y="7869"/>
                  <a:pt x="17435" y="8607"/>
                </a:cubicBezTo>
                <a:cubicBezTo>
                  <a:pt x="17435" y="9058"/>
                  <a:pt x="17803" y="9468"/>
                  <a:pt x="18209" y="9468"/>
                </a:cubicBezTo>
                <a:cubicBezTo>
                  <a:pt x="19278" y="9468"/>
                  <a:pt x="20310" y="9468"/>
                  <a:pt x="21379" y="9468"/>
                </a:cubicBezTo>
                <a:cubicBezTo>
                  <a:pt x="21600" y="9468"/>
                  <a:pt x="21563" y="9837"/>
                  <a:pt x="21563" y="10001"/>
                </a:cubicBezTo>
                <a:cubicBezTo>
                  <a:pt x="21563" y="17501"/>
                  <a:pt x="21600" y="17624"/>
                  <a:pt x="17619" y="17624"/>
                </a:cubicBezTo>
                <a:cubicBezTo>
                  <a:pt x="17509" y="17624"/>
                  <a:pt x="17398" y="17747"/>
                  <a:pt x="17398" y="17870"/>
                </a:cubicBezTo>
                <a:close/>
                <a:moveTo>
                  <a:pt x="1880" y="8525"/>
                </a:moveTo>
                <a:cubicBezTo>
                  <a:pt x="2248" y="8525"/>
                  <a:pt x="2654" y="8525"/>
                  <a:pt x="3023" y="8525"/>
                </a:cubicBezTo>
                <a:cubicBezTo>
                  <a:pt x="3096" y="8525"/>
                  <a:pt x="3133" y="8484"/>
                  <a:pt x="3133" y="8402"/>
                </a:cubicBezTo>
                <a:cubicBezTo>
                  <a:pt x="3133" y="7992"/>
                  <a:pt x="3133" y="7542"/>
                  <a:pt x="3133" y="7132"/>
                </a:cubicBezTo>
                <a:cubicBezTo>
                  <a:pt x="3133" y="6845"/>
                  <a:pt x="3354" y="6599"/>
                  <a:pt x="3612" y="6599"/>
                </a:cubicBezTo>
                <a:cubicBezTo>
                  <a:pt x="4239" y="6599"/>
                  <a:pt x="4866" y="6599"/>
                  <a:pt x="5492" y="6599"/>
                </a:cubicBezTo>
                <a:cubicBezTo>
                  <a:pt x="5750" y="6599"/>
                  <a:pt x="5971" y="6845"/>
                  <a:pt x="5971" y="7132"/>
                </a:cubicBezTo>
                <a:cubicBezTo>
                  <a:pt x="5971" y="7542"/>
                  <a:pt x="5971" y="7992"/>
                  <a:pt x="5971" y="8402"/>
                </a:cubicBezTo>
                <a:cubicBezTo>
                  <a:pt x="5971" y="8484"/>
                  <a:pt x="6008" y="8525"/>
                  <a:pt x="6082" y="8525"/>
                </a:cubicBezTo>
                <a:cubicBezTo>
                  <a:pt x="6451" y="8525"/>
                  <a:pt x="6856" y="8525"/>
                  <a:pt x="7225" y="8525"/>
                </a:cubicBezTo>
                <a:cubicBezTo>
                  <a:pt x="7519" y="8525"/>
                  <a:pt x="7704" y="8771"/>
                  <a:pt x="7704" y="9058"/>
                </a:cubicBezTo>
                <a:cubicBezTo>
                  <a:pt x="7704" y="9755"/>
                  <a:pt x="7704" y="10452"/>
                  <a:pt x="7704" y="11148"/>
                </a:cubicBezTo>
                <a:cubicBezTo>
                  <a:pt x="7704" y="11435"/>
                  <a:pt x="7519" y="11681"/>
                  <a:pt x="7225" y="11681"/>
                </a:cubicBezTo>
                <a:cubicBezTo>
                  <a:pt x="6856" y="11681"/>
                  <a:pt x="6451" y="11681"/>
                  <a:pt x="6082" y="11681"/>
                </a:cubicBezTo>
                <a:cubicBezTo>
                  <a:pt x="6008" y="11681"/>
                  <a:pt x="5971" y="11722"/>
                  <a:pt x="5971" y="11804"/>
                </a:cubicBezTo>
                <a:cubicBezTo>
                  <a:pt x="5971" y="12214"/>
                  <a:pt x="5971" y="12665"/>
                  <a:pt x="5971" y="13075"/>
                </a:cubicBezTo>
                <a:cubicBezTo>
                  <a:pt x="5971" y="13362"/>
                  <a:pt x="5750" y="13608"/>
                  <a:pt x="5492" y="13608"/>
                </a:cubicBezTo>
                <a:cubicBezTo>
                  <a:pt x="4866" y="13608"/>
                  <a:pt x="4239" y="13608"/>
                  <a:pt x="3612" y="13608"/>
                </a:cubicBezTo>
                <a:cubicBezTo>
                  <a:pt x="3354" y="13608"/>
                  <a:pt x="3133" y="13362"/>
                  <a:pt x="3133" y="13075"/>
                </a:cubicBezTo>
                <a:cubicBezTo>
                  <a:pt x="3133" y="12665"/>
                  <a:pt x="3133" y="12214"/>
                  <a:pt x="3133" y="11804"/>
                </a:cubicBezTo>
                <a:cubicBezTo>
                  <a:pt x="3133" y="11722"/>
                  <a:pt x="3096" y="11681"/>
                  <a:pt x="3023" y="11681"/>
                </a:cubicBezTo>
                <a:cubicBezTo>
                  <a:pt x="2654" y="11681"/>
                  <a:pt x="2248" y="11681"/>
                  <a:pt x="1880" y="11681"/>
                </a:cubicBezTo>
                <a:cubicBezTo>
                  <a:pt x="1622" y="11681"/>
                  <a:pt x="1401" y="11435"/>
                  <a:pt x="1401" y="11148"/>
                </a:cubicBezTo>
                <a:cubicBezTo>
                  <a:pt x="1401" y="10452"/>
                  <a:pt x="1401" y="9755"/>
                  <a:pt x="1401" y="9058"/>
                </a:cubicBezTo>
                <a:cubicBezTo>
                  <a:pt x="1401" y="8771"/>
                  <a:pt x="1622" y="8525"/>
                  <a:pt x="1880" y="8525"/>
                </a:cubicBezTo>
                <a:close/>
              </a:path>
            </a:pathLst>
          </a:custGeom>
          <a:solidFill>
            <a:srgbClr val="4DD0E1"/>
          </a:solidFill>
          <a:ln w="12700" cap="flat">
            <a:solidFill>
              <a:srgbClr val="4DD0E1"/>
            </a:solidFill>
            <a:miter lim="400000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lIns="91439" tIns="91439" rIns="91439" bIns="91439" numCol="1" anchor="t">
            <a:noAutofit/>
          </a:bodyPr>
          <a:lstStyle/>
          <a:p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384186" y="3848957"/>
            <a:ext cx="17145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ER Diagram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1" name="矩形: 圆角 30"/>
          <p:cNvSpPr/>
          <p:nvPr/>
        </p:nvSpPr>
        <p:spPr>
          <a:xfrm>
            <a:off x="5135032" y="5814055"/>
            <a:ext cx="1921934" cy="432795"/>
          </a:xfrm>
          <a:prstGeom prst="roundRect">
            <a:avLst>
              <a:gd name="adj" fmla="val 50000"/>
            </a:avLst>
          </a:prstGeom>
          <a:solidFill>
            <a:srgbClr val="4DD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Drug Stock</a:t>
            </a:r>
            <a:endParaRPr lang="en-IN" alt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28"/>
            <a:ext cx="12192000" cy="6857143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19852" y="1871821"/>
            <a:ext cx="4130602" cy="4090670"/>
          </a:xfrm>
          <a:prstGeom prst="rect">
            <a:avLst/>
          </a:prstGeom>
        </p:spPr>
      </p:pic>
      <p:sp>
        <p:nvSpPr>
          <p:cNvPr id="5" name="文本框 8"/>
          <p:cNvSpPr txBox="1"/>
          <p:nvPr/>
        </p:nvSpPr>
        <p:spPr>
          <a:xfrm>
            <a:off x="440254" y="1634417"/>
            <a:ext cx="12827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4DD0E1"/>
                </a:solidFill>
                <a:latin typeface="Times New Roman" panose="02020603050405020304" charset="0"/>
                <a:cs typeface="Times New Roman" panose="02020603050405020304" charset="0"/>
              </a:rPr>
              <a:t>“</a:t>
            </a:r>
            <a:endParaRPr lang="zh-CN" altLang="en-US" sz="3200">
              <a:solidFill>
                <a:srgbClr val="4DD0E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" name="矩形 9"/>
          <p:cNvSpPr/>
          <p:nvPr/>
        </p:nvSpPr>
        <p:spPr>
          <a:xfrm>
            <a:off x="1967230" y="2579370"/>
            <a:ext cx="6261100" cy="267652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1400">
                <a:solidFill>
                  <a:srgbClr val="21509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Details of drugs supplied by the hospital.</a:t>
            </a:r>
            <a:endParaRPr lang="en-IN" altLang="en-US" sz="1400">
              <a:solidFill>
                <a:srgbClr val="215095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1400">
                <a:solidFill>
                  <a:srgbClr val="21509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</a:t>
            </a:r>
            <a:r>
              <a:rPr lang="en-IN" altLang="en-US" sz="1400" dirty="0">
                <a:solidFill>
                  <a:srgbClr val="21509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ecord </a:t>
            </a:r>
            <a:r>
              <a:rPr lang="en-IN" altLang="en-US" sz="1400">
                <a:solidFill>
                  <a:srgbClr val="21509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of received drugs.</a:t>
            </a:r>
            <a:endParaRPr lang="en-IN" altLang="en-US" sz="1400">
              <a:solidFill>
                <a:srgbClr val="215095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1400" dirty="0">
                <a:solidFill>
                  <a:srgbClr val="21509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Record of consumed drugs.</a:t>
            </a:r>
            <a:endParaRPr lang="en-IN" altLang="en-US" sz="1400" dirty="0">
              <a:solidFill>
                <a:srgbClr val="215095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1400" dirty="0">
                <a:solidFill>
                  <a:srgbClr val="21509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</a:t>
            </a:r>
            <a:r>
              <a:rPr lang="en-IN" altLang="en-US" sz="1400">
                <a:solidFill>
                  <a:srgbClr val="21509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rack </a:t>
            </a:r>
            <a:r>
              <a:rPr lang="en-IN" altLang="en-US" sz="1400" dirty="0">
                <a:solidFill>
                  <a:srgbClr val="21509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of drugs currently in stock.</a:t>
            </a:r>
            <a:endParaRPr lang="en-IN" altLang="en-US" sz="1400" dirty="0">
              <a:solidFill>
                <a:srgbClr val="215095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1400">
                <a:solidFill>
                  <a:srgbClr val="21509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Track </a:t>
            </a:r>
            <a:r>
              <a:rPr lang="en-IN" altLang="en-US" sz="1400" dirty="0">
                <a:solidFill>
                  <a:srgbClr val="21509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of expired drugs that need to be destroyed.</a:t>
            </a:r>
            <a:endParaRPr lang="en-IN" altLang="en-US" sz="1400" dirty="0">
              <a:solidFill>
                <a:srgbClr val="215095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1400" dirty="0">
                <a:solidFill>
                  <a:srgbClr val="21509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Record of consumed drug &amp; its quantity with corresponding OPD visit.</a:t>
            </a:r>
            <a:endParaRPr lang="en-IN" altLang="en-US" sz="1400" dirty="0">
              <a:solidFill>
                <a:srgbClr val="215095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1400" dirty="0">
                <a:solidFill>
                  <a:srgbClr val="21509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Track of drugs closing in on expiry or going out of stock and need to be reordered.</a:t>
            </a:r>
            <a:endParaRPr lang="en-IN" altLang="en-US" sz="1400" dirty="0">
              <a:solidFill>
                <a:srgbClr val="215095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25" name="文本框 10"/>
          <p:cNvSpPr txBox="1"/>
          <p:nvPr/>
        </p:nvSpPr>
        <p:spPr>
          <a:xfrm>
            <a:off x="3143250" y="2217982"/>
            <a:ext cx="12827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4DD0E1"/>
                </a:solidFill>
                <a:latin typeface="Times New Roman" panose="02020603050405020304" charset="0"/>
                <a:cs typeface="Times New Roman" panose="02020603050405020304" charset="0"/>
              </a:rPr>
              <a:t>“</a:t>
            </a:r>
            <a:endParaRPr lang="zh-CN" altLang="en-US" sz="3200">
              <a:solidFill>
                <a:srgbClr val="4DD0E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" name="矩形 11"/>
          <p:cNvSpPr/>
          <p:nvPr/>
        </p:nvSpPr>
        <p:spPr>
          <a:xfrm>
            <a:off x="920750" y="1797050"/>
            <a:ext cx="3632200" cy="58356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IN" sz="3200">
                <a:solidFill>
                  <a:srgbClr val="4DD0E1"/>
                </a:solidFill>
                <a:latin typeface="Times New Roman" panose="02020603050405020304" charset="0"/>
                <a:cs typeface="Times New Roman" panose="02020603050405020304" charset="0"/>
              </a:rPr>
              <a:t>It's a Necessity</a:t>
            </a:r>
            <a:endParaRPr lang="en-IN" sz="3200">
              <a:solidFill>
                <a:srgbClr val="4DD0E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7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8815" y="2472690"/>
            <a:ext cx="1532255" cy="3596005"/>
          </a:xfrm>
          <a:prstGeom prst="rect">
            <a:avLst/>
          </a:prstGeom>
        </p:spPr>
      </p:pic>
      <p:sp>
        <p:nvSpPr>
          <p:cNvPr id="30" name="矩形 13"/>
          <p:cNvSpPr/>
          <p:nvPr/>
        </p:nvSpPr>
        <p:spPr>
          <a:xfrm>
            <a:off x="630373" y="675972"/>
            <a:ext cx="1629410" cy="922020"/>
          </a:xfrm>
          <a:prstGeom prst="rect">
            <a:avLst/>
          </a:prstGeom>
        </p:spPr>
        <p:txBody>
          <a:bodyPr wrap="none">
            <a:spAutoFit/>
          </a:bodyPr>
          <a:p>
            <a:pPr algn="r"/>
            <a:r>
              <a:rPr lang="en-IN" altLang="en-US" sz="5400">
                <a:solidFill>
                  <a:srgbClr val="215095"/>
                </a:solidFill>
                <a:latin typeface="Times New Roman" panose="02020603050405020304" charset="0"/>
                <a:cs typeface="Times New Roman" panose="02020603050405020304" charset="0"/>
              </a:rPr>
              <a:t>Need</a:t>
            </a:r>
            <a:endParaRPr lang="en-IN" altLang="en-US" sz="5400">
              <a:solidFill>
                <a:srgbClr val="215095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/>
          <p:cNvSpPr/>
          <p:nvPr/>
        </p:nvSpPr>
        <p:spPr>
          <a:xfrm>
            <a:off x="-1" y="0"/>
            <a:ext cx="9396919" cy="5768984"/>
          </a:xfrm>
          <a:custGeom>
            <a:avLst/>
            <a:gdLst>
              <a:gd name="connsiteX0" fmla="*/ 0 w 7782306"/>
              <a:gd name="connsiteY0" fmla="*/ 0 h 5768984"/>
              <a:gd name="connsiteX1" fmla="*/ 7506691 w 7782306"/>
              <a:gd name="connsiteY1" fmla="*/ 0 h 5768984"/>
              <a:gd name="connsiteX2" fmla="*/ 7562788 w 7782306"/>
              <a:gd name="connsiteY2" fmla="*/ 45513 h 5768984"/>
              <a:gd name="connsiteX3" fmla="*/ 6737684 w 7782306"/>
              <a:gd name="connsiteY3" fmla="*/ 2483318 h 5768984"/>
              <a:gd name="connsiteX4" fmla="*/ 3320716 w 7782306"/>
              <a:gd name="connsiteY4" fmla="*/ 5544152 h 5768984"/>
              <a:gd name="connsiteX5" fmla="*/ 123053 w 7782306"/>
              <a:gd name="connsiteY5" fmla="*/ 5546905 h 5768984"/>
              <a:gd name="connsiteX6" fmla="*/ 0 w 7782306"/>
              <a:gd name="connsiteY6" fmla="*/ 5500502 h 5768984"/>
              <a:gd name="connsiteX7" fmla="*/ 0 w 7782306"/>
              <a:gd name="connsiteY7" fmla="*/ 0 h 5768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82306" h="5768984">
                <a:moveTo>
                  <a:pt x="0" y="0"/>
                </a:moveTo>
                <a:lnTo>
                  <a:pt x="7506691" y="0"/>
                </a:lnTo>
                <a:lnTo>
                  <a:pt x="7562788" y="45513"/>
                </a:lnTo>
                <a:cubicBezTo>
                  <a:pt x="8200324" y="624138"/>
                  <a:pt x="7301966" y="1649530"/>
                  <a:pt x="6737684" y="2483318"/>
                </a:cubicBezTo>
                <a:cubicBezTo>
                  <a:pt x="6092791" y="3436219"/>
                  <a:pt x="4596063" y="5147912"/>
                  <a:pt x="3320716" y="5544152"/>
                </a:cubicBezTo>
                <a:cubicBezTo>
                  <a:pt x="2443915" y="5816567"/>
                  <a:pt x="1103829" y="5869093"/>
                  <a:pt x="123053" y="5546905"/>
                </a:cubicBezTo>
                <a:lnTo>
                  <a:pt x="0" y="5500502"/>
                </a:lnTo>
                <a:lnTo>
                  <a:pt x="0" y="0"/>
                </a:lnTo>
                <a:close/>
              </a:path>
            </a:pathLst>
          </a:custGeom>
          <a:solidFill>
            <a:srgbClr val="E7F1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663305" y="865505"/>
            <a:ext cx="3163570" cy="2061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N" altLang="en-US" sz="3200">
                <a:solidFill>
                  <a:srgbClr val="4DD0E1"/>
                </a:solidFill>
                <a:latin typeface="Times New Roman" panose="02020603050405020304" charset="0"/>
                <a:cs typeface="Times New Roman" panose="02020603050405020304" charset="0"/>
              </a:rPr>
              <a:t>G</a:t>
            </a:r>
            <a:r>
              <a:rPr lang="en-US" altLang="zh-CN" sz="3200">
                <a:solidFill>
                  <a:srgbClr val="4DD0E1"/>
                </a:solidFill>
                <a:latin typeface="Times New Roman" panose="02020603050405020304" charset="0"/>
                <a:cs typeface="Times New Roman" panose="02020603050405020304" charset="0"/>
              </a:rPr>
              <a:t>overnment </a:t>
            </a:r>
            <a:r>
              <a:rPr lang="en-IN" altLang="en-US" sz="3200">
                <a:solidFill>
                  <a:srgbClr val="4DD0E1"/>
                </a:solidFill>
                <a:latin typeface="Times New Roman" panose="02020603050405020304" charset="0"/>
                <a:cs typeface="Times New Roman" panose="02020603050405020304" charset="0"/>
              </a:rPr>
              <a:t>H</a:t>
            </a:r>
            <a:r>
              <a:rPr lang="en-US" altLang="zh-CN" sz="3200">
                <a:solidFill>
                  <a:srgbClr val="4DD0E1"/>
                </a:solidFill>
                <a:latin typeface="Times New Roman" panose="02020603050405020304" charset="0"/>
                <a:cs typeface="Times New Roman" panose="02020603050405020304" charset="0"/>
              </a:rPr>
              <a:t>ospitals in India still use the </a:t>
            </a:r>
            <a:r>
              <a:rPr lang="en-IN" altLang="en-US" sz="3200">
                <a:solidFill>
                  <a:srgbClr val="4DD0E1"/>
                </a:solidFill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altLang="zh-CN" sz="3200">
                <a:solidFill>
                  <a:srgbClr val="4DD0E1"/>
                </a:solidFill>
                <a:latin typeface="Times New Roman" panose="02020603050405020304" charset="0"/>
                <a:cs typeface="Times New Roman" panose="02020603050405020304" charset="0"/>
              </a:rPr>
              <a:t>lat </a:t>
            </a:r>
            <a:r>
              <a:rPr lang="en-IN" altLang="en-US" sz="3200">
                <a:solidFill>
                  <a:srgbClr val="4DD0E1"/>
                </a:solidFill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altLang="zh-CN" sz="3200">
                <a:solidFill>
                  <a:srgbClr val="4DD0E1"/>
                </a:solidFill>
                <a:latin typeface="Times New Roman" panose="02020603050405020304" charset="0"/>
                <a:cs typeface="Times New Roman" panose="02020603050405020304" charset="0"/>
              </a:rPr>
              <a:t>ile </a:t>
            </a:r>
            <a:r>
              <a:rPr lang="en-IN" altLang="en-US" sz="3200">
                <a:solidFill>
                  <a:srgbClr val="4DD0E1"/>
                </a:solidFill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US" altLang="zh-CN" sz="3200">
                <a:solidFill>
                  <a:srgbClr val="4DD0E1"/>
                </a:solidFill>
                <a:latin typeface="Times New Roman" panose="02020603050405020304" charset="0"/>
                <a:cs typeface="Times New Roman" panose="02020603050405020304" charset="0"/>
              </a:rPr>
              <a:t>ethod</a:t>
            </a:r>
            <a:endParaRPr lang="en-US" altLang="zh-CN" sz="3200">
              <a:solidFill>
                <a:srgbClr val="4DD0E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9396759" y="6027694"/>
            <a:ext cx="1921934" cy="432795"/>
          </a:xfrm>
          <a:prstGeom prst="roundRect">
            <a:avLst>
              <a:gd name="adj" fmla="val 50000"/>
            </a:avLst>
          </a:prstGeom>
          <a:solidFill>
            <a:srgbClr val="4DD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Need</a:t>
            </a:r>
            <a:endParaRPr lang="en-IN" alt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1" y="1161254"/>
            <a:ext cx="6164238" cy="4865692"/>
          </a:xfrm>
          <a:prstGeom prst="rect">
            <a:avLst/>
          </a:prstGeom>
        </p:spPr>
      </p:pic>
      <p:sp>
        <p:nvSpPr>
          <p:cNvPr id="26" name="矩形 11"/>
          <p:cNvSpPr/>
          <p:nvPr/>
        </p:nvSpPr>
        <p:spPr>
          <a:xfrm>
            <a:off x="7934960" y="2802890"/>
            <a:ext cx="1372870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IN" sz="2000">
                <a:solidFill>
                  <a:srgbClr val="215095"/>
                </a:solidFill>
                <a:latin typeface="Times New Roman" panose="02020603050405020304" charset="0"/>
                <a:cs typeface="Times New Roman" panose="02020603050405020304" charset="0"/>
              </a:rPr>
              <a:t>Limitations</a:t>
            </a:r>
            <a:endParaRPr lang="en-IN" sz="2000">
              <a:solidFill>
                <a:srgbClr val="215095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" name="矩形 9"/>
          <p:cNvSpPr/>
          <p:nvPr/>
        </p:nvSpPr>
        <p:spPr>
          <a:xfrm>
            <a:off x="7934960" y="3201670"/>
            <a:ext cx="2019300" cy="203009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1400">
                <a:solidFill>
                  <a:srgbClr val="21509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 Redundancy</a:t>
            </a:r>
            <a:endParaRPr lang="en-IN" altLang="en-US" sz="1400">
              <a:solidFill>
                <a:srgbClr val="215095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1400">
                <a:solidFill>
                  <a:srgbClr val="21509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 Inconsistency</a:t>
            </a:r>
            <a:endParaRPr lang="en-IN" altLang="en-US" sz="1400">
              <a:solidFill>
                <a:srgbClr val="215095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1400">
                <a:solidFill>
                  <a:srgbClr val="21509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 Insecurity</a:t>
            </a:r>
            <a:endParaRPr lang="en-IN" altLang="en-US" sz="1400">
              <a:solidFill>
                <a:srgbClr val="215095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1400">
                <a:solidFill>
                  <a:srgbClr val="21509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Concurrent Access </a:t>
            </a:r>
            <a:endParaRPr lang="en-IN" altLang="en-US" sz="1400">
              <a:solidFill>
                <a:srgbClr val="215095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1400">
                <a:solidFill>
                  <a:srgbClr val="21509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Memory Utilization</a:t>
            </a:r>
            <a:endParaRPr lang="en-IN" altLang="en-US" sz="1400">
              <a:solidFill>
                <a:srgbClr val="215095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1400">
                <a:solidFill>
                  <a:srgbClr val="21509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Flexibility</a:t>
            </a:r>
            <a:endParaRPr lang="en-IN" altLang="en-US" sz="1400">
              <a:solidFill>
                <a:srgbClr val="215095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315" b="-6"/>
          <a:stretch>
            <a:fillRect/>
          </a:stretch>
        </p:blipFill>
        <p:spPr>
          <a:xfrm>
            <a:off x="4566" y="-207"/>
            <a:ext cx="8437122" cy="6857572"/>
          </a:xfrm>
          <a:prstGeom prst="rect">
            <a:avLst/>
          </a:prstGeom>
        </p:spPr>
      </p:pic>
      <p:sp>
        <p:nvSpPr>
          <p:cNvPr id="38" name="矩形 37"/>
          <p:cNvSpPr/>
          <p:nvPr/>
        </p:nvSpPr>
        <p:spPr>
          <a:xfrm>
            <a:off x="7780655" y="554990"/>
            <a:ext cx="4089400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altLang="en-US" sz="5400">
                <a:solidFill>
                  <a:srgbClr val="215095"/>
                </a:solidFill>
                <a:latin typeface="Times New Roman" panose="02020603050405020304" charset="0"/>
                <a:cs typeface="Times New Roman" panose="02020603050405020304" charset="0"/>
              </a:rPr>
              <a:t>Facts and Requirements</a:t>
            </a:r>
            <a:endParaRPr lang="en-IN" altLang="en-US" sz="5400">
              <a:solidFill>
                <a:srgbClr val="215095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100570" y="2493010"/>
            <a:ext cx="108648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altLang="en-US" sz="3200">
                <a:solidFill>
                  <a:srgbClr val="4DD0E1"/>
                </a:solidFill>
                <a:latin typeface="Times New Roman" panose="02020603050405020304" charset="0"/>
                <a:cs typeface="Times New Roman" panose="02020603050405020304" charset="0"/>
              </a:rPr>
              <a:t>Facts</a:t>
            </a:r>
            <a:endParaRPr lang="en-IN" altLang="en-US" sz="3200">
              <a:solidFill>
                <a:srgbClr val="4DD0E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908800" y="3076575"/>
            <a:ext cx="482219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1400">
                <a:solidFill>
                  <a:srgbClr val="21509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No brand name, only drug name.</a:t>
            </a:r>
            <a:endParaRPr lang="en-IN" altLang="en-US" sz="1400">
              <a:solidFill>
                <a:srgbClr val="215095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1400">
                <a:solidFill>
                  <a:srgbClr val="21509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Zero cost drugs, Re. 1 charged for prescription.</a:t>
            </a:r>
            <a:endParaRPr lang="en-US" altLang="zh-CN" sz="1400">
              <a:solidFill>
                <a:srgbClr val="215095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rgbClr val="21509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Drugs received</a:t>
            </a:r>
            <a:r>
              <a:rPr lang="en-IN" altLang="en-US" sz="1400">
                <a:solidFill>
                  <a:srgbClr val="21509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  <a:r>
              <a:rPr lang="en-US" altLang="zh-CN" sz="1400">
                <a:solidFill>
                  <a:srgbClr val="21509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N" altLang="en-US" sz="1400">
                <a:solidFill>
                  <a:srgbClr val="21509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</a:t>
            </a:r>
            <a:r>
              <a:rPr lang="en-US" altLang="zh-CN" sz="1400">
                <a:solidFill>
                  <a:srgbClr val="21509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 the beginning of the month</a:t>
            </a:r>
            <a:r>
              <a:rPr lang="en-IN" altLang="en-US" sz="1400">
                <a:solidFill>
                  <a:srgbClr val="21509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/ in </a:t>
            </a:r>
            <a:r>
              <a:rPr lang="en-US" altLang="zh-CN" sz="1400">
                <a:solidFill>
                  <a:srgbClr val="21509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middle of the month.</a:t>
            </a:r>
            <a:endParaRPr lang="en-US" altLang="zh-CN" sz="1400">
              <a:solidFill>
                <a:srgbClr val="215095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1400">
                <a:solidFill>
                  <a:srgbClr val="21509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</a:t>
            </a:r>
            <a:r>
              <a:rPr lang="en-US" altLang="zh-CN" sz="1400">
                <a:solidFill>
                  <a:srgbClr val="21509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xpired drugs </a:t>
            </a:r>
            <a:r>
              <a:rPr lang="en-IN" altLang="en-US" sz="1400">
                <a:solidFill>
                  <a:srgbClr val="21509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destroyed: A</a:t>
            </a:r>
            <a:r>
              <a:rPr lang="en-US" altLang="zh-CN" sz="1400">
                <a:solidFill>
                  <a:srgbClr val="21509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 the end </a:t>
            </a:r>
            <a:r>
              <a:rPr lang="en-IN" altLang="en-US" sz="1400">
                <a:solidFill>
                  <a:srgbClr val="21509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of the</a:t>
            </a:r>
            <a:r>
              <a:rPr lang="en-US" altLang="zh-CN" sz="1400">
                <a:solidFill>
                  <a:srgbClr val="21509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month.</a:t>
            </a:r>
            <a:endParaRPr lang="en-US" altLang="zh-CN" sz="1400">
              <a:solidFill>
                <a:srgbClr val="215095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rgbClr val="21509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Newer drug stocks</a:t>
            </a:r>
            <a:r>
              <a:rPr lang="en-IN" altLang="en-US" sz="1400">
                <a:solidFill>
                  <a:srgbClr val="21509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  <a:r>
              <a:rPr lang="en-US" altLang="zh-CN" sz="1400">
                <a:solidFill>
                  <a:srgbClr val="21509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not opened until older stock is consumed or expires. </a:t>
            </a:r>
            <a:endParaRPr lang="en-US" altLang="zh-CN" sz="1400">
              <a:solidFill>
                <a:srgbClr val="215095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1400">
                <a:solidFill>
                  <a:srgbClr val="21509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</a:t>
            </a:r>
            <a:r>
              <a:rPr lang="en-US" altLang="zh-CN" sz="1400">
                <a:solidFill>
                  <a:srgbClr val="21509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atabases maintained for management of drug stock</a:t>
            </a:r>
            <a:r>
              <a:rPr lang="en-IN" altLang="en-US" sz="1400">
                <a:solidFill>
                  <a:srgbClr val="21509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  <a:endParaRPr lang="en-US" altLang="zh-CN" sz="1400">
              <a:solidFill>
                <a:srgbClr val="215095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628650" lvl="1" indent="-171450" algn="l">
              <a:lnSpc>
                <a:spcPct val="150000"/>
              </a:lnSpc>
            </a:pPr>
            <a:r>
              <a:rPr lang="en-US" altLang="zh-CN" sz="1400">
                <a:solidFill>
                  <a:srgbClr val="21509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1.Stock Register</a:t>
            </a:r>
            <a:endParaRPr lang="en-US" altLang="zh-CN" sz="1400">
              <a:solidFill>
                <a:srgbClr val="215095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 algn="l">
              <a:lnSpc>
                <a:spcPct val="150000"/>
              </a:lnSpc>
            </a:pPr>
            <a:r>
              <a:rPr lang="en-US" altLang="zh-CN" sz="1400">
                <a:solidFill>
                  <a:srgbClr val="21509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2.Consumption Register</a:t>
            </a:r>
            <a:endParaRPr lang="en-US" altLang="zh-CN" sz="1400">
              <a:solidFill>
                <a:srgbClr val="215095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6600" y="825247"/>
            <a:ext cx="6363982" cy="53853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28"/>
            <a:ext cx="12192000" cy="6857143"/>
          </a:xfrm>
          <a:prstGeom prst="rect">
            <a:avLst/>
          </a:prstGeom>
        </p:spPr>
      </p:pic>
      <p:cxnSp>
        <p:nvCxnSpPr>
          <p:cNvPr id="22" name="直接连接符 21"/>
          <p:cNvCxnSpPr/>
          <p:nvPr/>
        </p:nvCxnSpPr>
        <p:spPr>
          <a:xfrm>
            <a:off x="1181100" y="2237308"/>
            <a:ext cx="0" cy="3180082"/>
          </a:xfrm>
          <a:prstGeom prst="line">
            <a:avLst/>
          </a:prstGeom>
          <a:ln w="22225">
            <a:solidFill>
              <a:srgbClr val="4DD0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920360" y="2001565"/>
            <a:ext cx="490324" cy="490324"/>
            <a:chOff x="9037211" y="5961818"/>
            <a:chExt cx="490324" cy="490324"/>
          </a:xfrm>
        </p:grpSpPr>
        <p:sp>
          <p:nvSpPr>
            <p:cNvPr id="7" name="椭圆 6"/>
            <p:cNvSpPr/>
            <p:nvPr/>
          </p:nvSpPr>
          <p:spPr>
            <a:xfrm>
              <a:off x="9037211" y="5961818"/>
              <a:ext cx="490324" cy="490324"/>
            </a:xfrm>
            <a:prstGeom prst="ellipse">
              <a:avLst/>
            </a:prstGeom>
            <a:solidFill>
              <a:srgbClr val="4DD0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" name="Freeform 35"/>
            <p:cNvSpPr/>
            <p:nvPr/>
          </p:nvSpPr>
          <p:spPr>
            <a:xfrm>
              <a:off x="9171728" y="6037427"/>
              <a:ext cx="221291" cy="339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77" h="19650" extrusionOk="0">
                  <a:moveTo>
                    <a:pt x="18789" y="3809"/>
                  </a:moveTo>
                  <a:cubicBezTo>
                    <a:pt x="15501" y="7572"/>
                    <a:pt x="12213" y="11301"/>
                    <a:pt x="8976" y="15096"/>
                  </a:cubicBezTo>
                  <a:cubicBezTo>
                    <a:pt x="8116" y="16104"/>
                    <a:pt x="7661" y="16575"/>
                    <a:pt x="6447" y="16978"/>
                  </a:cubicBezTo>
                  <a:cubicBezTo>
                    <a:pt x="5486" y="17314"/>
                    <a:pt x="4170" y="17683"/>
                    <a:pt x="3108" y="17985"/>
                  </a:cubicBezTo>
                  <a:cubicBezTo>
                    <a:pt x="2804" y="18053"/>
                    <a:pt x="2602" y="18187"/>
                    <a:pt x="2450" y="18389"/>
                  </a:cubicBezTo>
                  <a:cubicBezTo>
                    <a:pt x="2147" y="18724"/>
                    <a:pt x="1843" y="19060"/>
                    <a:pt x="1590" y="19363"/>
                  </a:cubicBezTo>
                  <a:cubicBezTo>
                    <a:pt x="1034" y="20001"/>
                    <a:pt x="-433" y="19464"/>
                    <a:pt x="123" y="18825"/>
                  </a:cubicBezTo>
                  <a:cubicBezTo>
                    <a:pt x="427" y="18456"/>
                    <a:pt x="781" y="18086"/>
                    <a:pt x="1085" y="17717"/>
                  </a:cubicBezTo>
                  <a:cubicBezTo>
                    <a:pt x="1236" y="17549"/>
                    <a:pt x="1337" y="17347"/>
                    <a:pt x="1287" y="17112"/>
                  </a:cubicBezTo>
                  <a:cubicBezTo>
                    <a:pt x="1085" y="16373"/>
                    <a:pt x="933" y="15500"/>
                    <a:pt x="832" y="14828"/>
                  </a:cubicBezTo>
                  <a:cubicBezTo>
                    <a:pt x="680" y="13954"/>
                    <a:pt x="1186" y="13417"/>
                    <a:pt x="1995" y="12443"/>
                  </a:cubicBezTo>
                  <a:cubicBezTo>
                    <a:pt x="5283" y="8680"/>
                    <a:pt x="8571" y="4918"/>
                    <a:pt x="11809" y="1156"/>
                  </a:cubicBezTo>
                  <a:cubicBezTo>
                    <a:pt x="14186" y="-1599"/>
                    <a:pt x="21167" y="1088"/>
                    <a:pt x="18789" y="3809"/>
                  </a:cubicBezTo>
                  <a:close/>
                  <a:moveTo>
                    <a:pt x="17677" y="4078"/>
                  </a:moveTo>
                  <a:cubicBezTo>
                    <a:pt x="14641" y="7572"/>
                    <a:pt x="11556" y="11065"/>
                    <a:pt x="8571" y="14559"/>
                  </a:cubicBezTo>
                  <a:cubicBezTo>
                    <a:pt x="7711" y="15533"/>
                    <a:pt x="7357" y="15970"/>
                    <a:pt x="6244" y="16373"/>
                  </a:cubicBezTo>
                  <a:cubicBezTo>
                    <a:pt x="2703" y="17650"/>
                    <a:pt x="2046" y="17381"/>
                    <a:pt x="1742" y="14626"/>
                  </a:cubicBezTo>
                  <a:cubicBezTo>
                    <a:pt x="1641" y="13854"/>
                    <a:pt x="2096" y="13316"/>
                    <a:pt x="2906" y="12409"/>
                  </a:cubicBezTo>
                  <a:cubicBezTo>
                    <a:pt x="5941" y="8915"/>
                    <a:pt x="8976" y="5422"/>
                    <a:pt x="12062" y="1895"/>
                  </a:cubicBezTo>
                  <a:cubicBezTo>
                    <a:pt x="14237" y="-625"/>
                    <a:pt x="19902" y="1525"/>
                    <a:pt x="17677" y="4078"/>
                  </a:cubicBezTo>
                  <a:close/>
                  <a:moveTo>
                    <a:pt x="15147" y="3339"/>
                  </a:moveTo>
                  <a:cubicBezTo>
                    <a:pt x="11657" y="7303"/>
                    <a:pt x="8217" y="11267"/>
                    <a:pt x="4777" y="15264"/>
                  </a:cubicBezTo>
                  <a:cubicBezTo>
                    <a:pt x="4423" y="15634"/>
                    <a:pt x="3563" y="15298"/>
                    <a:pt x="3917" y="14929"/>
                  </a:cubicBezTo>
                  <a:cubicBezTo>
                    <a:pt x="7357" y="10965"/>
                    <a:pt x="10797" y="7001"/>
                    <a:pt x="14237" y="3037"/>
                  </a:cubicBezTo>
                  <a:cubicBezTo>
                    <a:pt x="14591" y="2634"/>
                    <a:pt x="15451" y="2970"/>
                    <a:pt x="15147" y="3339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20360" y="3636619"/>
            <a:ext cx="490324" cy="490324"/>
            <a:chOff x="10055544" y="5961818"/>
            <a:chExt cx="490324" cy="490324"/>
          </a:xfrm>
        </p:grpSpPr>
        <p:sp>
          <p:nvSpPr>
            <p:cNvPr id="10" name="椭圆 9"/>
            <p:cNvSpPr/>
            <p:nvPr/>
          </p:nvSpPr>
          <p:spPr>
            <a:xfrm>
              <a:off x="10055544" y="5961818"/>
              <a:ext cx="490324" cy="490324"/>
            </a:xfrm>
            <a:prstGeom prst="ellipse">
              <a:avLst/>
            </a:prstGeom>
            <a:solidFill>
              <a:srgbClr val="4DD0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1" name="Freeform 26"/>
            <p:cNvSpPr/>
            <p:nvPr/>
          </p:nvSpPr>
          <p:spPr>
            <a:xfrm>
              <a:off x="10170616" y="6109882"/>
              <a:ext cx="260180" cy="1941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2" y="4201"/>
                  </a:moveTo>
                  <a:cubicBezTo>
                    <a:pt x="6425" y="4201"/>
                    <a:pt x="6425" y="4201"/>
                    <a:pt x="6425" y="4201"/>
                  </a:cubicBezTo>
                  <a:cubicBezTo>
                    <a:pt x="6572" y="4201"/>
                    <a:pt x="6683" y="4053"/>
                    <a:pt x="6683" y="3855"/>
                  </a:cubicBezTo>
                  <a:cubicBezTo>
                    <a:pt x="6683" y="2027"/>
                    <a:pt x="6683" y="2027"/>
                    <a:pt x="6683" y="2027"/>
                  </a:cubicBezTo>
                  <a:cubicBezTo>
                    <a:pt x="6683" y="890"/>
                    <a:pt x="7274" y="0"/>
                    <a:pt x="8012" y="0"/>
                  </a:cubicBezTo>
                  <a:cubicBezTo>
                    <a:pt x="13588" y="0"/>
                    <a:pt x="13588" y="0"/>
                    <a:pt x="13588" y="0"/>
                  </a:cubicBezTo>
                  <a:cubicBezTo>
                    <a:pt x="14289" y="0"/>
                    <a:pt x="14880" y="890"/>
                    <a:pt x="14880" y="2027"/>
                  </a:cubicBezTo>
                  <a:cubicBezTo>
                    <a:pt x="14880" y="3855"/>
                    <a:pt x="14880" y="3855"/>
                    <a:pt x="14880" y="3855"/>
                  </a:cubicBezTo>
                  <a:cubicBezTo>
                    <a:pt x="14880" y="4053"/>
                    <a:pt x="14991" y="4201"/>
                    <a:pt x="15138" y="4201"/>
                  </a:cubicBezTo>
                  <a:cubicBezTo>
                    <a:pt x="20308" y="4201"/>
                    <a:pt x="20308" y="4201"/>
                    <a:pt x="20308" y="4201"/>
                  </a:cubicBezTo>
                  <a:cubicBezTo>
                    <a:pt x="21009" y="4201"/>
                    <a:pt x="21600" y="4992"/>
                    <a:pt x="21600" y="5931"/>
                  </a:cubicBezTo>
                  <a:cubicBezTo>
                    <a:pt x="21600" y="19870"/>
                    <a:pt x="21600" y="19870"/>
                    <a:pt x="21600" y="19870"/>
                  </a:cubicBezTo>
                  <a:cubicBezTo>
                    <a:pt x="21600" y="20809"/>
                    <a:pt x="21009" y="21600"/>
                    <a:pt x="20308" y="21600"/>
                  </a:cubicBezTo>
                  <a:cubicBezTo>
                    <a:pt x="1292" y="21600"/>
                    <a:pt x="1292" y="21600"/>
                    <a:pt x="1292" y="21600"/>
                  </a:cubicBezTo>
                  <a:cubicBezTo>
                    <a:pt x="554" y="21600"/>
                    <a:pt x="0" y="20809"/>
                    <a:pt x="0" y="19870"/>
                  </a:cubicBezTo>
                  <a:cubicBezTo>
                    <a:pt x="0" y="5931"/>
                    <a:pt x="0" y="5931"/>
                    <a:pt x="0" y="5931"/>
                  </a:cubicBezTo>
                  <a:cubicBezTo>
                    <a:pt x="0" y="4992"/>
                    <a:pt x="554" y="4201"/>
                    <a:pt x="1292" y="4201"/>
                  </a:cubicBezTo>
                  <a:close/>
                  <a:moveTo>
                    <a:pt x="7569" y="4201"/>
                  </a:moveTo>
                  <a:cubicBezTo>
                    <a:pt x="13994" y="4201"/>
                    <a:pt x="13994" y="4201"/>
                    <a:pt x="13994" y="4201"/>
                  </a:cubicBezTo>
                  <a:cubicBezTo>
                    <a:pt x="14142" y="4201"/>
                    <a:pt x="14252" y="4053"/>
                    <a:pt x="14252" y="3855"/>
                  </a:cubicBezTo>
                  <a:cubicBezTo>
                    <a:pt x="14252" y="2027"/>
                    <a:pt x="14252" y="2027"/>
                    <a:pt x="14252" y="2027"/>
                  </a:cubicBezTo>
                  <a:cubicBezTo>
                    <a:pt x="14252" y="1186"/>
                    <a:pt x="14142" y="989"/>
                    <a:pt x="13588" y="989"/>
                  </a:cubicBezTo>
                  <a:cubicBezTo>
                    <a:pt x="8012" y="989"/>
                    <a:pt x="8012" y="989"/>
                    <a:pt x="8012" y="989"/>
                  </a:cubicBezTo>
                  <a:cubicBezTo>
                    <a:pt x="7458" y="989"/>
                    <a:pt x="7348" y="1236"/>
                    <a:pt x="7348" y="2027"/>
                  </a:cubicBezTo>
                  <a:cubicBezTo>
                    <a:pt x="7348" y="3855"/>
                    <a:pt x="7348" y="3855"/>
                    <a:pt x="7348" y="3855"/>
                  </a:cubicBezTo>
                  <a:cubicBezTo>
                    <a:pt x="7348" y="4053"/>
                    <a:pt x="7422" y="4201"/>
                    <a:pt x="7569" y="4201"/>
                  </a:cubicBezTo>
                  <a:close/>
                  <a:moveTo>
                    <a:pt x="7422" y="10528"/>
                  </a:moveTo>
                  <a:cubicBezTo>
                    <a:pt x="8898" y="10528"/>
                    <a:pt x="8898" y="10528"/>
                    <a:pt x="8898" y="10528"/>
                  </a:cubicBezTo>
                  <a:cubicBezTo>
                    <a:pt x="8972" y="10528"/>
                    <a:pt x="9009" y="10479"/>
                    <a:pt x="9009" y="10380"/>
                  </a:cubicBezTo>
                  <a:cubicBezTo>
                    <a:pt x="9009" y="8403"/>
                    <a:pt x="9009" y="8403"/>
                    <a:pt x="9009" y="8403"/>
                  </a:cubicBezTo>
                  <a:cubicBezTo>
                    <a:pt x="9009" y="7958"/>
                    <a:pt x="9305" y="7612"/>
                    <a:pt x="9637" y="7612"/>
                  </a:cubicBezTo>
                  <a:cubicBezTo>
                    <a:pt x="11963" y="7612"/>
                    <a:pt x="11963" y="7612"/>
                    <a:pt x="11963" y="7612"/>
                  </a:cubicBezTo>
                  <a:cubicBezTo>
                    <a:pt x="12295" y="7612"/>
                    <a:pt x="12554" y="7958"/>
                    <a:pt x="12554" y="8403"/>
                  </a:cubicBezTo>
                  <a:cubicBezTo>
                    <a:pt x="12554" y="10380"/>
                    <a:pt x="12554" y="10380"/>
                    <a:pt x="12554" y="10380"/>
                  </a:cubicBezTo>
                  <a:cubicBezTo>
                    <a:pt x="12554" y="10479"/>
                    <a:pt x="12628" y="10528"/>
                    <a:pt x="12665" y="10528"/>
                  </a:cubicBezTo>
                  <a:cubicBezTo>
                    <a:pt x="14142" y="10528"/>
                    <a:pt x="14142" y="10528"/>
                    <a:pt x="14142" y="10528"/>
                  </a:cubicBezTo>
                  <a:cubicBezTo>
                    <a:pt x="14474" y="10528"/>
                    <a:pt x="14732" y="10924"/>
                    <a:pt x="14732" y="11368"/>
                  </a:cubicBezTo>
                  <a:cubicBezTo>
                    <a:pt x="14732" y="14433"/>
                    <a:pt x="14732" y="14433"/>
                    <a:pt x="14732" y="14433"/>
                  </a:cubicBezTo>
                  <a:cubicBezTo>
                    <a:pt x="14732" y="14878"/>
                    <a:pt x="14474" y="15224"/>
                    <a:pt x="14142" y="15224"/>
                  </a:cubicBezTo>
                  <a:cubicBezTo>
                    <a:pt x="12665" y="15224"/>
                    <a:pt x="12665" y="15224"/>
                    <a:pt x="12665" y="15224"/>
                  </a:cubicBezTo>
                  <a:cubicBezTo>
                    <a:pt x="12628" y="15224"/>
                    <a:pt x="12554" y="15323"/>
                    <a:pt x="12554" y="15422"/>
                  </a:cubicBezTo>
                  <a:cubicBezTo>
                    <a:pt x="12554" y="17399"/>
                    <a:pt x="12554" y="17399"/>
                    <a:pt x="12554" y="17399"/>
                  </a:cubicBezTo>
                  <a:cubicBezTo>
                    <a:pt x="12554" y="17843"/>
                    <a:pt x="12295" y="18189"/>
                    <a:pt x="11963" y="18189"/>
                  </a:cubicBezTo>
                  <a:cubicBezTo>
                    <a:pt x="9637" y="18189"/>
                    <a:pt x="9637" y="18189"/>
                    <a:pt x="9637" y="18189"/>
                  </a:cubicBezTo>
                  <a:cubicBezTo>
                    <a:pt x="9305" y="18189"/>
                    <a:pt x="9009" y="17843"/>
                    <a:pt x="9009" y="17399"/>
                  </a:cubicBezTo>
                  <a:cubicBezTo>
                    <a:pt x="9009" y="15422"/>
                    <a:pt x="9009" y="15422"/>
                    <a:pt x="9009" y="15422"/>
                  </a:cubicBezTo>
                  <a:cubicBezTo>
                    <a:pt x="9009" y="15323"/>
                    <a:pt x="8972" y="15224"/>
                    <a:pt x="8898" y="15224"/>
                  </a:cubicBezTo>
                  <a:cubicBezTo>
                    <a:pt x="7422" y="15224"/>
                    <a:pt x="7422" y="15224"/>
                    <a:pt x="7422" y="15224"/>
                  </a:cubicBezTo>
                  <a:cubicBezTo>
                    <a:pt x="7089" y="15224"/>
                    <a:pt x="6831" y="14878"/>
                    <a:pt x="6831" y="14433"/>
                  </a:cubicBezTo>
                  <a:cubicBezTo>
                    <a:pt x="6831" y="11368"/>
                    <a:pt x="6831" y="11368"/>
                    <a:pt x="6831" y="11368"/>
                  </a:cubicBezTo>
                  <a:cubicBezTo>
                    <a:pt x="6831" y="10924"/>
                    <a:pt x="7089" y="10528"/>
                    <a:pt x="7422" y="10528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920360" y="5271673"/>
            <a:ext cx="490324" cy="490324"/>
            <a:chOff x="11073876" y="5961818"/>
            <a:chExt cx="490324" cy="490324"/>
          </a:xfrm>
        </p:grpSpPr>
        <p:sp>
          <p:nvSpPr>
            <p:cNvPr id="13" name="椭圆 12"/>
            <p:cNvSpPr/>
            <p:nvPr/>
          </p:nvSpPr>
          <p:spPr>
            <a:xfrm>
              <a:off x="11073876" y="5961818"/>
              <a:ext cx="490324" cy="490324"/>
            </a:xfrm>
            <a:prstGeom prst="ellipse">
              <a:avLst/>
            </a:prstGeom>
            <a:solidFill>
              <a:srgbClr val="4DD0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11203328" y="6107535"/>
              <a:ext cx="231421" cy="198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0652" extrusionOk="0">
                  <a:moveTo>
                    <a:pt x="17398" y="17870"/>
                  </a:moveTo>
                  <a:cubicBezTo>
                    <a:pt x="17214" y="21559"/>
                    <a:pt x="12238" y="21600"/>
                    <a:pt x="12053" y="17870"/>
                  </a:cubicBezTo>
                  <a:cubicBezTo>
                    <a:pt x="12053" y="17747"/>
                    <a:pt x="11943" y="17624"/>
                    <a:pt x="11832" y="17624"/>
                  </a:cubicBezTo>
                  <a:cubicBezTo>
                    <a:pt x="10726" y="17624"/>
                    <a:pt x="9620" y="17624"/>
                    <a:pt x="8478" y="17624"/>
                  </a:cubicBezTo>
                  <a:cubicBezTo>
                    <a:pt x="8367" y="17624"/>
                    <a:pt x="8257" y="17747"/>
                    <a:pt x="8257" y="17870"/>
                  </a:cubicBezTo>
                  <a:cubicBezTo>
                    <a:pt x="8072" y="21559"/>
                    <a:pt x="3096" y="21559"/>
                    <a:pt x="2912" y="17870"/>
                  </a:cubicBezTo>
                  <a:cubicBezTo>
                    <a:pt x="2912" y="17747"/>
                    <a:pt x="2801" y="17624"/>
                    <a:pt x="2691" y="17624"/>
                  </a:cubicBezTo>
                  <a:cubicBezTo>
                    <a:pt x="1880" y="17624"/>
                    <a:pt x="1032" y="17624"/>
                    <a:pt x="184" y="17624"/>
                  </a:cubicBezTo>
                  <a:cubicBezTo>
                    <a:pt x="74" y="17624"/>
                    <a:pt x="0" y="17542"/>
                    <a:pt x="0" y="17419"/>
                  </a:cubicBezTo>
                  <a:cubicBezTo>
                    <a:pt x="0" y="12460"/>
                    <a:pt x="0" y="7501"/>
                    <a:pt x="0" y="2541"/>
                  </a:cubicBezTo>
                  <a:cubicBezTo>
                    <a:pt x="0" y="2418"/>
                    <a:pt x="74" y="2336"/>
                    <a:pt x="184" y="2336"/>
                  </a:cubicBezTo>
                  <a:cubicBezTo>
                    <a:pt x="3465" y="2336"/>
                    <a:pt x="6709" y="2336"/>
                    <a:pt x="9989" y="2336"/>
                  </a:cubicBezTo>
                  <a:cubicBezTo>
                    <a:pt x="10100" y="2336"/>
                    <a:pt x="10173" y="2254"/>
                    <a:pt x="10210" y="2131"/>
                  </a:cubicBezTo>
                  <a:cubicBezTo>
                    <a:pt x="10358" y="902"/>
                    <a:pt x="11279" y="0"/>
                    <a:pt x="12422" y="0"/>
                  </a:cubicBezTo>
                  <a:cubicBezTo>
                    <a:pt x="13528" y="0"/>
                    <a:pt x="14412" y="902"/>
                    <a:pt x="14597" y="2090"/>
                  </a:cubicBezTo>
                  <a:cubicBezTo>
                    <a:pt x="14597" y="2213"/>
                    <a:pt x="14707" y="2295"/>
                    <a:pt x="14818" y="2295"/>
                  </a:cubicBezTo>
                  <a:cubicBezTo>
                    <a:pt x="17103" y="2336"/>
                    <a:pt x="19425" y="3033"/>
                    <a:pt x="20715" y="5246"/>
                  </a:cubicBezTo>
                  <a:cubicBezTo>
                    <a:pt x="20789" y="5410"/>
                    <a:pt x="20715" y="5574"/>
                    <a:pt x="20605" y="5574"/>
                  </a:cubicBezTo>
                  <a:cubicBezTo>
                    <a:pt x="19794" y="5574"/>
                    <a:pt x="19020" y="5574"/>
                    <a:pt x="18209" y="5574"/>
                  </a:cubicBezTo>
                  <a:cubicBezTo>
                    <a:pt x="17803" y="5574"/>
                    <a:pt x="17435" y="5943"/>
                    <a:pt x="17435" y="6435"/>
                  </a:cubicBezTo>
                  <a:cubicBezTo>
                    <a:pt x="17435" y="7173"/>
                    <a:pt x="17435" y="7869"/>
                    <a:pt x="17435" y="8607"/>
                  </a:cubicBezTo>
                  <a:cubicBezTo>
                    <a:pt x="17435" y="9058"/>
                    <a:pt x="17803" y="9468"/>
                    <a:pt x="18209" y="9468"/>
                  </a:cubicBezTo>
                  <a:cubicBezTo>
                    <a:pt x="19278" y="9468"/>
                    <a:pt x="20310" y="9468"/>
                    <a:pt x="21379" y="9468"/>
                  </a:cubicBezTo>
                  <a:cubicBezTo>
                    <a:pt x="21600" y="9468"/>
                    <a:pt x="21563" y="9837"/>
                    <a:pt x="21563" y="10001"/>
                  </a:cubicBezTo>
                  <a:cubicBezTo>
                    <a:pt x="21563" y="17501"/>
                    <a:pt x="21600" y="17624"/>
                    <a:pt x="17619" y="17624"/>
                  </a:cubicBezTo>
                  <a:cubicBezTo>
                    <a:pt x="17509" y="17624"/>
                    <a:pt x="17398" y="17747"/>
                    <a:pt x="17398" y="17870"/>
                  </a:cubicBezTo>
                  <a:close/>
                  <a:moveTo>
                    <a:pt x="1880" y="8525"/>
                  </a:moveTo>
                  <a:cubicBezTo>
                    <a:pt x="2248" y="8525"/>
                    <a:pt x="2654" y="8525"/>
                    <a:pt x="3023" y="8525"/>
                  </a:cubicBezTo>
                  <a:cubicBezTo>
                    <a:pt x="3096" y="8525"/>
                    <a:pt x="3133" y="8484"/>
                    <a:pt x="3133" y="8402"/>
                  </a:cubicBezTo>
                  <a:cubicBezTo>
                    <a:pt x="3133" y="7992"/>
                    <a:pt x="3133" y="7542"/>
                    <a:pt x="3133" y="7132"/>
                  </a:cubicBezTo>
                  <a:cubicBezTo>
                    <a:pt x="3133" y="6845"/>
                    <a:pt x="3354" y="6599"/>
                    <a:pt x="3612" y="6599"/>
                  </a:cubicBezTo>
                  <a:cubicBezTo>
                    <a:pt x="4239" y="6599"/>
                    <a:pt x="4866" y="6599"/>
                    <a:pt x="5492" y="6599"/>
                  </a:cubicBezTo>
                  <a:cubicBezTo>
                    <a:pt x="5750" y="6599"/>
                    <a:pt x="5971" y="6845"/>
                    <a:pt x="5971" y="7132"/>
                  </a:cubicBezTo>
                  <a:cubicBezTo>
                    <a:pt x="5971" y="7542"/>
                    <a:pt x="5971" y="7992"/>
                    <a:pt x="5971" y="8402"/>
                  </a:cubicBezTo>
                  <a:cubicBezTo>
                    <a:pt x="5971" y="8484"/>
                    <a:pt x="6008" y="8525"/>
                    <a:pt x="6082" y="8525"/>
                  </a:cubicBezTo>
                  <a:cubicBezTo>
                    <a:pt x="6451" y="8525"/>
                    <a:pt x="6856" y="8525"/>
                    <a:pt x="7225" y="8525"/>
                  </a:cubicBezTo>
                  <a:cubicBezTo>
                    <a:pt x="7519" y="8525"/>
                    <a:pt x="7704" y="8771"/>
                    <a:pt x="7704" y="9058"/>
                  </a:cubicBezTo>
                  <a:cubicBezTo>
                    <a:pt x="7704" y="9755"/>
                    <a:pt x="7704" y="10452"/>
                    <a:pt x="7704" y="11148"/>
                  </a:cubicBezTo>
                  <a:cubicBezTo>
                    <a:pt x="7704" y="11435"/>
                    <a:pt x="7519" y="11681"/>
                    <a:pt x="7225" y="11681"/>
                  </a:cubicBezTo>
                  <a:cubicBezTo>
                    <a:pt x="6856" y="11681"/>
                    <a:pt x="6451" y="11681"/>
                    <a:pt x="6082" y="11681"/>
                  </a:cubicBezTo>
                  <a:cubicBezTo>
                    <a:pt x="6008" y="11681"/>
                    <a:pt x="5971" y="11722"/>
                    <a:pt x="5971" y="11804"/>
                  </a:cubicBezTo>
                  <a:cubicBezTo>
                    <a:pt x="5971" y="12214"/>
                    <a:pt x="5971" y="12665"/>
                    <a:pt x="5971" y="13075"/>
                  </a:cubicBezTo>
                  <a:cubicBezTo>
                    <a:pt x="5971" y="13362"/>
                    <a:pt x="5750" y="13608"/>
                    <a:pt x="5492" y="13608"/>
                  </a:cubicBezTo>
                  <a:cubicBezTo>
                    <a:pt x="4866" y="13608"/>
                    <a:pt x="4239" y="13608"/>
                    <a:pt x="3612" y="13608"/>
                  </a:cubicBezTo>
                  <a:cubicBezTo>
                    <a:pt x="3354" y="13608"/>
                    <a:pt x="3133" y="13362"/>
                    <a:pt x="3133" y="13075"/>
                  </a:cubicBezTo>
                  <a:cubicBezTo>
                    <a:pt x="3133" y="12665"/>
                    <a:pt x="3133" y="12214"/>
                    <a:pt x="3133" y="11804"/>
                  </a:cubicBezTo>
                  <a:cubicBezTo>
                    <a:pt x="3133" y="11722"/>
                    <a:pt x="3096" y="11681"/>
                    <a:pt x="3023" y="11681"/>
                  </a:cubicBezTo>
                  <a:cubicBezTo>
                    <a:pt x="2654" y="11681"/>
                    <a:pt x="2248" y="11681"/>
                    <a:pt x="1880" y="11681"/>
                  </a:cubicBezTo>
                  <a:cubicBezTo>
                    <a:pt x="1622" y="11681"/>
                    <a:pt x="1401" y="11435"/>
                    <a:pt x="1401" y="11148"/>
                  </a:cubicBezTo>
                  <a:cubicBezTo>
                    <a:pt x="1401" y="10452"/>
                    <a:pt x="1401" y="9755"/>
                    <a:pt x="1401" y="9058"/>
                  </a:cubicBezTo>
                  <a:cubicBezTo>
                    <a:pt x="1401" y="8771"/>
                    <a:pt x="1622" y="8525"/>
                    <a:pt x="1880" y="8525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726217" y="1714088"/>
            <a:ext cx="13299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4DD0E1"/>
                </a:solidFill>
                <a:latin typeface="Times New Roman" panose="02020603050405020304" charset="0"/>
                <a:cs typeface="Times New Roman" panose="02020603050405020304" charset="0"/>
              </a:rPr>
              <a:t>STEP 01</a:t>
            </a:r>
            <a:endParaRPr lang="en-US" altLang="zh-CN" sz="2800">
              <a:solidFill>
                <a:srgbClr val="4DD0E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2"/>
            </p:custDataLst>
          </p:nvPr>
        </p:nvSpPr>
        <p:spPr>
          <a:xfrm>
            <a:off x="1726217" y="2202244"/>
            <a:ext cx="4940300" cy="37084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spcBef>
                <a:spcPts val="1200"/>
              </a:spcBef>
              <a:buClr>
                <a:schemeClr val="accent6"/>
              </a:buClr>
              <a:defRPr sz="14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OPD No. serially assigned to patients.</a:t>
            </a:r>
            <a:endParaRPr lang="en-IN" alt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26217" y="3429000"/>
            <a:ext cx="13299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4DD0E1"/>
                </a:solidFill>
                <a:latin typeface="Times New Roman" panose="02020603050405020304" charset="0"/>
                <a:cs typeface="Times New Roman" panose="02020603050405020304" charset="0"/>
              </a:rPr>
              <a:t>STEP 02</a:t>
            </a:r>
            <a:endParaRPr lang="en-US" altLang="zh-CN" sz="2800">
              <a:solidFill>
                <a:srgbClr val="4DD0E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3"/>
            </p:custDataLst>
          </p:nvPr>
        </p:nvSpPr>
        <p:spPr>
          <a:xfrm>
            <a:off x="1726217" y="3917156"/>
            <a:ext cx="4940300" cy="37084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spcBef>
                <a:spcPts val="1200"/>
              </a:spcBef>
              <a:buClr>
                <a:schemeClr val="accent6"/>
              </a:buClr>
              <a:defRPr sz="14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Re. 1 </a:t>
            </a:r>
            <a:r>
              <a:rPr lang="en-I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prescription</a:t>
            </a:r>
            <a:r>
              <a:rPr lang="en-I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rceived.</a:t>
            </a:r>
            <a:endParaRPr lang="en-IN" alt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726217" y="5126588"/>
            <a:ext cx="13299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4DD0E1"/>
                </a:solidFill>
                <a:latin typeface="Times New Roman" panose="02020603050405020304" charset="0"/>
                <a:cs typeface="Times New Roman" panose="02020603050405020304" charset="0"/>
              </a:rPr>
              <a:t>STEP 03</a:t>
            </a:r>
            <a:endParaRPr lang="en-US" altLang="zh-CN" sz="2800">
              <a:solidFill>
                <a:srgbClr val="4DD0E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4"/>
            </p:custDataLst>
          </p:nvPr>
        </p:nvSpPr>
        <p:spPr>
          <a:xfrm>
            <a:off x="1726217" y="5614744"/>
            <a:ext cx="4940300" cy="37084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spcBef>
                <a:spcPts val="1200"/>
              </a:spcBef>
              <a:buClr>
                <a:schemeClr val="accent6"/>
              </a:buClr>
              <a:defRPr sz="14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Drugs prescribed received on the corresponding OPD No.</a:t>
            </a:r>
            <a:endParaRPr lang="en-IN" alt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75652" y="529445"/>
            <a:ext cx="10578465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altLang="en-US" sz="40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Steps to Receive* Drugs in a Government Hospital</a:t>
            </a:r>
            <a:endParaRPr lang="en-I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2" name="矩形: 圆角 16"/>
          <p:cNvSpPr/>
          <p:nvPr/>
        </p:nvSpPr>
        <p:spPr>
          <a:xfrm>
            <a:off x="8343900" y="6027420"/>
            <a:ext cx="2974975" cy="433070"/>
          </a:xfrm>
          <a:prstGeom prst="roundRect">
            <a:avLst>
              <a:gd name="adj" fmla="val 50000"/>
            </a:avLst>
          </a:prstGeom>
          <a:solidFill>
            <a:srgbClr val="4DD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*from patient's perspective</a:t>
            </a:r>
            <a:endParaRPr lang="en-IN" alt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图片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5173980" y="1740535"/>
            <a:ext cx="5320665" cy="4683760"/>
          </a:xfrm>
          <a:prstGeom prst="rect">
            <a:avLst/>
          </a:prstGeom>
        </p:spPr>
      </p:pic>
      <p:sp>
        <p:nvSpPr>
          <p:cNvPr id="41" name="矩形: 圆角 40"/>
          <p:cNvSpPr/>
          <p:nvPr/>
        </p:nvSpPr>
        <p:spPr>
          <a:xfrm>
            <a:off x="920220" y="6027557"/>
            <a:ext cx="1921934" cy="432795"/>
          </a:xfrm>
          <a:prstGeom prst="roundRect">
            <a:avLst>
              <a:gd name="adj" fmla="val 50000"/>
            </a:avLst>
          </a:prstGeom>
          <a:solidFill>
            <a:srgbClr val="4DD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Facts</a:t>
            </a:r>
            <a:endParaRPr lang="en-IN" alt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>
            <a:off x="2667000" y="-2667002"/>
            <a:ext cx="6858000" cy="1219200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015731" y="1353675"/>
            <a:ext cx="187071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IN"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2 Databases maintained</a:t>
            </a: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304291" y="1889760"/>
            <a:ext cx="9582150" cy="3740150"/>
            <a:chOff x="813659" y="1790451"/>
            <a:chExt cx="2574085" cy="4410037"/>
          </a:xfrm>
        </p:grpSpPr>
        <p:sp>
          <p:nvSpPr>
            <p:cNvPr id="2" name="矩形 1"/>
            <p:cNvSpPr/>
            <p:nvPr/>
          </p:nvSpPr>
          <p:spPr>
            <a:xfrm>
              <a:off x="813659" y="1790451"/>
              <a:ext cx="2574085" cy="44100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06400" sx="93000" sy="93000" algn="ctr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6" name="矩形 3"/>
            <p:cNvSpPr/>
            <p:nvPr/>
          </p:nvSpPr>
          <p:spPr>
            <a:xfrm>
              <a:off x="1754590" y="1904258"/>
              <a:ext cx="722757" cy="688086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/>
              <a:r>
                <a:rPr lang="en-US" altLang="zh-CN" sz="320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</a:rPr>
                <a:t>Stock Register</a:t>
              </a:r>
              <a:endParaRPr lang="en-US" altLang="zh-CN" sz="3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aphicFrame>
        <p:nvGraphicFramePr>
          <p:cNvPr id="7" name="Table 6"/>
          <p:cNvGraphicFramePr/>
          <p:nvPr/>
        </p:nvGraphicFramePr>
        <p:xfrm>
          <a:off x="1639570" y="2634615"/>
          <a:ext cx="8911590" cy="27692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6330"/>
                <a:gridCol w="1823720"/>
                <a:gridCol w="1478280"/>
                <a:gridCol w="1148080"/>
                <a:gridCol w="1231265"/>
                <a:gridCol w="1056640"/>
                <a:gridCol w="1057275"/>
              </a:tblGrid>
              <a:tr h="6680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Serial No.</a:t>
                      </a:r>
                      <a:endParaRPr lang="en-US" sz="1400" b="1">
                        <a:solidFill>
                          <a:srgbClr val="FFFFFF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9" marR="91439" marT="45719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Name of Medicine</a:t>
                      </a:r>
                      <a:endParaRPr lang="en-US" sz="1400" b="1">
                        <a:solidFill>
                          <a:srgbClr val="FFFFFF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9" marR="91439" marT="45719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Received Quantity</a:t>
                      </a:r>
                      <a:endParaRPr lang="en-US" sz="1400" b="1">
                        <a:solidFill>
                          <a:srgbClr val="FFFFFF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9" marR="91439" marT="45719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Date</a:t>
                      </a:r>
                      <a:endParaRPr lang="en-US" sz="1400" b="1">
                        <a:solidFill>
                          <a:srgbClr val="FFFFFF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9" marR="91439" marT="45719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Consumption</a:t>
                      </a:r>
                      <a:endParaRPr lang="en-US" sz="1400" b="1">
                        <a:solidFill>
                          <a:srgbClr val="FFFFFF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9" marR="91439" marT="45719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Balance</a:t>
                      </a:r>
                      <a:endParaRPr lang="en-US" sz="1400" b="1">
                        <a:solidFill>
                          <a:srgbClr val="FFFFFF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9" marR="91439" marT="45719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Remark</a:t>
                      </a:r>
                      <a:endParaRPr lang="en-US" sz="1400" b="1">
                        <a:solidFill>
                          <a:srgbClr val="FFFFFF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9" marR="91439" marT="45719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</a:tr>
              <a:tr h="6686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9" marR="91439" marT="45719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Tab Paracetamol 500 mg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9" marR="91439" marT="45719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100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9" marR="91439" marT="45719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01/01/2001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9" marR="91439" marT="45719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9" marR="91439" marT="45719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100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9" marR="91439" marT="45719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Checked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9" marR="91439" marT="45719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4775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9" marR="91439" marT="45719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9" marR="91439" marT="45719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01/01/2001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13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87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Checked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</a:tr>
              <a:tr h="4775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9" marR="91439" marT="45719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9" marR="91439" marT="45719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01/02/2001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5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82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Checked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4775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9" marR="91439" marT="45719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9" marR="91439" marT="45719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50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01/02/2001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132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Checked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</a:tr>
            </a:tbl>
          </a:graphicData>
        </a:graphic>
      </p:graphicFrame>
      <p:sp>
        <p:nvSpPr>
          <p:cNvPr id="39" name="矩形 38"/>
          <p:cNvSpPr/>
          <p:nvPr/>
        </p:nvSpPr>
        <p:spPr>
          <a:xfrm>
            <a:off x="7592061" y="585470"/>
            <a:ext cx="3294380" cy="583565"/>
          </a:xfrm>
          <a:prstGeom prst="rect">
            <a:avLst/>
          </a:prstGeom>
        </p:spPr>
        <p:txBody>
          <a:bodyPr wrap="square">
            <a:spAutoFit/>
          </a:bodyPr>
          <a:p>
            <a:pPr algn="r"/>
            <a:r>
              <a:rPr lang="en-IN" altLang="en-US" sz="3200">
                <a:solidFill>
                  <a:srgbClr val="4DD0E1"/>
                </a:solidFill>
                <a:latin typeface="Times New Roman" panose="02020603050405020304" charset="0"/>
                <a:cs typeface="Times New Roman" panose="02020603050405020304" charset="0"/>
              </a:rPr>
              <a:t>Requirements</a:t>
            </a:r>
            <a:endParaRPr lang="en-IN" altLang="en-US" sz="3200">
              <a:solidFill>
                <a:srgbClr val="4DD0E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74" r="56183" b="69508"/>
          <a:stretch>
            <a:fillRect/>
          </a:stretch>
        </p:blipFill>
        <p:spPr>
          <a:xfrm>
            <a:off x="10163810" y="4913630"/>
            <a:ext cx="1539240" cy="1803400"/>
          </a:xfrm>
          <a:prstGeom prst="rect">
            <a:avLst/>
          </a:prstGeom>
        </p:spPr>
      </p:pic>
      <p:pic>
        <p:nvPicPr>
          <p:cNvPr id="8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" y="577850"/>
            <a:ext cx="2522855" cy="19919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0"/>
            <a:ext cx="7869993" cy="342900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>
            <a:off x="8659089" y="3325093"/>
            <a:ext cx="2112822" cy="4953000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1262380" y="1464317"/>
            <a:ext cx="9667240" cy="3642353"/>
            <a:chOff x="4036666" y="1816100"/>
            <a:chExt cx="4705000" cy="4676756"/>
          </a:xfrm>
        </p:grpSpPr>
        <p:sp>
          <p:nvSpPr>
            <p:cNvPr id="19" name="矩形 18"/>
            <p:cNvSpPr/>
            <p:nvPr/>
          </p:nvSpPr>
          <p:spPr>
            <a:xfrm>
              <a:off x="4036666" y="1816100"/>
              <a:ext cx="4705000" cy="4676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06400" sx="93000" sy="93000" algn="ctr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5444396" y="1919637"/>
              <a:ext cx="1889541" cy="7492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</a:rPr>
                <a:t>Consumption Regi</a:t>
              </a:r>
              <a:r>
                <a:rPr lang="en-IN" altLang="en-US" sz="320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</a:rPr>
                <a:t>ster</a:t>
              </a:r>
              <a:endParaRPr lang="en-IN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aphicFrame>
        <p:nvGraphicFramePr>
          <p:cNvPr id="13" name="Table 12"/>
          <p:cNvGraphicFramePr/>
          <p:nvPr/>
        </p:nvGraphicFramePr>
        <p:xfrm>
          <a:off x="1787525" y="2195830"/>
          <a:ext cx="8616950" cy="2811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0355"/>
                <a:gridCol w="1566545"/>
                <a:gridCol w="3175"/>
                <a:gridCol w="1371600"/>
                <a:gridCol w="1357630"/>
                <a:gridCol w="1366520"/>
                <a:gridCol w="1381125"/>
              </a:tblGrid>
              <a:tr h="386715"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Date</a:t>
                      </a:r>
                      <a:endParaRPr lang="en-US" sz="1400" b="1">
                        <a:solidFill>
                          <a:srgbClr val="FFFFFF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9" marR="91439" marT="45719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 hMerge="1">
                  <a:tcP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01-01-2001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9" marR="91439" marT="45719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BF7"/>
                    </a:solidFill>
                  </a:tcPr>
                </a:tc>
                <a:tc hMerge="1">
                  <a:tcP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6578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Serial No.</a:t>
                      </a:r>
                      <a:endParaRPr lang="en-US" sz="1400" b="0">
                        <a:solidFill>
                          <a:srgbClr val="FFFFFF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9" marR="91439" marT="45719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Drug Name</a:t>
                      </a:r>
                      <a:endParaRPr lang="en-US" sz="1400" b="0">
                        <a:solidFill>
                          <a:srgbClr val="FFFFFF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OPD No. </a:t>
                      </a:r>
                      <a:endParaRPr 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9" marR="91439" marT="45719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Paracetamol</a:t>
                      </a:r>
                      <a:endParaRPr lang="en-US" sz="1400" b="0">
                        <a:solidFill>
                          <a:srgbClr val="FFFFFF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Cetrizine</a:t>
                      </a:r>
                      <a:endParaRPr lang="en-US" sz="1400" b="0">
                        <a:solidFill>
                          <a:srgbClr val="FFFFFF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Diclofenac</a:t>
                      </a:r>
                      <a:endParaRPr lang="en-US" sz="1400" b="0">
                        <a:solidFill>
                          <a:srgbClr val="FFFFFF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Amoxycillin</a:t>
                      </a:r>
                      <a:endParaRPr lang="en-US" sz="1400" b="0">
                        <a:solidFill>
                          <a:srgbClr val="FFFFFF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</a:tr>
              <a:tr h="3454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10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5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10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</a:tr>
              <a:tr h="3454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3448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</a:tr>
              <a:tr h="3448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386715"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Total</a:t>
                      </a:r>
                      <a:endParaRPr lang="en-US" sz="1400" b="0">
                        <a:solidFill>
                          <a:srgbClr val="FFFFFF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9" marR="91439" marT="45719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13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8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15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5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marB="45719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</a:tr>
            </a:tbl>
          </a:graphicData>
        </a:graphic>
      </p:graphicFrame>
      <p:pic>
        <p:nvPicPr>
          <p:cNvPr id="27" name="Picture 26"/>
          <p:cNvPicPr/>
          <p:nvPr/>
        </p:nvPicPr>
        <p:blipFill>
          <a:blip r:embed="rId3"/>
          <a:stretch>
            <a:fillRect/>
          </a:stretch>
        </p:blipFill>
        <p:spPr>
          <a:xfrm>
            <a:off x="4410710" y="2771775"/>
            <a:ext cx="381000" cy="10160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29" name="Straight Connector 28"/>
          <p:cNvCxnSpPr/>
          <p:nvPr/>
        </p:nvCxnSpPr>
        <p:spPr>
          <a:xfrm>
            <a:off x="4163060" y="3014980"/>
            <a:ext cx="203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364355" y="3014980"/>
            <a:ext cx="1905" cy="1397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圆角 21"/>
          <p:cNvSpPr/>
          <p:nvPr/>
        </p:nvSpPr>
        <p:spPr>
          <a:xfrm>
            <a:off x="1262523" y="5959530"/>
            <a:ext cx="1920589" cy="526360"/>
          </a:xfrm>
          <a:prstGeom prst="roundRect">
            <a:avLst>
              <a:gd name="adj" fmla="val 50000"/>
            </a:avLst>
          </a:prstGeom>
          <a:solidFill>
            <a:srgbClr val="4DD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Requirements</a:t>
            </a:r>
            <a:endParaRPr lang="en-I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" y="472440"/>
            <a:ext cx="3086100" cy="24364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04475" y="5313680"/>
            <a:ext cx="720090" cy="976630"/>
          </a:xfrm>
          <a:prstGeom prst="rect">
            <a:avLst/>
          </a:prstGeom>
        </p:spPr>
      </p:pic>
      <p:pic>
        <p:nvPicPr>
          <p:cNvPr id="7" name="图片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66935" y="5795645"/>
            <a:ext cx="801370" cy="8540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4319269" y="1270"/>
            <a:ext cx="7869993" cy="342900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 flipH="1">
            <a:off x="1421994" y="3346683"/>
            <a:ext cx="2112822" cy="4953000"/>
          </a:xfrm>
          <a:prstGeom prst="rect">
            <a:avLst/>
          </a:prstGeom>
        </p:spPr>
      </p:pic>
      <p:sp>
        <p:nvSpPr>
          <p:cNvPr id="38" name="矩形 13"/>
          <p:cNvSpPr/>
          <p:nvPr/>
        </p:nvSpPr>
        <p:spPr>
          <a:xfrm>
            <a:off x="2395220" y="2844800"/>
            <a:ext cx="6582410" cy="1014730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The hospital provides only four drugs.</a:t>
            </a:r>
            <a:endParaRPr lang="en-US" altLang="zh-CN" sz="200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00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The hospital began providing drugs on January 1, 2001.</a:t>
            </a:r>
            <a:endParaRPr lang="en-US" altLang="zh-CN" sz="200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矩形 37"/>
          <p:cNvSpPr/>
          <p:nvPr/>
        </p:nvSpPr>
        <p:spPr>
          <a:xfrm>
            <a:off x="865505" y="1014730"/>
            <a:ext cx="4185285" cy="92202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en-IN" altLang="en-US" sz="5400">
                <a:solidFill>
                  <a:srgbClr val="215095"/>
                </a:solidFill>
                <a:latin typeface="Times New Roman" panose="02020603050405020304" charset="0"/>
                <a:cs typeface="Times New Roman" panose="02020603050405020304" charset="0"/>
              </a:rPr>
              <a:t>Assumptions*</a:t>
            </a:r>
            <a:endParaRPr lang="en-IN" altLang="en-US" sz="5400">
              <a:solidFill>
                <a:srgbClr val="215095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5774055" y="5709920"/>
            <a:ext cx="5544820" cy="433070"/>
          </a:xfrm>
          <a:prstGeom prst="roundRect">
            <a:avLst>
              <a:gd name="adj" fmla="val 50000"/>
            </a:avLst>
          </a:prstGeom>
          <a:solidFill>
            <a:srgbClr val="4DD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*for provided formats only, should not affect the solution</a:t>
            </a:r>
            <a:endParaRPr lang="en-IN" alt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10" y="4186555"/>
            <a:ext cx="2580640" cy="241173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EXT_PART_ID" val="1-b"/>
  <p:tag name="KSO_WM_UNIT_TEXT_PART_ID_V2" val="d-1-1"/>
  <p:tag name="ORIWIDTHHEIGHT" val="224.5,75.55"/>
</p:tagLst>
</file>

<file path=ppt/tags/tag2.xml><?xml version="1.0" encoding="utf-8"?>
<p:tagLst xmlns:p="http://schemas.openxmlformats.org/presentationml/2006/main">
  <p:tag name="KSO_WM_UNIT_TEXT_PART_ID" val="1-b"/>
  <p:tag name="KSO_WM_UNIT_TEXT_PART_ID_V2" val="d-1-1"/>
  <p:tag name="ORIWIDTHHEIGHT" val="224.5,75.55"/>
</p:tagLst>
</file>

<file path=ppt/tags/tag3.xml><?xml version="1.0" encoding="utf-8"?>
<p:tagLst xmlns:p="http://schemas.openxmlformats.org/presentationml/2006/main">
  <p:tag name="KSO_WM_UNIT_TEXT_PART_ID" val="1-b"/>
  <p:tag name="KSO_WM_UNIT_TEXT_PART_ID_V2" val="d-1-1"/>
  <p:tag name="ORIWIDTHHEIGHT" val="224.5,75.5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3986</Words>
  <Application>WPS Presentation</Application>
  <PresentationFormat>宽屏</PresentationFormat>
  <Paragraphs>755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SimSun</vt:lpstr>
      <vt:lpstr>Wingdings</vt:lpstr>
      <vt:lpstr>Times New Roman</vt:lpstr>
      <vt:lpstr>Open Sans</vt:lpstr>
      <vt:lpstr>Segoe Print</vt:lpstr>
      <vt:lpstr>Times New Roman</vt:lpstr>
      <vt:lpstr>Calibri</vt:lpstr>
      <vt:lpstr>Microsoft YaHei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  <Manager>Drishti Kishore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Presentation_Database Design &amp; Management_ Drug Stock of a Government Hospital</dc:title>
  <dc:creator>Drishti Kishore</dc:creator>
  <dc:description>Not to be used without consent from Author.</dc:description>
  <cp:lastModifiedBy>KIIT</cp:lastModifiedBy>
  <cp:revision>57</cp:revision>
  <dcterms:created xsi:type="dcterms:W3CDTF">2019-11-24T03:48:00Z</dcterms:created>
  <dcterms:modified xsi:type="dcterms:W3CDTF">2020-12-19T15:04:14Z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