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67" r:id="rId5"/>
    <p:sldId id="268" r:id="rId6"/>
    <p:sldId id="261" r:id="rId7"/>
    <p:sldId id="258" r:id="rId8"/>
    <p:sldId id="260" r:id="rId9"/>
    <p:sldId id="266" r:id="rId10"/>
    <p:sldId id="25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29485"/>
            <a:ext cx="10515600" cy="1325563"/>
          </a:xfrm>
        </p:spPr>
        <p:txBody>
          <a:bodyPr>
            <a:normAutofit fontScale="90000"/>
          </a:bodyPr>
          <a:p>
            <a:pPr algn="ctr"/>
            <a:r>
              <a:rPr lang="en-IN" altLang="en-US" sz="7335">
                <a:latin typeface="Times New Roman" panose="02020603050405020304" charset="0"/>
                <a:cs typeface="Times New Roman" panose="02020603050405020304" charset="0"/>
              </a:rPr>
              <a:t>Class Diagram </a:t>
            </a:r>
            <a:br>
              <a:rPr lang="en-IN" altLang="en-US"/>
            </a:br>
            <a:endParaRPr lang="en-I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 2" descr="clas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78585" y="0"/>
            <a:ext cx="8884285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Box 2"/>
          <p:cNvSpPr txBox="1"/>
          <p:nvPr/>
        </p:nvSpPr>
        <p:spPr>
          <a:xfrm>
            <a:off x="852170" y="2200910"/>
            <a:ext cx="10487025" cy="21228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IN" altLang="en-US" sz="6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Sequence Diagrams </a:t>
            </a:r>
            <a:br>
              <a:rPr lang="en-IN" altLang="en-US" sz="6600">
                <a:sym typeface="+mn-ea"/>
              </a:rPr>
            </a:br>
            <a:endParaRPr lang="en-IN" altLang="en-US" sz="6600"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2138045" y="763270"/>
            <a:ext cx="1578610" cy="6153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/>
              <a:t>SIGN UP</a:t>
            </a:r>
            <a:endParaRPr lang="en-IN" altLang="en-US"/>
          </a:p>
        </p:txBody>
      </p:sp>
      <p:sp>
        <p:nvSpPr>
          <p:cNvPr id="5" name="Rectangles 4"/>
          <p:cNvSpPr/>
          <p:nvPr/>
        </p:nvSpPr>
        <p:spPr>
          <a:xfrm>
            <a:off x="9959340" y="753745"/>
            <a:ext cx="1578610" cy="6242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/>
              <a:t>DATABASE</a:t>
            </a:r>
            <a:endParaRPr lang="en-IN" altLang="en-US"/>
          </a:p>
        </p:txBody>
      </p:sp>
      <p:sp>
        <p:nvSpPr>
          <p:cNvPr id="6" name="Rectangles 5"/>
          <p:cNvSpPr/>
          <p:nvPr/>
        </p:nvSpPr>
        <p:spPr>
          <a:xfrm>
            <a:off x="7944485" y="763270"/>
            <a:ext cx="1578610" cy="6146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/>
              <a:t>VERIFICATION</a:t>
            </a:r>
            <a:endParaRPr lang="en-IN" altLang="en-US"/>
          </a:p>
        </p:txBody>
      </p:sp>
      <p:sp>
        <p:nvSpPr>
          <p:cNvPr id="7" name="Rectangles 6"/>
          <p:cNvSpPr/>
          <p:nvPr/>
        </p:nvSpPr>
        <p:spPr>
          <a:xfrm>
            <a:off x="4166235" y="747395"/>
            <a:ext cx="1578610" cy="6311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/>
              <a:t>SIGN IN</a:t>
            </a:r>
            <a:endParaRPr lang="en-IN" altLang="en-US"/>
          </a:p>
        </p:txBody>
      </p:sp>
      <p:sp>
        <p:nvSpPr>
          <p:cNvPr id="8" name="Rectangles 7"/>
          <p:cNvSpPr/>
          <p:nvPr/>
        </p:nvSpPr>
        <p:spPr>
          <a:xfrm>
            <a:off x="313055" y="49530"/>
            <a:ext cx="10136505" cy="281305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/>
              <a:t>SEQUENCE DIAGRAM 1: LOGIN SYSTEM</a:t>
            </a:r>
            <a:endParaRPr lang="en-IN" altLang="en-US"/>
          </a:p>
        </p:txBody>
      </p:sp>
      <p:sp>
        <p:nvSpPr>
          <p:cNvPr id="9" name="Oval 8"/>
          <p:cNvSpPr/>
          <p:nvPr/>
        </p:nvSpPr>
        <p:spPr>
          <a:xfrm>
            <a:off x="627380" y="396240"/>
            <a:ext cx="403860" cy="35115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0" name="Straight Connector 9"/>
          <p:cNvCxnSpPr>
            <a:stCxn id="9" idx="4"/>
          </p:cNvCxnSpPr>
          <p:nvPr/>
        </p:nvCxnSpPr>
        <p:spPr>
          <a:xfrm>
            <a:off x="829310" y="747395"/>
            <a:ext cx="0" cy="34036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563245" y="1056005"/>
            <a:ext cx="244475" cy="2235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786765" y="1013460"/>
            <a:ext cx="244475" cy="25527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594995" y="843280"/>
            <a:ext cx="415290" cy="10795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4" name="Text Box 13"/>
          <p:cNvSpPr txBox="1"/>
          <p:nvPr/>
        </p:nvSpPr>
        <p:spPr>
          <a:xfrm>
            <a:off x="252730" y="1169670"/>
            <a:ext cx="115316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1600"/>
              <a:t>     USER</a:t>
            </a:r>
            <a:endParaRPr lang="en-IN" altLang="en-US" sz="1600"/>
          </a:p>
        </p:txBody>
      </p:sp>
      <p:sp>
        <p:nvSpPr>
          <p:cNvPr id="16" name="Rectangles 15"/>
          <p:cNvSpPr/>
          <p:nvPr/>
        </p:nvSpPr>
        <p:spPr>
          <a:xfrm>
            <a:off x="6055360" y="747395"/>
            <a:ext cx="1578610" cy="6311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/>
              <a:t>FORGOT</a:t>
            </a:r>
            <a:endParaRPr lang="en-IN" altLang="en-US"/>
          </a:p>
          <a:p>
            <a:pPr algn="ctr"/>
            <a:r>
              <a:rPr lang="en-IN" altLang="en-US"/>
              <a:t>PASSWORD</a:t>
            </a:r>
            <a:endParaRPr lang="en-IN" altLang="en-US"/>
          </a:p>
        </p:txBody>
      </p:sp>
      <p:cxnSp>
        <p:nvCxnSpPr>
          <p:cNvPr id="17" name="Straight Connector 16"/>
          <p:cNvCxnSpPr>
            <a:stCxn id="4" idx="2"/>
          </p:cNvCxnSpPr>
          <p:nvPr/>
        </p:nvCxnSpPr>
        <p:spPr>
          <a:xfrm>
            <a:off x="2927350" y="1378585"/>
            <a:ext cx="25400" cy="4669155"/>
          </a:xfrm>
          <a:prstGeom prst="line">
            <a:avLst/>
          </a:prstGeom>
          <a:ln w="12700" cmpd="sng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946015" y="1366520"/>
            <a:ext cx="21590" cy="5210810"/>
          </a:xfrm>
          <a:prstGeom prst="line">
            <a:avLst/>
          </a:prstGeom>
          <a:ln w="12700" cmpd="sng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840220" y="1364615"/>
            <a:ext cx="20955" cy="5160010"/>
          </a:xfrm>
          <a:prstGeom prst="line">
            <a:avLst/>
          </a:prstGeom>
          <a:ln w="12700" cmpd="sng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8733790" y="1353820"/>
            <a:ext cx="31750" cy="5170805"/>
          </a:xfrm>
          <a:prstGeom prst="line">
            <a:avLst/>
          </a:prstGeom>
          <a:ln w="12700" cmpd="sng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5" idx="2"/>
          </p:cNvCxnSpPr>
          <p:nvPr/>
        </p:nvCxnSpPr>
        <p:spPr>
          <a:xfrm>
            <a:off x="10748645" y="1377950"/>
            <a:ext cx="19050" cy="5060315"/>
          </a:xfrm>
          <a:prstGeom prst="line">
            <a:avLst/>
          </a:prstGeom>
          <a:ln w="12700" cmpd="sng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818515" y="1353820"/>
            <a:ext cx="64135" cy="5266055"/>
          </a:xfrm>
          <a:prstGeom prst="line">
            <a:avLst/>
          </a:prstGeom>
          <a:ln w="12700" cmpd="sng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829310" y="2022475"/>
            <a:ext cx="1997075" cy="228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Box 23"/>
          <p:cNvSpPr txBox="1"/>
          <p:nvPr/>
        </p:nvSpPr>
        <p:spPr>
          <a:xfrm>
            <a:off x="1127125" y="1758315"/>
            <a:ext cx="13849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IN" altLang="en-US"/>
              <a:t>Register user</a:t>
            </a:r>
            <a:endParaRPr lang="en-IN" altLang="en-US"/>
          </a:p>
        </p:txBody>
      </p:sp>
      <p:cxnSp>
        <p:nvCxnSpPr>
          <p:cNvPr id="25" name="Straight Arrow Connector 24"/>
          <p:cNvCxnSpPr>
            <a:endCxn id="38" idx="1"/>
          </p:cNvCxnSpPr>
          <p:nvPr/>
        </p:nvCxnSpPr>
        <p:spPr>
          <a:xfrm>
            <a:off x="2967355" y="2126615"/>
            <a:ext cx="5681345" cy="304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8787130" y="2279650"/>
            <a:ext cx="189357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3005455" y="2407285"/>
            <a:ext cx="5728335" cy="4445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862330" y="3673475"/>
            <a:ext cx="3966845" cy="38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5063490" y="3439160"/>
            <a:ext cx="1734185" cy="107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4946650" y="4653280"/>
            <a:ext cx="3808095" cy="120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8806180" y="4829810"/>
            <a:ext cx="1874520" cy="63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5065395" y="5517515"/>
            <a:ext cx="3668395" cy="381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6936105" y="3641090"/>
            <a:ext cx="37661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6893560" y="3908425"/>
            <a:ext cx="39573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882650" y="3013710"/>
            <a:ext cx="2052955" cy="107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s 36"/>
          <p:cNvSpPr/>
          <p:nvPr/>
        </p:nvSpPr>
        <p:spPr>
          <a:xfrm>
            <a:off x="2847975" y="1843405"/>
            <a:ext cx="158750" cy="12973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8" name="Rectangles 37"/>
          <p:cNvSpPr/>
          <p:nvPr/>
        </p:nvSpPr>
        <p:spPr>
          <a:xfrm>
            <a:off x="8648700" y="1843405"/>
            <a:ext cx="159385" cy="627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9" name="Rectangles 38"/>
          <p:cNvSpPr/>
          <p:nvPr/>
        </p:nvSpPr>
        <p:spPr>
          <a:xfrm>
            <a:off x="10659745" y="1875155"/>
            <a:ext cx="170180" cy="574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0" name="Text Box 39"/>
          <p:cNvSpPr txBox="1"/>
          <p:nvPr/>
        </p:nvSpPr>
        <p:spPr>
          <a:xfrm>
            <a:off x="4053205" y="1815465"/>
            <a:ext cx="20021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IN" altLang="en-US">
                <a:sym typeface="+mn-ea"/>
              </a:rPr>
              <a:t>valid SignUp Details</a:t>
            </a:r>
            <a:endParaRPr lang="en-IN" altLang="en-US"/>
          </a:p>
        </p:txBody>
      </p:sp>
      <p:sp>
        <p:nvSpPr>
          <p:cNvPr id="42" name="Text Box 41"/>
          <p:cNvSpPr txBox="1"/>
          <p:nvPr/>
        </p:nvSpPr>
        <p:spPr>
          <a:xfrm>
            <a:off x="9009380" y="1999615"/>
            <a:ext cx="13550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IN" altLang="en-US"/>
              <a:t>Store Details</a:t>
            </a:r>
            <a:endParaRPr lang="en-IN" altLang="en-US"/>
          </a:p>
        </p:txBody>
      </p:sp>
      <p:sp>
        <p:nvSpPr>
          <p:cNvPr id="43" name="Text Box 42"/>
          <p:cNvSpPr txBox="1"/>
          <p:nvPr/>
        </p:nvSpPr>
        <p:spPr>
          <a:xfrm>
            <a:off x="4380230" y="2367915"/>
            <a:ext cx="217614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IN" altLang="en-US">
                <a:sym typeface="+mn-ea"/>
              </a:rPr>
              <a:t>Invalid SignUp Details</a:t>
            </a:r>
            <a:endParaRPr lang="en-US"/>
          </a:p>
        </p:txBody>
      </p:sp>
      <p:sp>
        <p:nvSpPr>
          <p:cNvPr id="44" name="Text Box 43"/>
          <p:cNvSpPr txBox="1"/>
          <p:nvPr/>
        </p:nvSpPr>
        <p:spPr>
          <a:xfrm>
            <a:off x="942975" y="2656205"/>
            <a:ext cx="19926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IN"/>
              <a:t>SignUp Successfully</a:t>
            </a:r>
            <a:endParaRPr lang="en-IN"/>
          </a:p>
        </p:txBody>
      </p:sp>
      <p:sp>
        <p:nvSpPr>
          <p:cNvPr id="45" name="Text Box 44"/>
          <p:cNvSpPr txBox="1"/>
          <p:nvPr/>
        </p:nvSpPr>
        <p:spPr>
          <a:xfrm>
            <a:off x="1863725" y="3308985"/>
            <a:ext cx="164211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IN">
                <a:sym typeface="+mn-ea"/>
              </a:rPr>
              <a:t>LogIn to System</a:t>
            </a:r>
            <a:endParaRPr lang="en-IN"/>
          </a:p>
        </p:txBody>
      </p:sp>
      <p:sp>
        <p:nvSpPr>
          <p:cNvPr id="46" name="Rectangles 45"/>
          <p:cNvSpPr/>
          <p:nvPr/>
        </p:nvSpPr>
        <p:spPr>
          <a:xfrm>
            <a:off x="690880" y="1885950"/>
            <a:ext cx="212725" cy="1244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7" name="Rectangles 46"/>
          <p:cNvSpPr/>
          <p:nvPr/>
        </p:nvSpPr>
        <p:spPr>
          <a:xfrm>
            <a:off x="4850765" y="3300730"/>
            <a:ext cx="211455" cy="3063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8" name="Rectangles 47"/>
          <p:cNvSpPr/>
          <p:nvPr/>
        </p:nvSpPr>
        <p:spPr>
          <a:xfrm>
            <a:off x="6776085" y="3268980"/>
            <a:ext cx="160655" cy="790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9" name="Text Box 48"/>
          <p:cNvSpPr txBox="1"/>
          <p:nvPr/>
        </p:nvSpPr>
        <p:spPr>
          <a:xfrm>
            <a:off x="5664835" y="4303395"/>
            <a:ext cx="196913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IN" altLang="en-US">
                <a:sym typeface="+mn-ea"/>
              </a:rPr>
              <a:t>Check Login Details</a:t>
            </a:r>
            <a:endParaRPr lang="en-US"/>
          </a:p>
        </p:txBody>
      </p:sp>
      <p:sp>
        <p:nvSpPr>
          <p:cNvPr id="50" name="Text Box 49"/>
          <p:cNvSpPr txBox="1"/>
          <p:nvPr/>
        </p:nvSpPr>
        <p:spPr>
          <a:xfrm>
            <a:off x="8792845" y="4475480"/>
            <a:ext cx="188785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IN">
                <a:sym typeface="+mn-ea"/>
              </a:rPr>
              <a:t>Verify login details</a:t>
            </a:r>
            <a:endParaRPr lang="en-IN"/>
          </a:p>
        </p:txBody>
      </p:sp>
      <p:cxnSp>
        <p:nvCxnSpPr>
          <p:cNvPr id="51" name="Straight Arrow Connector 50"/>
          <p:cNvCxnSpPr/>
          <p:nvPr/>
        </p:nvCxnSpPr>
        <p:spPr>
          <a:xfrm flipH="1">
            <a:off x="8844280" y="5180330"/>
            <a:ext cx="1904365" cy="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s 51"/>
          <p:cNvSpPr/>
          <p:nvPr/>
        </p:nvSpPr>
        <p:spPr>
          <a:xfrm>
            <a:off x="10683875" y="3568065"/>
            <a:ext cx="166370" cy="588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3" name="Text Box 52"/>
          <p:cNvSpPr txBox="1"/>
          <p:nvPr/>
        </p:nvSpPr>
        <p:spPr>
          <a:xfrm>
            <a:off x="8920480" y="5180330"/>
            <a:ext cx="1676400" cy="3371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IN" sz="1600">
                <a:sym typeface="+mn-ea"/>
              </a:rPr>
              <a:t>Verification Result</a:t>
            </a:r>
            <a:endParaRPr lang="en-IN" sz="1600">
              <a:sym typeface="+mn-ea"/>
            </a:endParaRPr>
          </a:p>
        </p:txBody>
      </p:sp>
      <p:sp>
        <p:nvSpPr>
          <p:cNvPr id="54" name="Text Box 53"/>
          <p:cNvSpPr txBox="1"/>
          <p:nvPr/>
        </p:nvSpPr>
        <p:spPr>
          <a:xfrm>
            <a:off x="5071110" y="3130550"/>
            <a:ext cx="1644650" cy="3371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IN" sz="1600">
                <a:sym typeface="+mn-ea"/>
              </a:rPr>
              <a:t>Forgeot Password</a:t>
            </a:r>
            <a:endParaRPr lang="en-IN" sz="1600">
              <a:sym typeface="+mn-ea"/>
            </a:endParaRPr>
          </a:p>
        </p:txBody>
      </p:sp>
      <p:sp>
        <p:nvSpPr>
          <p:cNvPr id="55" name="Text Box 54"/>
          <p:cNvSpPr txBox="1"/>
          <p:nvPr/>
        </p:nvSpPr>
        <p:spPr>
          <a:xfrm>
            <a:off x="5638800" y="5528310"/>
            <a:ext cx="202120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IN">
                <a:sym typeface="+mn-ea"/>
              </a:rPr>
              <a:t>Invalid Login Details</a:t>
            </a:r>
            <a:endParaRPr lang="en-US"/>
          </a:p>
        </p:txBody>
      </p:sp>
      <p:sp>
        <p:nvSpPr>
          <p:cNvPr id="56" name="Text Box 55"/>
          <p:cNvSpPr txBox="1"/>
          <p:nvPr/>
        </p:nvSpPr>
        <p:spPr>
          <a:xfrm>
            <a:off x="7291705" y="3308985"/>
            <a:ext cx="203200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IN">
                <a:sym typeface="+mn-ea"/>
              </a:rPr>
              <a:t>Check Security Q&amp;A</a:t>
            </a:r>
            <a:endParaRPr lang="en-IN"/>
          </a:p>
        </p:txBody>
      </p:sp>
      <p:cxnSp>
        <p:nvCxnSpPr>
          <p:cNvPr id="58" name="Straight Connector 57"/>
          <p:cNvCxnSpPr/>
          <p:nvPr/>
        </p:nvCxnSpPr>
        <p:spPr>
          <a:xfrm flipV="1">
            <a:off x="10824210" y="3630295"/>
            <a:ext cx="382905" cy="10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11207115" y="3584575"/>
            <a:ext cx="12065" cy="3124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H="1">
            <a:off x="10850880" y="3886835"/>
            <a:ext cx="387985" cy="165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 Box 60"/>
          <p:cNvSpPr txBox="1"/>
          <p:nvPr/>
        </p:nvSpPr>
        <p:spPr>
          <a:xfrm>
            <a:off x="7505065" y="3787775"/>
            <a:ext cx="279400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IN">
                <a:sym typeface="+mn-ea"/>
              </a:rPr>
              <a:t>Send mail to reset password</a:t>
            </a:r>
            <a:endParaRPr lang="en-IN"/>
          </a:p>
        </p:txBody>
      </p:sp>
      <p:cxnSp>
        <p:nvCxnSpPr>
          <p:cNvPr id="62" name="Straight Arrow Connector 61"/>
          <p:cNvCxnSpPr/>
          <p:nvPr/>
        </p:nvCxnSpPr>
        <p:spPr>
          <a:xfrm flipH="1">
            <a:off x="942975" y="5753735"/>
            <a:ext cx="4042410" cy="107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 Box 62"/>
          <p:cNvSpPr txBox="1"/>
          <p:nvPr/>
        </p:nvSpPr>
        <p:spPr>
          <a:xfrm>
            <a:off x="1669415" y="5385435"/>
            <a:ext cx="183642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IN">
                <a:sym typeface="+mn-ea"/>
              </a:rPr>
              <a:t>Sign In successfull</a:t>
            </a:r>
            <a:endParaRPr lang="en-US"/>
          </a:p>
        </p:txBody>
      </p:sp>
      <p:sp>
        <p:nvSpPr>
          <p:cNvPr id="64" name="Rectangles 63"/>
          <p:cNvSpPr/>
          <p:nvPr/>
        </p:nvSpPr>
        <p:spPr>
          <a:xfrm>
            <a:off x="722630" y="3460115"/>
            <a:ext cx="202565" cy="3064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5" name="Rectangles 64"/>
          <p:cNvSpPr/>
          <p:nvPr/>
        </p:nvSpPr>
        <p:spPr>
          <a:xfrm>
            <a:off x="8702040" y="4385945"/>
            <a:ext cx="153035" cy="16173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2" name="Straight Arrow Connector 1"/>
          <p:cNvCxnSpPr/>
          <p:nvPr/>
        </p:nvCxnSpPr>
        <p:spPr>
          <a:xfrm flipH="1">
            <a:off x="5095240" y="3886200"/>
            <a:ext cx="1680845" cy="22225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Box 2"/>
          <p:cNvSpPr txBox="1"/>
          <p:nvPr/>
        </p:nvSpPr>
        <p:spPr>
          <a:xfrm>
            <a:off x="5320665" y="3787775"/>
            <a:ext cx="8115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IN">
                <a:sym typeface="+mn-ea"/>
              </a:rPr>
              <a:t>Return</a:t>
            </a:r>
            <a:endParaRPr lang="en-IN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890905" y="6363970"/>
            <a:ext cx="1293495" cy="107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 Box 35"/>
          <p:cNvSpPr txBox="1"/>
          <p:nvPr/>
        </p:nvSpPr>
        <p:spPr>
          <a:xfrm>
            <a:off x="925195" y="6069965"/>
            <a:ext cx="109855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IN">
                <a:sym typeface="+mn-ea"/>
              </a:rPr>
              <a:t>If already </a:t>
            </a:r>
            <a:endParaRPr lang="en-IN">
              <a:sym typeface="+mn-ea"/>
            </a:endParaRPr>
          </a:p>
          <a:p>
            <a:r>
              <a:rPr lang="en-IN">
                <a:sym typeface="+mn-ea"/>
              </a:rPr>
              <a:t>signed in</a:t>
            </a:r>
            <a:endParaRPr lang="en-IN"/>
          </a:p>
        </p:txBody>
      </p:sp>
      <p:sp>
        <p:nvSpPr>
          <p:cNvPr id="57" name="Rectangles 56"/>
          <p:cNvSpPr/>
          <p:nvPr/>
        </p:nvSpPr>
        <p:spPr>
          <a:xfrm>
            <a:off x="2184400" y="6069330"/>
            <a:ext cx="1071880" cy="550545"/>
          </a:xfrm>
          <a:prstGeom prst="rect">
            <a:avLst/>
          </a:prstGeom>
          <a:ln w="6350"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1600" b="1"/>
              <a:t>View</a:t>
            </a:r>
            <a:endParaRPr lang="en-IN" altLang="en-US" sz="1600" b="1"/>
          </a:p>
          <a:p>
            <a:pPr algn="ctr"/>
            <a:r>
              <a:rPr lang="en-IN" altLang="en-US" sz="1600" b="1"/>
              <a:t> App Desk</a:t>
            </a:r>
            <a:endParaRPr lang="en-IN" altLang="en-US" sz="1600" b="1"/>
          </a:p>
        </p:txBody>
      </p:sp>
      <p:sp>
        <p:nvSpPr>
          <p:cNvPr id="41" name="Rectangles 40"/>
          <p:cNvSpPr/>
          <p:nvPr/>
        </p:nvSpPr>
        <p:spPr>
          <a:xfrm>
            <a:off x="10659745" y="4698365"/>
            <a:ext cx="166370" cy="588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68" name="Straight Connector 67"/>
          <p:cNvCxnSpPr/>
          <p:nvPr/>
        </p:nvCxnSpPr>
        <p:spPr>
          <a:xfrm flipH="1">
            <a:off x="1672590" y="742950"/>
            <a:ext cx="1270" cy="489331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89" idx="2"/>
          </p:cNvCxnSpPr>
          <p:nvPr/>
        </p:nvCxnSpPr>
        <p:spPr>
          <a:xfrm>
            <a:off x="3815715" y="559435"/>
            <a:ext cx="10795" cy="593344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s 88"/>
          <p:cNvSpPr/>
          <p:nvPr/>
        </p:nvSpPr>
        <p:spPr>
          <a:xfrm>
            <a:off x="3210560" y="61595"/>
            <a:ext cx="1210310" cy="4978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1600">
                <a:latin typeface="Times New Roman" panose="02020603050405020304" charset="0"/>
                <a:cs typeface="Times New Roman" panose="02020603050405020304" charset="0"/>
              </a:rPr>
              <a:t>Application</a:t>
            </a:r>
            <a:endParaRPr lang="en-IN" altLang="en-US" sz="16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769360" y="817880"/>
            <a:ext cx="117475" cy="436245"/>
          </a:xfrm>
          <a:prstGeom prst="roundRect">
            <a:avLst/>
          </a:prstGeom>
          <a:solidFill>
            <a:schemeClr val="accent1"/>
          </a:solidFill>
          <a:ln w="28575" cmpd="sng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sz="160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20" name="Elbow Connector 19"/>
          <p:cNvCxnSpPr/>
          <p:nvPr/>
        </p:nvCxnSpPr>
        <p:spPr>
          <a:xfrm rot="10800000" flipV="1">
            <a:off x="3930650" y="1335405"/>
            <a:ext cx="1329690" cy="436880"/>
          </a:xfrm>
          <a:prstGeom prst="bentConnector3">
            <a:avLst>
              <a:gd name="adj1" fmla="val 38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3824605" y="1325245"/>
            <a:ext cx="1436370" cy="10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Box 23"/>
          <p:cNvSpPr txBox="1"/>
          <p:nvPr/>
        </p:nvSpPr>
        <p:spPr>
          <a:xfrm>
            <a:off x="5260340" y="1254125"/>
            <a:ext cx="10242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IN" altLang="en-US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View appdesk</a:t>
            </a:r>
            <a:endParaRPr lang="en-IN" altLang="en-US" sz="16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32" name="Text Box 31"/>
          <p:cNvSpPr txBox="1"/>
          <p:nvPr/>
        </p:nvSpPr>
        <p:spPr>
          <a:xfrm>
            <a:off x="4020185" y="2254250"/>
            <a:ext cx="205041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IN" altLang="en-US" sz="1600">
                <a:latin typeface="Times New Roman" panose="02020603050405020304" charset="0"/>
                <a:cs typeface="Times New Roman" panose="02020603050405020304" charset="0"/>
              </a:rPr>
              <a:t>[Choice=Enter image]</a:t>
            </a:r>
            <a:endParaRPr lang="en-IN" altLang="en-US" sz="16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6" name="Text Box 35"/>
          <p:cNvSpPr txBox="1"/>
          <p:nvPr/>
        </p:nvSpPr>
        <p:spPr>
          <a:xfrm>
            <a:off x="3908425" y="1377315"/>
            <a:ext cx="124015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1600">
                <a:latin typeface="Times New Roman" panose="02020603050405020304" charset="0"/>
                <a:cs typeface="Times New Roman" panose="02020603050405020304" charset="0"/>
              </a:rPr>
              <a:t>[Signed in]</a:t>
            </a:r>
            <a:endParaRPr lang="en-IN" altLang="en-US" sz="160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37" name="Elbow Connector 36"/>
          <p:cNvCxnSpPr/>
          <p:nvPr/>
        </p:nvCxnSpPr>
        <p:spPr>
          <a:xfrm rot="10800000" flipV="1">
            <a:off x="3931285" y="2225040"/>
            <a:ext cx="2435860" cy="436880"/>
          </a:xfrm>
          <a:prstGeom prst="bentConnector3">
            <a:avLst>
              <a:gd name="adj1" fmla="val 18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 flipV="1">
            <a:off x="3825240" y="2225675"/>
            <a:ext cx="2534285" cy="57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/>
          <p:nvPr/>
        </p:nvCxnSpPr>
        <p:spPr>
          <a:xfrm rot="10800000" flipV="1">
            <a:off x="3930650" y="3094355"/>
            <a:ext cx="2430780" cy="414655"/>
          </a:xfrm>
          <a:prstGeom prst="bentConnector3">
            <a:avLst>
              <a:gd name="adj1" fmla="val -18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 flipV="1">
            <a:off x="3824605" y="3093720"/>
            <a:ext cx="2536825" cy="12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/>
          <p:nvPr/>
        </p:nvCxnSpPr>
        <p:spPr>
          <a:xfrm rot="10800000" flipV="1">
            <a:off x="3942080" y="4368165"/>
            <a:ext cx="3798570" cy="406400"/>
          </a:xfrm>
          <a:prstGeom prst="bentConnector3">
            <a:avLst>
              <a:gd name="adj1" fmla="val 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3841115" y="4355465"/>
            <a:ext cx="3899535" cy="133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 Box 52"/>
          <p:cNvSpPr txBox="1"/>
          <p:nvPr/>
        </p:nvSpPr>
        <p:spPr>
          <a:xfrm>
            <a:off x="3719195" y="3141345"/>
            <a:ext cx="274510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1600">
                <a:latin typeface="Times New Roman" panose="02020603050405020304" charset="0"/>
                <a:cs typeface="Times New Roman" panose="02020603050405020304" charset="0"/>
              </a:rPr>
              <a:t>[Mode Choice=Capture image]</a:t>
            </a:r>
            <a:endParaRPr lang="en-IN" altLang="en-US" sz="160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66" name="Straight Arrow Connector 65"/>
          <p:cNvCxnSpPr>
            <a:endCxn id="125" idx="0"/>
          </p:cNvCxnSpPr>
          <p:nvPr/>
        </p:nvCxnSpPr>
        <p:spPr>
          <a:xfrm>
            <a:off x="3898900" y="3834765"/>
            <a:ext cx="4761230" cy="120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ounded Rectangle 104"/>
          <p:cNvSpPr/>
          <p:nvPr/>
        </p:nvSpPr>
        <p:spPr>
          <a:xfrm>
            <a:off x="3768725" y="1772285"/>
            <a:ext cx="117475" cy="37846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sz="16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6" name="Rounded Rectangle 105"/>
          <p:cNvSpPr/>
          <p:nvPr/>
        </p:nvSpPr>
        <p:spPr>
          <a:xfrm>
            <a:off x="3756660" y="2661920"/>
            <a:ext cx="117475" cy="37846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sz="16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7" name="Rounded Rectangle 106"/>
          <p:cNvSpPr/>
          <p:nvPr/>
        </p:nvSpPr>
        <p:spPr>
          <a:xfrm>
            <a:off x="3781425" y="3489325"/>
            <a:ext cx="117475" cy="37846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sz="16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8" name="Rounded Rectangle 107"/>
          <p:cNvSpPr/>
          <p:nvPr/>
        </p:nvSpPr>
        <p:spPr>
          <a:xfrm>
            <a:off x="3768725" y="4754245"/>
            <a:ext cx="117475" cy="37846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sz="16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0" name="Rounded Rectangle 109"/>
          <p:cNvSpPr/>
          <p:nvPr/>
        </p:nvSpPr>
        <p:spPr>
          <a:xfrm>
            <a:off x="3769360" y="5962650"/>
            <a:ext cx="117475" cy="37846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sz="16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20" name="Rectangles 119"/>
          <p:cNvSpPr/>
          <p:nvPr/>
        </p:nvSpPr>
        <p:spPr>
          <a:xfrm>
            <a:off x="1589405" y="834390"/>
            <a:ext cx="139700" cy="4071620"/>
          </a:xfrm>
          <a:prstGeom prst="rect">
            <a:avLst/>
          </a:prstGeom>
          <a:solidFill>
            <a:schemeClr val="accent1"/>
          </a:solidFill>
          <a:ln w="28575" cmpd="sng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sz="160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121" name="Straight Connector 120"/>
          <p:cNvCxnSpPr>
            <a:stCxn id="151" idx="2"/>
          </p:cNvCxnSpPr>
          <p:nvPr/>
        </p:nvCxnSpPr>
        <p:spPr>
          <a:xfrm flipH="1">
            <a:off x="8658225" y="559435"/>
            <a:ext cx="3810" cy="621284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 flipV="1">
            <a:off x="1684020" y="881380"/>
            <a:ext cx="2064385" cy="107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 Box 123"/>
          <p:cNvSpPr txBox="1"/>
          <p:nvPr/>
        </p:nvSpPr>
        <p:spPr>
          <a:xfrm>
            <a:off x="1925955" y="544195"/>
            <a:ext cx="158115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IN" altLang="en-US" sz="1600">
                <a:latin typeface="Times New Roman" panose="02020603050405020304" charset="0"/>
                <a:cs typeface="Times New Roman" panose="02020603050405020304" charset="0"/>
              </a:rPr>
              <a:t>Open application</a:t>
            </a:r>
            <a:endParaRPr lang="en-IN" altLang="en-US" sz="16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25" name="Rounded Rectangle 124"/>
          <p:cNvSpPr/>
          <p:nvPr/>
        </p:nvSpPr>
        <p:spPr>
          <a:xfrm>
            <a:off x="8601075" y="3846830"/>
            <a:ext cx="117475" cy="37846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sz="16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27" name="Text Box 126"/>
          <p:cNvSpPr txBox="1"/>
          <p:nvPr/>
        </p:nvSpPr>
        <p:spPr>
          <a:xfrm>
            <a:off x="4785360" y="3509645"/>
            <a:ext cx="211582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IN" altLang="en-US" sz="1600">
                <a:latin typeface="Times New Roman" panose="02020603050405020304" charset="0"/>
                <a:cs typeface="Times New Roman" panose="02020603050405020304" charset="0"/>
              </a:rPr>
              <a:t>Access camera</a:t>
            </a:r>
            <a:endParaRPr lang="en-IN" altLang="en-US" sz="16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28" name="Text Box 127"/>
          <p:cNvSpPr txBox="1"/>
          <p:nvPr/>
        </p:nvSpPr>
        <p:spPr>
          <a:xfrm>
            <a:off x="5260975" y="4775200"/>
            <a:ext cx="204406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IN" altLang="en-US" sz="1600">
                <a:latin typeface="Times New Roman" panose="02020603050405020304" charset="0"/>
                <a:cs typeface="Times New Roman" panose="02020603050405020304" charset="0"/>
              </a:rPr>
              <a:t>Access device storage</a:t>
            </a:r>
            <a:endParaRPr lang="en-IN" altLang="en-US" sz="160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129" name="Straight Arrow Connector 128"/>
          <p:cNvCxnSpPr>
            <a:stCxn id="125" idx="2"/>
          </p:cNvCxnSpPr>
          <p:nvPr/>
        </p:nvCxnSpPr>
        <p:spPr>
          <a:xfrm flipH="1" flipV="1">
            <a:off x="3829050" y="4232275"/>
            <a:ext cx="4831080" cy="3175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 Box 130"/>
          <p:cNvSpPr txBox="1"/>
          <p:nvPr/>
        </p:nvSpPr>
        <p:spPr>
          <a:xfrm>
            <a:off x="6359525" y="2152015"/>
            <a:ext cx="758190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IN" altLang="en-US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Mode</a:t>
            </a:r>
            <a:endParaRPr lang="en-IN" altLang="en-US" sz="16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r>
              <a:rPr lang="en-IN" altLang="en-US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Choice</a:t>
            </a:r>
            <a:endParaRPr lang="en-US" sz="1600"/>
          </a:p>
        </p:txBody>
      </p:sp>
      <p:sp>
        <p:nvSpPr>
          <p:cNvPr id="132" name="Text Box 131"/>
          <p:cNvSpPr txBox="1"/>
          <p:nvPr/>
        </p:nvSpPr>
        <p:spPr>
          <a:xfrm>
            <a:off x="6359525" y="3133090"/>
            <a:ext cx="758190" cy="3371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IN" altLang="en-US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Choice</a:t>
            </a:r>
            <a:endParaRPr lang="en-US" sz="1600"/>
          </a:p>
        </p:txBody>
      </p:sp>
      <p:sp>
        <p:nvSpPr>
          <p:cNvPr id="133" name="Text Box 132"/>
          <p:cNvSpPr txBox="1"/>
          <p:nvPr/>
        </p:nvSpPr>
        <p:spPr>
          <a:xfrm>
            <a:off x="7733665" y="4399915"/>
            <a:ext cx="758190" cy="3371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IN" altLang="en-US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Choice</a:t>
            </a:r>
            <a:endParaRPr lang="en-US" sz="1600"/>
          </a:p>
        </p:txBody>
      </p:sp>
      <p:cxnSp>
        <p:nvCxnSpPr>
          <p:cNvPr id="135" name="Straight Arrow Connector 134"/>
          <p:cNvCxnSpPr/>
          <p:nvPr/>
        </p:nvCxnSpPr>
        <p:spPr>
          <a:xfrm flipV="1">
            <a:off x="3884930" y="5104765"/>
            <a:ext cx="4693920" cy="177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>
            <a:stCxn id="154" idx="2"/>
          </p:cNvCxnSpPr>
          <p:nvPr/>
        </p:nvCxnSpPr>
        <p:spPr>
          <a:xfrm flipH="1">
            <a:off x="3824605" y="5482590"/>
            <a:ext cx="4837430" cy="508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 Box 136"/>
          <p:cNvSpPr txBox="1"/>
          <p:nvPr/>
        </p:nvSpPr>
        <p:spPr>
          <a:xfrm>
            <a:off x="5613400" y="3898900"/>
            <a:ext cx="72136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IN" altLang="en-US" sz="1600">
                <a:latin typeface="Times New Roman" panose="02020603050405020304" charset="0"/>
                <a:cs typeface="Times New Roman" panose="02020603050405020304" charset="0"/>
              </a:rPr>
              <a:t>Image</a:t>
            </a:r>
            <a:endParaRPr lang="en-IN" altLang="en-US" sz="16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38" name="Text Box 137"/>
          <p:cNvSpPr txBox="1"/>
          <p:nvPr/>
        </p:nvSpPr>
        <p:spPr>
          <a:xfrm>
            <a:off x="5922645" y="5143500"/>
            <a:ext cx="72136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IN" altLang="en-US" sz="1600">
                <a:latin typeface="Times New Roman" panose="02020603050405020304" charset="0"/>
                <a:cs typeface="Times New Roman" panose="02020603050405020304" charset="0"/>
              </a:rPr>
              <a:t>Image</a:t>
            </a:r>
            <a:endParaRPr lang="en-IN" altLang="en-US" sz="160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140" name="Elbow Connector 139"/>
          <p:cNvCxnSpPr/>
          <p:nvPr/>
        </p:nvCxnSpPr>
        <p:spPr>
          <a:xfrm rot="10800000" flipV="1">
            <a:off x="3875405" y="5696585"/>
            <a:ext cx="1020445" cy="266065"/>
          </a:xfrm>
          <a:prstGeom prst="bentConnector3">
            <a:avLst>
              <a:gd name="adj1" fmla="val -6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 flipH="1" flipV="1">
            <a:off x="3825240" y="5696585"/>
            <a:ext cx="1071880" cy="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 Box 141"/>
          <p:cNvSpPr txBox="1"/>
          <p:nvPr/>
        </p:nvSpPr>
        <p:spPr>
          <a:xfrm>
            <a:off x="4911725" y="5518785"/>
            <a:ext cx="155321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IN" altLang="en-US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Load Image for object detectiion</a:t>
            </a:r>
            <a:endParaRPr lang="en-US" sz="1600"/>
          </a:p>
        </p:txBody>
      </p:sp>
      <p:sp>
        <p:nvSpPr>
          <p:cNvPr id="145" name="Text Box 144"/>
          <p:cNvSpPr txBox="1"/>
          <p:nvPr/>
        </p:nvSpPr>
        <p:spPr>
          <a:xfrm>
            <a:off x="1341755" y="497205"/>
            <a:ext cx="6731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IN" altLang="en-US" sz="1600">
                <a:latin typeface="Times New Roman" panose="02020603050405020304" charset="0"/>
                <a:cs typeface="Times New Roman" panose="02020603050405020304" charset="0"/>
              </a:rPr>
              <a:t>User</a:t>
            </a:r>
            <a:endParaRPr lang="en-IN" altLang="en-US" sz="16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47" name="Content Placeholder 146" descr="Picture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14475" y="60960"/>
            <a:ext cx="311150" cy="498475"/>
          </a:xfrm>
          <a:prstGeom prst="rect">
            <a:avLst/>
          </a:prstGeom>
        </p:spPr>
      </p:pic>
      <p:sp>
        <p:nvSpPr>
          <p:cNvPr id="151" name="Rectangles 150"/>
          <p:cNvSpPr/>
          <p:nvPr/>
        </p:nvSpPr>
        <p:spPr>
          <a:xfrm>
            <a:off x="8035925" y="61595"/>
            <a:ext cx="1252220" cy="4978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1600">
                <a:latin typeface="Times New Roman" panose="02020603050405020304" charset="0"/>
                <a:cs typeface="Times New Roman" panose="02020603050405020304" charset="0"/>
              </a:rPr>
              <a:t>Device</a:t>
            </a:r>
            <a:endParaRPr lang="en-IN" altLang="en-US" sz="16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54" name="Rounded Rectangle 153"/>
          <p:cNvSpPr/>
          <p:nvPr/>
        </p:nvSpPr>
        <p:spPr>
          <a:xfrm>
            <a:off x="8602980" y="5104130"/>
            <a:ext cx="117475" cy="37846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sz="16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55" name="Text Box 154"/>
          <p:cNvSpPr txBox="1"/>
          <p:nvPr/>
        </p:nvSpPr>
        <p:spPr>
          <a:xfrm>
            <a:off x="3895725" y="4404360"/>
            <a:ext cx="385826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IN" altLang="en-US" sz="1600">
                <a:latin typeface="Times New Roman" panose="02020603050405020304" charset="0"/>
                <a:cs typeface="Times New Roman" panose="02020603050405020304" charset="0"/>
              </a:rPr>
              <a:t>[Mode Choice=Choose image from storage]</a:t>
            </a:r>
            <a:endParaRPr lang="en-IN" altLang="en-US" sz="16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56" name="Rounded Rectangle 155"/>
          <p:cNvSpPr/>
          <p:nvPr/>
        </p:nvSpPr>
        <p:spPr>
          <a:xfrm flipH="1">
            <a:off x="8603615" y="5859780"/>
            <a:ext cx="117475" cy="37846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sz="16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57" name="Oval 156"/>
          <p:cNvSpPr/>
          <p:nvPr/>
        </p:nvSpPr>
        <p:spPr>
          <a:xfrm flipH="1">
            <a:off x="6985635" y="5795645"/>
            <a:ext cx="153035" cy="14287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58" name="Straight Arrow Connector 157"/>
          <p:cNvCxnSpPr>
            <a:stCxn id="157" idx="2"/>
          </p:cNvCxnSpPr>
          <p:nvPr/>
        </p:nvCxnSpPr>
        <p:spPr>
          <a:xfrm flipV="1">
            <a:off x="7138670" y="5869940"/>
            <a:ext cx="1458595" cy="76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 Box 158"/>
          <p:cNvSpPr txBox="1"/>
          <p:nvPr/>
        </p:nvSpPr>
        <p:spPr>
          <a:xfrm flipH="1">
            <a:off x="7058025" y="5522595"/>
            <a:ext cx="1565910" cy="3371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en-I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Hardware failure</a:t>
            </a:r>
            <a:endParaRPr lang="en-IN" sz="1600"/>
          </a:p>
        </p:txBody>
      </p:sp>
      <p:sp>
        <p:nvSpPr>
          <p:cNvPr id="167" name="Rounded Rectangle 166"/>
          <p:cNvSpPr/>
          <p:nvPr/>
        </p:nvSpPr>
        <p:spPr>
          <a:xfrm flipH="1">
            <a:off x="8597265" y="6389370"/>
            <a:ext cx="117475" cy="37846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sz="16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68" name="Oval 167"/>
          <p:cNvSpPr/>
          <p:nvPr/>
        </p:nvSpPr>
        <p:spPr>
          <a:xfrm flipH="1">
            <a:off x="10404475" y="6322695"/>
            <a:ext cx="153035" cy="14287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69" name="Straight Arrow Connector 168"/>
          <p:cNvCxnSpPr/>
          <p:nvPr/>
        </p:nvCxnSpPr>
        <p:spPr>
          <a:xfrm>
            <a:off x="8721090" y="6389370"/>
            <a:ext cx="1683385" cy="10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 Box 169"/>
          <p:cNvSpPr txBox="1"/>
          <p:nvPr/>
        </p:nvSpPr>
        <p:spPr>
          <a:xfrm flipH="1">
            <a:off x="9128125" y="6030595"/>
            <a:ext cx="877570" cy="3371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en-I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Warning</a:t>
            </a:r>
            <a:endParaRPr lang="en-IN" sz="1600"/>
          </a:p>
        </p:txBody>
      </p:sp>
      <p:sp>
        <p:nvSpPr>
          <p:cNvPr id="171" name="Rectangles 170"/>
          <p:cNvSpPr/>
          <p:nvPr/>
        </p:nvSpPr>
        <p:spPr>
          <a:xfrm>
            <a:off x="607060" y="6572250"/>
            <a:ext cx="7126605" cy="28575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1600">
                <a:latin typeface="Times New Roman" panose="02020603050405020304" charset="0"/>
                <a:cs typeface="Times New Roman" panose="02020603050405020304" charset="0"/>
              </a:rPr>
              <a:t>Scenario Diagram 2: Image load</a:t>
            </a:r>
            <a:endParaRPr lang="en-IN" altLang="en-US" sz="160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172" name="Straight Arrow Connector 171"/>
          <p:cNvCxnSpPr/>
          <p:nvPr/>
        </p:nvCxnSpPr>
        <p:spPr>
          <a:xfrm flipH="1">
            <a:off x="1678305" y="1457325"/>
            <a:ext cx="2139950" cy="1270"/>
          </a:xfrm>
          <a:prstGeom prst="straightConnector1">
            <a:avLst/>
          </a:prstGeom>
          <a:ln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 Box 172"/>
          <p:cNvSpPr txBox="1"/>
          <p:nvPr/>
        </p:nvSpPr>
        <p:spPr>
          <a:xfrm>
            <a:off x="1781810" y="1120140"/>
            <a:ext cx="193675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IN" altLang="en-US" sz="1600">
                <a:latin typeface="Times New Roman" panose="02020603050405020304" charset="0"/>
                <a:cs typeface="Times New Roman" panose="02020603050405020304" charset="0"/>
              </a:rPr>
              <a:t>Not signed in error</a:t>
            </a:r>
            <a:endParaRPr lang="en-IN" altLang="en-US" sz="16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766185" y="2661920"/>
            <a:ext cx="117475" cy="37846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sz="16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3790950" y="3489325"/>
            <a:ext cx="117475" cy="37846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sz="16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3778250" y="4754245"/>
            <a:ext cx="117475" cy="37846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sz="160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3842385" y="1325245"/>
            <a:ext cx="1436370" cy="10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" name="Rectangles 28"/>
          <p:cNvSpPr/>
          <p:nvPr/>
        </p:nvSpPr>
        <p:spPr>
          <a:xfrm>
            <a:off x="2015490" y="723265"/>
            <a:ext cx="1578610" cy="6311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1600"/>
              <a:t>Application</a:t>
            </a:r>
            <a:endParaRPr lang="en-IN" altLang="en-US" sz="1600"/>
          </a:p>
        </p:txBody>
      </p:sp>
      <p:sp>
        <p:nvSpPr>
          <p:cNvPr id="53" name="Rectangles 52"/>
          <p:cNvSpPr/>
          <p:nvPr/>
        </p:nvSpPr>
        <p:spPr>
          <a:xfrm>
            <a:off x="8952865" y="715010"/>
            <a:ext cx="1578610" cy="6305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1600"/>
              <a:t>Database</a:t>
            </a:r>
            <a:endParaRPr lang="en-IN" altLang="en-US" sz="1600"/>
          </a:p>
        </p:txBody>
      </p:sp>
      <p:sp>
        <p:nvSpPr>
          <p:cNvPr id="55" name="Rectangles 54"/>
          <p:cNvSpPr/>
          <p:nvPr/>
        </p:nvSpPr>
        <p:spPr>
          <a:xfrm>
            <a:off x="4448810" y="715010"/>
            <a:ext cx="1578610" cy="6388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1600"/>
              <a:t>Image Caption Generator</a:t>
            </a:r>
            <a:endParaRPr lang="en-IN" altLang="en-US" sz="1600"/>
          </a:p>
        </p:txBody>
      </p:sp>
      <p:sp>
        <p:nvSpPr>
          <p:cNvPr id="56" name="Rectangles 55"/>
          <p:cNvSpPr/>
          <p:nvPr/>
        </p:nvSpPr>
        <p:spPr>
          <a:xfrm>
            <a:off x="313055" y="49530"/>
            <a:ext cx="10136505" cy="281305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/>
              <a:t>SEQUENCE DIAGRAM 3: Caption Generation and Feedback</a:t>
            </a:r>
            <a:endParaRPr lang="en-IN" altLang="en-US"/>
          </a:p>
        </p:txBody>
      </p:sp>
      <p:sp>
        <p:nvSpPr>
          <p:cNvPr id="57" name="Oval 56"/>
          <p:cNvSpPr/>
          <p:nvPr/>
        </p:nvSpPr>
        <p:spPr>
          <a:xfrm>
            <a:off x="627380" y="396240"/>
            <a:ext cx="403860" cy="35115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59" name="Straight Connector 58"/>
          <p:cNvCxnSpPr>
            <a:stCxn id="57" idx="4"/>
          </p:cNvCxnSpPr>
          <p:nvPr/>
        </p:nvCxnSpPr>
        <p:spPr>
          <a:xfrm>
            <a:off x="829310" y="747395"/>
            <a:ext cx="0" cy="34036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>
            <a:off x="563245" y="1056005"/>
            <a:ext cx="244475" cy="2235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786765" y="1013460"/>
            <a:ext cx="244475" cy="25527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V="1">
            <a:off x="594995" y="843280"/>
            <a:ext cx="415290" cy="10795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6" name="Text Box 65"/>
          <p:cNvSpPr txBox="1"/>
          <p:nvPr/>
        </p:nvSpPr>
        <p:spPr>
          <a:xfrm>
            <a:off x="252730" y="1169670"/>
            <a:ext cx="152527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IN" altLang="en-US" sz="1600"/>
              <a:t> Registerd User</a:t>
            </a:r>
            <a:endParaRPr lang="en-IN" altLang="en-US" sz="1600"/>
          </a:p>
        </p:txBody>
      </p:sp>
      <p:sp>
        <p:nvSpPr>
          <p:cNvPr id="68" name="Rectangles 67"/>
          <p:cNvSpPr/>
          <p:nvPr/>
        </p:nvSpPr>
        <p:spPr>
          <a:xfrm>
            <a:off x="6577965" y="715010"/>
            <a:ext cx="1578610" cy="6311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1600"/>
              <a:t>Feedback</a:t>
            </a:r>
            <a:endParaRPr lang="en-IN" altLang="en-US" sz="1600"/>
          </a:p>
        </p:txBody>
      </p:sp>
      <p:cxnSp>
        <p:nvCxnSpPr>
          <p:cNvPr id="69" name="Straight Connector 68"/>
          <p:cNvCxnSpPr/>
          <p:nvPr/>
        </p:nvCxnSpPr>
        <p:spPr>
          <a:xfrm>
            <a:off x="2917825" y="1354455"/>
            <a:ext cx="40005" cy="5209540"/>
          </a:xfrm>
          <a:prstGeom prst="line">
            <a:avLst/>
          </a:prstGeom>
          <a:ln w="12700" cmpd="sng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5391785" y="1409065"/>
            <a:ext cx="21590" cy="5210810"/>
          </a:xfrm>
          <a:prstGeom prst="line">
            <a:avLst/>
          </a:prstGeom>
          <a:ln w="12700" cmpd="sng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7343775" y="1353820"/>
            <a:ext cx="20955" cy="5160010"/>
          </a:xfrm>
          <a:prstGeom prst="line">
            <a:avLst/>
          </a:prstGeom>
          <a:ln w="12700" cmpd="sng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9726295" y="1353820"/>
            <a:ext cx="31750" cy="5170805"/>
          </a:xfrm>
          <a:prstGeom prst="line">
            <a:avLst/>
          </a:prstGeom>
          <a:ln w="12700" cmpd="sng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H="1">
            <a:off x="807720" y="1353820"/>
            <a:ext cx="10795" cy="5211445"/>
          </a:xfrm>
          <a:prstGeom prst="line">
            <a:avLst/>
          </a:prstGeom>
          <a:ln w="12700" cmpd="sng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847725" y="1744345"/>
            <a:ext cx="199961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 Box 74"/>
          <p:cNvSpPr txBox="1"/>
          <p:nvPr/>
        </p:nvSpPr>
        <p:spPr>
          <a:xfrm>
            <a:off x="955040" y="2463165"/>
            <a:ext cx="113157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IN" altLang="en-US" sz="1600"/>
              <a:t>Load Image</a:t>
            </a:r>
            <a:endParaRPr lang="en-IN" altLang="en-US" sz="1600"/>
          </a:p>
        </p:txBody>
      </p:sp>
      <p:cxnSp>
        <p:nvCxnSpPr>
          <p:cNvPr id="76" name="Straight Arrow Connector 75"/>
          <p:cNvCxnSpPr/>
          <p:nvPr/>
        </p:nvCxnSpPr>
        <p:spPr>
          <a:xfrm flipV="1">
            <a:off x="3018155" y="2704465"/>
            <a:ext cx="2280285" cy="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flipV="1">
            <a:off x="7456170" y="5334000"/>
            <a:ext cx="2171065" cy="635"/>
          </a:xfrm>
          <a:prstGeom prst="straightConnector1">
            <a:avLst/>
          </a:prstGeom>
          <a:ln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V="1">
            <a:off x="912495" y="5124450"/>
            <a:ext cx="6349365" cy="304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flipH="1" flipV="1">
            <a:off x="3046095" y="4019550"/>
            <a:ext cx="2232025" cy="10160"/>
          </a:xfrm>
          <a:prstGeom prst="straightConnector1">
            <a:avLst/>
          </a:prstGeom>
          <a:ln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 flipH="1">
            <a:off x="3064510" y="5549900"/>
            <a:ext cx="4232910" cy="203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s 80"/>
          <p:cNvSpPr/>
          <p:nvPr/>
        </p:nvSpPr>
        <p:spPr>
          <a:xfrm>
            <a:off x="9653905" y="3975735"/>
            <a:ext cx="175895" cy="6680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2" name="Text Box 81"/>
          <p:cNvSpPr txBox="1"/>
          <p:nvPr/>
        </p:nvSpPr>
        <p:spPr>
          <a:xfrm>
            <a:off x="3440430" y="2432685"/>
            <a:ext cx="144335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IN" altLang="en-US" sz="1600">
                <a:sym typeface="+mn-ea"/>
              </a:rPr>
              <a:t>Detect Objects </a:t>
            </a:r>
            <a:endParaRPr lang="en-IN" altLang="en-US" sz="1600">
              <a:sym typeface="+mn-ea"/>
            </a:endParaRPr>
          </a:p>
        </p:txBody>
      </p:sp>
      <p:sp>
        <p:nvSpPr>
          <p:cNvPr id="83" name="Text Box 82"/>
          <p:cNvSpPr txBox="1"/>
          <p:nvPr/>
        </p:nvSpPr>
        <p:spPr>
          <a:xfrm>
            <a:off x="5482590" y="2605405"/>
            <a:ext cx="95948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IN" altLang="en-US" sz="1600"/>
              <a:t>Retrieve </a:t>
            </a:r>
            <a:endParaRPr lang="en-IN" altLang="en-US" sz="1600"/>
          </a:p>
          <a:p>
            <a:r>
              <a:rPr lang="en-IN" altLang="en-US" sz="1600"/>
              <a:t>Emotions</a:t>
            </a:r>
            <a:endParaRPr lang="en-IN" altLang="en-US" sz="1600"/>
          </a:p>
        </p:txBody>
      </p:sp>
      <p:sp>
        <p:nvSpPr>
          <p:cNvPr id="84" name="Text Box 83"/>
          <p:cNvSpPr txBox="1"/>
          <p:nvPr/>
        </p:nvSpPr>
        <p:spPr>
          <a:xfrm>
            <a:off x="2349500" y="4817745"/>
            <a:ext cx="2494280" cy="3371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IN" sz="1600"/>
              <a:t>Redirected to give Feedback</a:t>
            </a:r>
            <a:endParaRPr lang="en-IN" sz="1600"/>
          </a:p>
        </p:txBody>
      </p:sp>
      <p:sp>
        <p:nvSpPr>
          <p:cNvPr id="85" name="Rectangles 84"/>
          <p:cNvSpPr/>
          <p:nvPr/>
        </p:nvSpPr>
        <p:spPr>
          <a:xfrm>
            <a:off x="7277735" y="5039995"/>
            <a:ext cx="178435" cy="673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6" name="Text Box 85"/>
          <p:cNvSpPr txBox="1"/>
          <p:nvPr/>
        </p:nvSpPr>
        <p:spPr>
          <a:xfrm>
            <a:off x="5457190" y="3326765"/>
            <a:ext cx="993775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IN" altLang="en-US" sz="1600">
                <a:sym typeface="+mn-ea"/>
              </a:rPr>
              <a:t>Generate </a:t>
            </a:r>
            <a:endParaRPr lang="en-IN" altLang="en-US" sz="1600">
              <a:sym typeface="+mn-ea"/>
            </a:endParaRPr>
          </a:p>
          <a:p>
            <a:r>
              <a:rPr lang="en-IN" altLang="en-US" sz="1600">
                <a:sym typeface="+mn-ea"/>
              </a:rPr>
              <a:t>Caption</a:t>
            </a:r>
            <a:endParaRPr lang="en-IN" altLang="en-US" sz="1600">
              <a:sym typeface="+mn-ea"/>
            </a:endParaRPr>
          </a:p>
        </p:txBody>
      </p:sp>
      <p:sp>
        <p:nvSpPr>
          <p:cNvPr id="87" name="Text Box 86"/>
          <p:cNvSpPr txBox="1"/>
          <p:nvPr/>
        </p:nvSpPr>
        <p:spPr>
          <a:xfrm>
            <a:off x="6331585" y="4107815"/>
            <a:ext cx="301371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IN" sz="1600">
                <a:sym typeface="+mn-ea"/>
              </a:rPr>
              <a:t>  Store  the  image   and caption</a:t>
            </a:r>
            <a:endParaRPr lang="en-IN" sz="1600">
              <a:sym typeface="+mn-ea"/>
            </a:endParaRPr>
          </a:p>
        </p:txBody>
      </p:sp>
      <p:cxnSp>
        <p:nvCxnSpPr>
          <p:cNvPr id="88" name="Straight Arrow Connector 87"/>
          <p:cNvCxnSpPr/>
          <p:nvPr/>
        </p:nvCxnSpPr>
        <p:spPr>
          <a:xfrm flipH="1">
            <a:off x="3487420" y="4563110"/>
            <a:ext cx="1724025" cy="10795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 Box 88"/>
          <p:cNvSpPr txBox="1"/>
          <p:nvPr/>
        </p:nvSpPr>
        <p:spPr>
          <a:xfrm>
            <a:off x="3400425" y="3770630"/>
            <a:ext cx="1739900" cy="3371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IN" sz="1600">
                <a:sym typeface="+mn-ea"/>
              </a:rPr>
              <a:t>Generated Caption</a:t>
            </a:r>
            <a:endParaRPr lang="en-IN" sz="1600">
              <a:sym typeface="+mn-ea"/>
            </a:endParaRPr>
          </a:p>
        </p:txBody>
      </p:sp>
      <p:sp>
        <p:nvSpPr>
          <p:cNvPr id="90" name="Rectangles 89"/>
          <p:cNvSpPr/>
          <p:nvPr/>
        </p:nvSpPr>
        <p:spPr>
          <a:xfrm>
            <a:off x="711835" y="1508760"/>
            <a:ext cx="171450" cy="588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1" name="Rectangles 90"/>
          <p:cNvSpPr/>
          <p:nvPr/>
        </p:nvSpPr>
        <p:spPr>
          <a:xfrm>
            <a:off x="5322570" y="2626360"/>
            <a:ext cx="168910" cy="316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92" name="Straight Arrow Connector 91"/>
          <p:cNvCxnSpPr/>
          <p:nvPr/>
        </p:nvCxnSpPr>
        <p:spPr>
          <a:xfrm flipV="1">
            <a:off x="5522595" y="4383405"/>
            <a:ext cx="4104640" cy="228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 flipH="1" flipV="1">
            <a:off x="934085" y="4247515"/>
            <a:ext cx="1903730" cy="9525"/>
          </a:xfrm>
          <a:prstGeom prst="straightConnector1">
            <a:avLst/>
          </a:prstGeom>
          <a:ln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 Box 93"/>
          <p:cNvSpPr txBox="1"/>
          <p:nvPr/>
        </p:nvSpPr>
        <p:spPr>
          <a:xfrm>
            <a:off x="1157605" y="3910330"/>
            <a:ext cx="1457325" cy="3371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IN" sz="1600">
                <a:sym typeface="+mn-ea"/>
              </a:rPr>
              <a:t>Display Caption</a:t>
            </a:r>
            <a:endParaRPr lang="en-IN" sz="1600">
              <a:sym typeface="+mn-ea"/>
            </a:endParaRPr>
          </a:p>
        </p:txBody>
      </p:sp>
      <p:sp>
        <p:nvSpPr>
          <p:cNvPr id="95" name="Text Box 94"/>
          <p:cNvSpPr txBox="1"/>
          <p:nvPr/>
        </p:nvSpPr>
        <p:spPr>
          <a:xfrm>
            <a:off x="7865745" y="5039995"/>
            <a:ext cx="1097915" cy="3371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IN" sz="1600">
                <a:sym typeface="+mn-ea"/>
              </a:rPr>
              <a:t>Store in DB</a:t>
            </a:r>
            <a:endParaRPr lang="en-IN" sz="1600">
              <a:sym typeface="+mn-ea"/>
            </a:endParaRPr>
          </a:p>
        </p:txBody>
      </p:sp>
      <p:sp>
        <p:nvSpPr>
          <p:cNvPr id="96" name="Rectangles 95"/>
          <p:cNvSpPr/>
          <p:nvPr/>
        </p:nvSpPr>
        <p:spPr>
          <a:xfrm>
            <a:off x="2867025" y="5334635"/>
            <a:ext cx="179070" cy="379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7" name="Text Box 96"/>
          <p:cNvSpPr txBox="1"/>
          <p:nvPr/>
        </p:nvSpPr>
        <p:spPr>
          <a:xfrm>
            <a:off x="3757295" y="5551805"/>
            <a:ext cx="1454150" cy="3371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IN" sz="1600">
                <a:sym typeface="+mn-ea"/>
              </a:rPr>
              <a:t>Show App Desk</a:t>
            </a:r>
            <a:endParaRPr lang="en-IN" sz="1600">
              <a:sym typeface="+mn-ea"/>
            </a:endParaRPr>
          </a:p>
        </p:txBody>
      </p:sp>
      <p:sp>
        <p:nvSpPr>
          <p:cNvPr id="98" name="Text Box 97"/>
          <p:cNvSpPr txBox="1"/>
          <p:nvPr/>
        </p:nvSpPr>
        <p:spPr>
          <a:xfrm>
            <a:off x="3645535" y="4257040"/>
            <a:ext cx="149479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IN" sz="1600">
                <a:sym typeface="+mn-ea"/>
              </a:rPr>
              <a:t>Network Failure</a:t>
            </a:r>
            <a:endParaRPr lang="en-IN" sz="1600">
              <a:sym typeface="+mn-ea"/>
            </a:endParaRPr>
          </a:p>
        </p:txBody>
      </p:sp>
      <p:cxnSp>
        <p:nvCxnSpPr>
          <p:cNvPr id="99" name="Straight Arrow Connector 98"/>
          <p:cNvCxnSpPr/>
          <p:nvPr/>
        </p:nvCxnSpPr>
        <p:spPr>
          <a:xfrm flipH="1">
            <a:off x="1079500" y="3366135"/>
            <a:ext cx="1767840" cy="1905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 Box 99"/>
          <p:cNvSpPr txBox="1"/>
          <p:nvPr/>
        </p:nvSpPr>
        <p:spPr>
          <a:xfrm>
            <a:off x="1259840" y="2922270"/>
            <a:ext cx="1607185" cy="73723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IN" sz="1400">
                <a:sym typeface="+mn-ea"/>
              </a:rPr>
              <a:t>If  caption gen&gt;20 </a:t>
            </a:r>
            <a:endParaRPr lang="en-IN" sz="1400">
              <a:sym typeface="+mn-ea"/>
            </a:endParaRPr>
          </a:p>
          <a:p>
            <a:r>
              <a:rPr lang="en-IN" sz="1400"/>
              <a:t>redirect to </a:t>
            </a:r>
            <a:r>
              <a:rPr lang="en-IN" sz="1400" b="1"/>
              <a:t>become </a:t>
            </a:r>
            <a:endParaRPr lang="en-IN" sz="1400" b="1"/>
          </a:p>
          <a:p>
            <a:r>
              <a:rPr lang="en-IN" sz="1400" b="1"/>
              <a:t>Premium User</a:t>
            </a:r>
            <a:endParaRPr lang="en-IN" sz="1400" b="1"/>
          </a:p>
        </p:txBody>
      </p:sp>
      <p:cxnSp>
        <p:nvCxnSpPr>
          <p:cNvPr id="101" name="Elbow Connector 100"/>
          <p:cNvCxnSpPr/>
          <p:nvPr/>
        </p:nvCxnSpPr>
        <p:spPr>
          <a:xfrm rot="10800000" flipV="1">
            <a:off x="5491480" y="2891155"/>
            <a:ext cx="802005" cy="344170"/>
          </a:xfrm>
          <a:prstGeom prst="bentConnector3">
            <a:avLst>
              <a:gd name="adj1" fmla="val -1401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5522595" y="2891155"/>
            <a:ext cx="911860" cy="120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s 102"/>
          <p:cNvSpPr/>
          <p:nvPr/>
        </p:nvSpPr>
        <p:spPr>
          <a:xfrm>
            <a:off x="5298440" y="3235325"/>
            <a:ext cx="179070" cy="437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4" name="Rectangles 103"/>
          <p:cNvSpPr/>
          <p:nvPr/>
        </p:nvSpPr>
        <p:spPr>
          <a:xfrm>
            <a:off x="5322570" y="3998595"/>
            <a:ext cx="160020" cy="5067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05" name="Elbow Connector 104"/>
          <p:cNvCxnSpPr/>
          <p:nvPr/>
        </p:nvCxnSpPr>
        <p:spPr>
          <a:xfrm rot="10800000" flipV="1">
            <a:off x="5491480" y="3617595"/>
            <a:ext cx="840105" cy="401955"/>
          </a:xfrm>
          <a:prstGeom prst="bentConnector3">
            <a:avLst>
              <a:gd name="adj1" fmla="val 136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 flipH="1">
            <a:off x="5457190" y="3635375"/>
            <a:ext cx="911860" cy="120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s 106"/>
          <p:cNvSpPr/>
          <p:nvPr/>
        </p:nvSpPr>
        <p:spPr>
          <a:xfrm>
            <a:off x="2837815" y="3905250"/>
            <a:ext cx="208280" cy="501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8" name="Oval 107"/>
          <p:cNvSpPr/>
          <p:nvPr/>
        </p:nvSpPr>
        <p:spPr>
          <a:xfrm>
            <a:off x="5116195" y="4479290"/>
            <a:ext cx="129540" cy="1790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9" name="Rectangles 108"/>
          <p:cNvSpPr/>
          <p:nvPr/>
        </p:nvSpPr>
        <p:spPr>
          <a:xfrm>
            <a:off x="9627235" y="4902200"/>
            <a:ext cx="175895" cy="6680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0" name="Rectangles 109"/>
          <p:cNvSpPr/>
          <p:nvPr/>
        </p:nvSpPr>
        <p:spPr>
          <a:xfrm>
            <a:off x="727710" y="4658360"/>
            <a:ext cx="156210" cy="1381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1" name="Rectangles 110"/>
          <p:cNvSpPr/>
          <p:nvPr/>
        </p:nvSpPr>
        <p:spPr>
          <a:xfrm>
            <a:off x="2856230" y="1744345"/>
            <a:ext cx="141605" cy="320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2" name="Text Box 111"/>
          <p:cNvSpPr txBox="1"/>
          <p:nvPr/>
        </p:nvSpPr>
        <p:spPr>
          <a:xfrm>
            <a:off x="1081405" y="1439545"/>
            <a:ext cx="1608455" cy="3371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IN" sz="1600">
                <a:sym typeface="+mn-ea"/>
              </a:rPr>
              <a:t>Open Application</a:t>
            </a:r>
            <a:endParaRPr lang="en-IN" sz="1600">
              <a:sym typeface="+mn-ea"/>
            </a:endParaRPr>
          </a:p>
        </p:txBody>
      </p:sp>
      <p:cxnSp>
        <p:nvCxnSpPr>
          <p:cNvPr id="113" name="Straight Connector 112"/>
          <p:cNvCxnSpPr/>
          <p:nvPr/>
        </p:nvCxnSpPr>
        <p:spPr>
          <a:xfrm>
            <a:off x="2839720" y="2087880"/>
            <a:ext cx="107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 flipH="1" flipV="1">
            <a:off x="892810" y="2077085"/>
            <a:ext cx="1974215" cy="127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 Box 114"/>
          <p:cNvSpPr txBox="1"/>
          <p:nvPr/>
        </p:nvSpPr>
        <p:spPr>
          <a:xfrm>
            <a:off x="1239520" y="1797050"/>
            <a:ext cx="1215390" cy="3371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IN" sz="1600">
                <a:sym typeface="+mn-ea"/>
              </a:rPr>
              <a:t>Select Photo</a:t>
            </a:r>
            <a:endParaRPr lang="en-IN" sz="1600">
              <a:sym typeface="+mn-ea"/>
            </a:endParaRPr>
          </a:p>
        </p:txBody>
      </p:sp>
      <p:sp>
        <p:nvSpPr>
          <p:cNvPr id="116" name="Rectangles 115"/>
          <p:cNvSpPr/>
          <p:nvPr/>
        </p:nvSpPr>
        <p:spPr>
          <a:xfrm>
            <a:off x="2867025" y="2539365"/>
            <a:ext cx="130810" cy="9766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7" name="Rectangles 116"/>
          <p:cNvSpPr/>
          <p:nvPr/>
        </p:nvSpPr>
        <p:spPr>
          <a:xfrm>
            <a:off x="736600" y="2524760"/>
            <a:ext cx="146685" cy="1859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18" name="Straight Arrow Connector 117"/>
          <p:cNvCxnSpPr/>
          <p:nvPr/>
        </p:nvCxnSpPr>
        <p:spPr>
          <a:xfrm flipV="1">
            <a:off x="807720" y="2715895"/>
            <a:ext cx="2011045" cy="8255"/>
          </a:xfrm>
          <a:prstGeom prst="straightConnector1">
            <a:avLst/>
          </a:prstGeom>
          <a:ln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 Box 118"/>
          <p:cNvSpPr txBox="1"/>
          <p:nvPr/>
        </p:nvSpPr>
        <p:spPr>
          <a:xfrm>
            <a:off x="781685" y="2187575"/>
            <a:ext cx="2196465" cy="3371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IN" sz="1600">
                <a:sym typeface="+mn-ea"/>
              </a:rPr>
              <a:t>[Access Camera/Gallery]</a:t>
            </a:r>
            <a:endParaRPr lang="en-IN" sz="1600"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68" name="Straight Connector 67"/>
          <p:cNvCxnSpPr/>
          <p:nvPr/>
        </p:nvCxnSpPr>
        <p:spPr>
          <a:xfrm flipH="1">
            <a:off x="1672590" y="1068070"/>
            <a:ext cx="1270" cy="489331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89" idx="2"/>
          </p:cNvCxnSpPr>
          <p:nvPr/>
        </p:nvCxnSpPr>
        <p:spPr>
          <a:xfrm>
            <a:off x="3815715" y="884555"/>
            <a:ext cx="10795" cy="537400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s 88"/>
          <p:cNvSpPr/>
          <p:nvPr/>
        </p:nvSpPr>
        <p:spPr>
          <a:xfrm>
            <a:off x="3210560" y="386715"/>
            <a:ext cx="1210310" cy="4978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1600">
                <a:latin typeface="Times New Roman" panose="02020603050405020304" charset="0"/>
                <a:cs typeface="Times New Roman" panose="02020603050405020304" charset="0"/>
              </a:rPr>
              <a:t>Application</a:t>
            </a:r>
            <a:endParaRPr lang="en-IN" altLang="en-US" sz="16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769360" y="1143000"/>
            <a:ext cx="117475" cy="436245"/>
          </a:xfrm>
          <a:prstGeom prst="roundRect">
            <a:avLst/>
          </a:prstGeom>
          <a:solidFill>
            <a:schemeClr val="accent1"/>
          </a:solidFill>
          <a:ln w="28575" cmpd="sng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sz="160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20" name="Elbow Connector 19"/>
          <p:cNvCxnSpPr/>
          <p:nvPr/>
        </p:nvCxnSpPr>
        <p:spPr>
          <a:xfrm rot="10800000" flipV="1">
            <a:off x="3930650" y="1660525"/>
            <a:ext cx="1329690" cy="436880"/>
          </a:xfrm>
          <a:prstGeom prst="bentConnector3">
            <a:avLst>
              <a:gd name="adj1" fmla="val 38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3824605" y="1650365"/>
            <a:ext cx="1436370" cy="10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Box 23"/>
          <p:cNvSpPr txBox="1"/>
          <p:nvPr/>
        </p:nvSpPr>
        <p:spPr>
          <a:xfrm>
            <a:off x="5260340" y="1579245"/>
            <a:ext cx="10242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IN" altLang="en-US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View appdesk</a:t>
            </a:r>
            <a:endParaRPr lang="en-IN" altLang="en-US" sz="16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32" name="Text Box 31"/>
          <p:cNvSpPr txBox="1"/>
          <p:nvPr/>
        </p:nvSpPr>
        <p:spPr>
          <a:xfrm>
            <a:off x="4020185" y="2579370"/>
            <a:ext cx="205041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IN" altLang="en-US" sz="1600">
                <a:latin typeface="Times New Roman" panose="02020603050405020304" charset="0"/>
                <a:cs typeface="Times New Roman" panose="02020603050405020304" charset="0"/>
              </a:rPr>
              <a:t>Choice=View History]</a:t>
            </a:r>
            <a:endParaRPr lang="en-IN" altLang="en-US" sz="16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6" name="Text Box 35"/>
          <p:cNvSpPr txBox="1"/>
          <p:nvPr/>
        </p:nvSpPr>
        <p:spPr>
          <a:xfrm>
            <a:off x="3877945" y="1702435"/>
            <a:ext cx="124015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1600">
                <a:latin typeface="Times New Roman" panose="02020603050405020304" charset="0"/>
                <a:cs typeface="Times New Roman" panose="02020603050405020304" charset="0"/>
              </a:rPr>
              <a:t>[Signed in]</a:t>
            </a:r>
            <a:endParaRPr lang="en-IN" altLang="en-US" sz="160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37" name="Elbow Connector 36"/>
          <p:cNvCxnSpPr/>
          <p:nvPr/>
        </p:nvCxnSpPr>
        <p:spPr>
          <a:xfrm rot="10800000" flipV="1">
            <a:off x="3931285" y="2550160"/>
            <a:ext cx="2435860" cy="436880"/>
          </a:xfrm>
          <a:prstGeom prst="bentConnector3">
            <a:avLst>
              <a:gd name="adj1" fmla="val 18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 flipV="1">
            <a:off x="3815715" y="2544445"/>
            <a:ext cx="2534285" cy="57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3815715" y="3509010"/>
            <a:ext cx="4761230" cy="120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ounded Rectangle 104"/>
          <p:cNvSpPr/>
          <p:nvPr/>
        </p:nvSpPr>
        <p:spPr>
          <a:xfrm>
            <a:off x="3768725" y="2097405"/>
            <a:ext cx="117475" cy="37846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sz="16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0" name="Rounded Rectangle 109"/>
          <p:cNvSpPr/>
          <p:nvPr/>
        </p:nvSpPr>
        <p:spPr>
          <a:xfrm>
            <a:off x="3756025" y="4041140"/>
            <a:ext cx="130175" cy="37846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sz="160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121" name="Straight Connector 120"/>
          <p:cNvCxnSpPr>
            <a:stCxn id="151" idx="2"/>
          </p:cNvCxnSpPr>
          <p:nvPr/>
        </p:nvCxnSpPr>
        <p:spPr>
          <a:xfrm flipH="1">
            <a:off x="8656320" y="884555"/>
            <a:ext cx="5715" cy="539813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 flipV="1">
            <a:off x="1684020" y="1206500"/>
            <a:ext cx="2064385" cy="107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 Box 123"/>
          <p:cNvSpPr txBox="1"/>
          <p:nvPr/>
        </p:nvSpPr>
        <p:spPr>
          <a:xfrm>
            <a:off x="1925955" y="869315"/>
            <a:ext cx="158115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IN" altLang="en-US" sz="1600">
                <a:latin typeface="Times New Roman" panose="02020603050405020304" charset="0"/>
                <a:cs typeface="Times New Roman" panose="02020603050405020304" charset="0"/>
              </a:rPr>
              <a:t>Open application</a:t>
            </a:r>
            <a:endParaRPr lang="en-IN" altLang="en-US" sz="16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25" name="Rounded Rectangle 124"/>
          <p:cNvSpPr/>
          <p:nvPr/>
        </p:nvSpPr>
        <p:spPr>
          <a:xfrm>
            <a:off x="8603615" y="3564890"/>
            <a:ext cx="117475" cy="37846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sz="16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27" name="Text Box 126"/>
          <p:cNvSpPr txBox="1"/>
          <p:nvPr/>
        </p:nvSpPr>
        <p:spPr>
          <a:xfrm>
            <a:off x="4714875" y="3227705"/>
            <a:ext cx="211582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IN" altLang="en-US" sz="1600">
                <a:latin typeface="Times New Roman" panose="02020603050405020304" charset="0"/>
                <a:cs typeface="Times New Roman" panose="02020603050405020304" charset="0"/>
              </a:rPr>
              <a:t>Access log</a:t>
            </a:r>
            <a:endParaRPr lang="en-IN" altLang="en-US" sz="160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129" name="Straight Arrow Connector 128"/>
          <p:cNvCxnSpPr>
            <a:stCxn id="125" idx="2"/>
          </p:cNvCxnSpPr>
          <p:nvPr/>
        </p:nvCxnSpPr>
        <p:spPr>
          <a:xfrm flipH="1" flipV="1">
            <a:off x="3831590" y="3940175"/>
            <a:ext cx="4831080" cy="3175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 Box 130"/>
          <p:cNvSpPr txBox="1"/>
          <p:nvPr/>
        </p:nvSpPr>
        <p:spPr>
          <a:xfrm>
            <a:off x="6359525" y="2477135"/>
            <a:ext cx="758190" cy="3371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IN" altLang="en-US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Choice</a:t>
            </a:r>
            <a:endParaRPr lang="en-US" sz="1600"/>
          </a:p>
        </p:txBody>
      </p:sp>
      <p:sp>
        <p:nvSpPr>
          <p:cNvPr id="137" name="Text Box 136"/>
          <p:cNvSpPr txBox="1"/>
          <p:nvPr/>
        </p:nvSpPr>
        <p:spPr>
          <a:xfrm>
            <a:off x="5563235" y="3943350"/>
            <a:ext cx="72136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IN" altLang="en-US" sz="1600">
                <a:latin typeface="Times New Roman" panose="02020603050405020304" charset="0"/>
                <a:cs typeface="Times New Roman" panose="02020603050405020304" charset="0"/>
              </a:rPr>
              <a:t>log</a:t>
            </a:r>
            <a:endParaRPr lang="en-IN" altLang="en-US" sz="160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140" name="Elbow Connector 139"/>
          <p:cNvCxnSpPr/>
          <p:nvPr/>
        </p:nvCxnSpPr>
        <p:spPr>
          <a:xfrm rot="10800000" flipV="1">
            <a:off x="3867150" y="4420235"/>
            <a:ext cx="1020445" cy="266065"/>
          </a:xfrm>
          <a:prstGeom prst="bentConnector3">
            <a:avLst>
              <a:gd name="adj1" fmla="val -6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 flipH="1" flipV="1">
            <a:off x="3815715" y="4419600"/>
            <a:ext cx="1071880" cy="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 Box 144"/>
          <p:cNvSpPr txBox="1"/>
          <p:nvPr/>
        </p:nvSpPr>
        <p:spPr>
          <a:xfrm>
            <a:off x="1341755" y="822325"/>
            <a:ext cx="6731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IN" altLang="en-US" sz="1600">
                <a:latin typeface="Times New Roman" panose="02020603050405020304" charset="0"/>
                <a:cs typeface="Times New Roman" panose="02020603050405020304" charset="0"/>
              </a:rPr>
              <a:t>User</a:t>
            </a:r>
            <a:endParaRPr lang="en-IN" altLang="en-US" sz="16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47" name="Content Placeholder 146" descr="Picture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14475" y="386080"/>
            <a:ext cx="311150" cy="498475"/>
          </a:xfrm>
          <a:prstGeom prst="rect">
            <a:avLst/>
          </a:prstGeom>
        </p:spPr>
      </p:pic>
      <p:sp>
        <p:nvSpPr>
          <p:cNvPr id="151" name="Rectangles 150"/>
          <p:cNvSpPr/>
          <p:nvPr/>
        </p:nvSpPr>
        <p:spPr>
          <a:xfrm>
            <a:off x="8035925" y="386715"/>
            <a:ext cx="1252220" cy="4978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1600">
                <a:latin typeface="Times New Roman" panose="02020603050405020304" charset="0"/>
                <a:cs typeface="Times New Roman" panose="02020603050405020304" charset="0"/>
              </a:rPr>
              <a:t>Server</a:t>
            </a:r>
            <a:endParaRPr lang="en-IN" altLang="en-US" sz="16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71" name="Rectangles 170"/>
          <p:cNvSpPr/>
          <p:nvPr/>
        </p:nvSpPr>
        <p:spPr>
          <a:xfrm>
            <a:off x="1925955" y="6497320"/>
            <a:ext cx="7126605" cy="28575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1600">
                <a:latin typeface="Times New Roman" panose="02020603050405020304" charset="0"/>
                <a:cs typeface="Times New Roman" panose="02020603050405020304" charset="0"/>
              </a:rPr>
              <a:t>Scenario Diagram 4:View History </a:t>
            </a:r>
            <a:endParaRPr lang="en-IN" altLang="en-US" sz="16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3760470" y="3006090"/>
            <a:ext cx="117475" cy="37846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sz="160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3842385" y="1650365"/>
            <a:ext cx="1436370" cy="10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Box 6"/>
          <p:cNvSpPr txBox="1"/>
          <p:nvPr/>
        </p:nvSpPr>
        <p:spPr>
          <a:xfrm>
            <a:off x="4960620" y="4420235"/>
            <a:ext cx="11099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1600">
                <a:latin typeface="Times New Roman" panose="02020603050405020304" charset="0"/>
                <a:cs typeface="Times New Roman" panose="02020603050405020304" charset="0"/>
              </a:rPr>
              <a:t>View Appdesk</a:t>
            </a:r>
            <a:endParaRPr lang="en-IN" altLang="en-US" sz="16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20" name="Rectangles 119"/>
          <p:cNvSpPr/>
          <p:nvPr/>
        </p:nvSpPr>
        <p:spPr>
          <a:xfrm>
            <a:off x="1589405" y="1159510"/>
            <a:ext cx="139700" cy="4071620"/>
          </a:xfrm>
          <a:prstGeom prst="rect">
            <a:avLst/>
          </a:prstGeom>
          <a:solidFill>
            <a:schemeClr val="accent1"/>
          </a:solidFill>
          <a:ln w="28575" cmpd="sng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sz="16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2138045" y="747395"/>
            <a:ext cx="1578610" cy="6311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1600"/>
              <a:t>CHOOSE TO BE PREMIUM USER</a:t>
            </a:r>
            <a:endParaRPr lang="en-IN" altLang="en-US" sz="1600"/>
          </a:p>
        </p:txBody>
      </p:sp>
      <p:sp>
        <p:nvSpPr>
          <p:cNvPr id="5" name="Rectangles 4"/>
          <p:cNvSpPr/>
          <p:nvPr/>
        </p:nvSpPr>
        <p:spPr>
          <a:xfrm>
            <a:off x="9959340" y="748030"/>
            <a:ext cx="1578610" cy="6299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1600"/>
              <a:t>Debit Card Payment Gateway</a:t>
            </a:r>
            <a:endParaRPr lang="en-IN" altLang="en-US" sz="1600"/>
          </a:p>
        </p:txBody>
      </p:sp>
      <p:sp>
        <p:nvSpPr>
          <p:cNvPr id="6" name="Rectangles 5"/>
          <p:cNvSpPr/>
          <p:nvPr/>
        </p:nvSpPr>
        <p:spPr>
          <a:xfrm>
            <a:off x="7944485" y="747395"/>
            <a:ext cx="1578610" cy="6305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1600"/>
              <a:t>Credit Card Payment Gateway</a:t>
            </a:r>
            <a:endParaRPr lang="en-IN" altLang="en-US" sz="1600"/>
          </a:p>
        </p:txBody>
      </p:sp>
      <p:sp>
        <p:nvSpPr>
          <p:cNvPr id="7" name="Rectangles 6"/>
          <p:cNvSpPr/>
          <p:nvPr/>
        </p:nvSpPr>
        <p:spPr>
          <a:xfrm>
            <a:off x="4166235" y="748030"/>
            <a:ext cx="1578610" cy="6388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1600"/>
              <a:t>SELECT PAYMENT</a:t>
            </a:r>
            <a:endParaRPr lang="en-IN" altLang="en-US" sz="1600"/>
          </a:p>
        </p:txBody>
      </p:sp>
      <p:sp>
        <p:nvSpPr>
          <p:cNvPr id="8" name="Rectangles 7"/>
          <p:cNvSpPr/>
          <p:nvPr/>
        </p:nvSpPr>
        <p:spPr>
          <a:xfrm>
            <a:off x="313055" y="49530"/>
            <a:ext cx="10136505" cy="281305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/>
              <a:t>SEQUENCE DIAGRAM 5: BECOME PREMIUM USER</a:t>
            </a:r>
            <a:endParaRPr lang="en-IN" altLang="en-US"/>
          </a:p>
        </p:txBody>
      </p:sp>
      <p:sp>
        <p:nvSpPr>
          <p:cNvPr id="9" name="Oval 8"/>
          <p:cNvSpPr/>
          <p:nvPr/>
        </p:nvSpPr>
        <p:spPr>
          <a:xfrm>
            <a:off x="627380" y="396240"/>
            <a:ext cx="403860" cy="35115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0" name="Straight Connector 9"/>
          <p:cNvCxnSpPr>
            <a:stCxn id="9" idx="4"/>
          </p:cNvCxnSpPr>
          <p:nvPr/>
        </p:nvCxnSpPr>
        <p:spPr>
          <a:xfrm>
            <a:off x="829310" y="747395"/>
            <a:ext cx="0" cy="34036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563245" y="1056005"/>
            <a:ext cx="244475" cy="2235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786765" y="1013460"/>
            <a:ext cx="244475" cy="25527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594995" y="843280"/>
            <a:ext cx="415290" cy="10795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4" name="Text Box 13"/>
          <p:cNvSpPr txBox="1"/>
          <p:nvPr/>
        </p:nvSpPr>
        <p:spPr>
          <a:xfrm>
            <a:off x="252730" y="1169670"/>
            <a:ext cx="152527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IN" altLang="en-US" sz="1600"/>
              <a:t> Registerd User</a:t>
            </a:r>
            <a:endParaRPr lang="en-IN" altLang="en-US" sz="1600"/>
          </a:p>
        </p:txBody>
      </p:sp>
      <p:sp>
        <p:nvSpPr>
          <p:cNvPr id="16" name="Rectangles 15"/>
          <p:cNvSpPr/>
          <p:nvPr/>
        </p:nvSpPr>
        <p:spPr>
          <a:xfrm>
            <a:off x="6055360" y="747395"/>
            <a:ext cx="1578610" cy="6311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1600"/>
              <a:t>Online Payment System</a:t>
            </a:r>
            <a:endParaRPr lang="en-IN" altLang="en-US" sz="1600"/>
          </a:p>
        </p:txBody>
      </p:sp>
      <p:cxnSp>
        <p:nvCxnSpPr>
          <p:cNvPr id="17" name="Straight Connector 16"/>
          <p:cNvCxnSpPr>
            <a:stCxn id="4" idx="2"/>
          </p:cNvCxnSpPr>
          <p:nvPr/>
        </p:nvCxnSpPr>
        <p:spPr>
          <a:xfrm>
            <a:off x="2927350" y="1378585"/>
            <a:ext cx="40005" cy="5209540"/>
          </a:xfrm>
          <a:prstGeom prst="line">
            <a:avLst/>
          </a:prstGeom>
          <a:ln w="12700" cmpd="sng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946015" y="1366520"/>
            <a:ext cx="21590" cy="5210810"/>
          </a:xfrm>
          <a:prstGeom prst="line">
            <a:avLst/>
          </a:prstGeom>
          <a:ln w="12700" cmpd="sng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840220" y="1364615"/>
            <a:ext cx="20955" cy="5160010"/>
          </a:xfrm>
          <a:prstGeom prst="line">
            <a:avLst/>
          </a:prstGeom>
          <a:ln w="12700" cmpd="sng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8733790" y="1353820"/>
            <a:ext cx="31750" cy="5170805"/>
          </a:xfrm>
          <a:prstGeom prst="line">
            <a:avLst/>
          </a:prstGeom>
          <a:ln w="12700" cmpd="sng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5" idx="2"/>
          </p:cNvCxnSpPr>
          <p:nvPr/>
        </p:nvCxnSpPr>
        <p:spPr>
          <a:xfrm>
            <a:off x="10748645" y="1377950"/>
            <a:ext cx="19050" cy="5060315"/>
          </a:xfrm>
          <a:prstGeom prst="line">
            <a:avLst/>
          </a:prstGeom>
          <a:ln w="12700" cmpd="sng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818515" y="1353820"/>
            <a:ext cx="64135" cy="5266055"/>
          </a:xfrm>
          <a:prstGeom prst="line">
            <a:avLst/>
          </a:prstGeom>
          <a:ln w="12700" cmpd="sng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829310" y="2034540"/>
            <a:ext cx="1957705" cy="107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Box 23"/>
          <p:cNvSpPr txBox="1"/>
          <p:nvPr/>
        </p:nvSpPr>
        <p:spPr>
          <a:xfrm>
            <a:off x="925195" y="1708150"/>
            <a:ext cx="190309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IN" altLang="en-US" sz="1600"/>
              <a:t>Select Premium User</a:t>
            </a:r>
            <a:endParaRPr lang="en-IN" altLang="en-US" sz="160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2978150" y="2222500"/>
            <a:ext cx="1925955" cy="38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6901180" y="4034790"/>
            <a:ext cx="1736725" cy="20955"/>
          </a:xfrm>
          <a:prstGeom prst="straightConnector1">
            <a:avLst/>
          </a:prstGeom>
          <a:ln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8851900" y="3417570"/>
            <a:ext cx="1094740" cy="146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 flipV="1">
            <a:off x="5052695" y="4311650"/>
            <a:ext cx="1830070" cy="12700"/>
          </a:xfrm>
          <a:prstGeom prst="straightConnector1">
            <a:avLst/>
          </a:prstGeom>
          <a:ln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925195" y="6061075"/>
            <a:ext cx="2052955" cy="107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s 36"/>
          <p:cNvSpPr/>
          <p:nvPr/>
        </p:nvSpPr>
        <p:spPr>
          <a:xfrm>
            <a:off x="2827655" y="1832610"/>
            <a:ext cx="214630" cy="44278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8" name="Rectangles 37"/>
          <p:cNvSpPr/>
          <p:nvPr/>
        </p:nvSpPr>
        <p:spPr>
          <a:xfrm>
            <a:off x="8654415" y="2656840"/>
            <a:ext cx="175895" cy="3005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0" name="Text Box 39"/>
          <p:cNvSpPr txBox="1"/>
          <p:nvPr/>
        </p:nvSpPr>
        <p:spPr>
          <a:xfrm>
            <a:off x="3031490" y="1843405"/>
            <a:ext cx="15468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IN" altLang="en-US">
                <a:sym typeface="+mn-ea"/>
              </a:rPr>
              <a:t>Choose to pay </a:t>
            </a:r>
            <a:endParaRPr lang="en-IN" altLang="en-US"/>
          </a:p>
        </p:txBody>
      </p:sp>
      <p:sp>
        <p:nvSpPr>
          <p:cNvPr id="42" name="Text Box 41"/>
          <p:cNvSpPr txBox="1"/>
          <p:nvPr/>
        </p:nvSpPr>
        <p:spPr>
          <a:xfrm>
            <a:off x="5026025" y="2091690"/>
            <a:ext cx="160464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IN" altLang="en-US"/>
              <a:t>Select Payment</a:t>
            </a:r>
            <a:endParaRPr lang="en-IN" altLang="en-US"/>
          </a:p>
          <a:p>
            <a:r>
              <a:rPr lang="en-IN" altLang="en-US"/>
              <a:t>Option</a:t>
            </a:r>
            <a:endParaRPr lang="en-IN" altLang="en-US"/>
          </a:p>
        </p:txBody>
      </p:sp>
      <p:sp>
        <p:nvSpPr>
          <p:cNvPr id="44" name="Text Box 43"/>
          <p:cNvSpPr txBox="1"/>
          <p:nvPr/>
        </p:nvSpPr>
        <p:spPr>
          <a:xfrm>
            <a:off x="951865" y="5774055"/>
            <a:ext cx="1998980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IN" sz="1600"/>
              <a:t>Updated User</a:t>
            </a:r>
            <a:endParaRPr lang="en-IN" sz="1600"/>
          </a:p>
          <a:p>
            <a:r>
              <a:rPr lang="en-IN" sz="1600"/>
              <a:t> database as premium</a:t>
            </a:r>
            <a:endParaRPr lang="en-IN" sz="1600"/>
          </a:p>
        </p:txBody>
      </p:sp>
      <p:sp>
        <p:nvSpPr>
          <p:cNvPr id="45" name="Text Box 44"/>
          <p:cNvSpPr txBox="1"/>
          <p:nvPr/>
        </p:nvSpPr>
        <p:spPr>
          <a:xfrm>
            <a:off x="5212080" y="4944110"/>
            <a:ext cx="1543685" cy="82994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IN" sz="1600">
                <a:sym typeface="+mn-ea"/>
              </a:rPr>
              <a:t>Online payment</a:t>
            </a:r>
            <a:endParaRPr lang="en-IN" sz="1600">
              <a:sym typeface="+mn-ea"/>
            </a:endParaRPr>
          </a:p>
          <a:p>
            <a:r>
              <a:rPr lang="en-IN" sz="1600">
                <a:sym typeface="+mn-ea"/>
              </a:rPr>
              <a:t> fail  </a:t>
            </a:r>
            <a:r>
              <a:rPr lang="en-IN" sz="1600"/>
              <a:t>again select</a:t>
            </a:r>
            <a:endParaRPr lang="en-IN" sz="1600"/>
          </a:p>
          <a:p>
            <a:r>
              <a:rPr lang="en-IN" sz="1600"/>
              <a:t> payment option</a:t>
            </a:r>
            <a:endParaRPr lang="en-IN" sz="1600"/>
          </a:p>
        </p:txBody>
      </p:sp>
      <p:sp>
        <p:nvSpPr>
          <p:cNvPr id="48" name="Rectangles 47"/>
          <p:cNvSpPr/>
          <p:nvPr/>
        </p:nvSpPr>
        <p:spPr>
          <a:xfrm>
            <a:off x="6776085" y="2091690"/>
            <a:ext cx="138430" cy="35706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9" name="Text Box 48"/>
          <p:cNvSpPr txBox="1"/>
          <p:nvPr/>
        </p:nvSpPr>
        <p:spPr>
          <a:xfrm>
            <a:off x="6914515" y="2526665"/>
            <a:ext cx="162750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IN" altLang="en-US">
                <a:sym typeface="+mn-ea"/>
              </a:rPr>
              <a:t>[make payment</a:t>
            </a:r>
            <a:endParaRPr lang="en-IN" altLang="en-US">
              <a:sym typeface="+mn-ea"/>
            </a:endParaRPr>
          </a:p>
          <a:p>
            <a:r>
              <a:rPr lang="en-IN" altLang="en-US">
                <a:sym typeface="+mn-ea"/>
              </a:rPr>
              <a:t>=Credit card]</a:t>
            </a:r>
            <a:endParaRPr lang="en-US"/>
          </a:p>
        </p:txBody>
      </p:sp>
      <p:sp>
        <p:nvSpPr>
          <p:cNvPr id="50" name="Text Box 49"/>
          <p:cNvSpPr txBox="1"/>
          <p:nvPr/>
        </p:nvSpPr>
        <p:spPr>
          <a:xfrm>
            <a:off x="8787130" y="3133090"/>
            <a:ext cx="1815465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IN" sz="1600">
                <a:sym typeface="+mn-ea"/>
              </a:rPr>
              <a:t>Validate Credit Card</a:t>
            </a:r>
            <a:endParaRPr lang="en-IN" sz="1600">
              <a:sym typeface="+mn-ea"/>
            </a:endParaRPr>
          </a:p>
          <a:p>
            <a:r>
              <a:rPr lang="en-IN" sz="1600">
                <a:sym typeface="+mn-ea"/>
              </a:rPr>
              <a:t> with banks</a:t>
            </a:r>
            <a:endParaRPr lang="en-IN" sz="1600">
              <a:sym typeface="+mn-ea"/>
            </a:endParaRPr>
          </a:p>
        </p:txBody>
      </p:sp>
      <p:cxnSp>
        <p:nvCxnSpPr>
          <p:cNvPr id="51" name="Straight Arrow Connector 50"/>
          <p:cNvCxnSpPr/>
          <p:nvPr/>
        </p:nvCxnSpPr>
        <p:spPr>
          <a:xfrm flipH="1" flipV="1">
            <a:off x="8813165" y="4029710"/>
            <a:ext cx="1207770" cy="508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 Box 52"/>
          <p:cNvSpPr txBox="1"/>
          <p:nvPr/>
        </p:nvSpPr>
        <p:spPr>
          <a:xfrm>
            <a:off x="8851900" y="3732530"/>
            <a:ext cx="1351915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IN" sz="1600">
                <a:sym typeface="+mn-ea"/>
              </a:rPr>
              <a:t>Authorization </a:t>
            </a:r>
            <a:endParaRPr lang="en-IN" sz="1600">
              <a:sym typeface="+mn-ea"/>
            </a:endParaRPr>
          </a:p>
          <a:p>
            <a:pPr algn="l"/>
            <a:r>
              <a:rPr lang="en-IN" sz="1600">
                <a:sym typeface="+mn-ea"/>
              </a:rPr>
              <a:t>Success</a:t>
            </a:r>
            <a:endParaRPr lang="en-IN" sz="1600">
              <a:sym typeface="+mn-ea"/>
            </a:endParaRPr>
          </a:p>
        </p:txBody>
      </p:sp>
      <p:sp>
        <p:nvSpPr>
          <p:cNvPr id="54" name="Text Box 53"/>
          <p:cNvSpPr txBox="1"/>
          <p:nvPr/>
        </p:nvSpPr>
        <p:spPr>
          <a:xfrm>
            <a:off x="6933565" y="3753485"/>
            <a:ext cx="166433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IN" sz="1600">
                <a:sym typeface="+mn-ea"/>
              </a:rPr>
              <a:t>Notify User</a:t>
            </a:r>
            <a:endParaRPr lang="en-IN" sz="1600">
              <a:sym typeface="+mn-ea"/>
            </a:endParaRPr>
          </a:p>
          <a:p>
            <a:r>
              <a:rPr lang="en-IN" sz="1600">
                <a:sym typeface="+mn-ea"/>
              </a:rPr>
              <a:t> Payment Success</a:t>
            </a:r>
            <a:endParaRPr lang="en-IN" sz="1600">
              <a:sym typeface="+mn-ea"/>
            </a:endParaRPr>
          </a:p>
        </p:txBody>
      </p:sp>
      <p:sp>
        <p:nvSpPr>
          <p:cNvPr id="55" name="Text Box 54"/>
          <p:cNvSpPr txBox="1"/>
          <p:nvPr/>
        </p:nvSpPr>
        <p:spPr>
          <a:xfrm>
            <a:off x="5052060" y="4011930"/>
            <a:ext cx="172402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IN" sz="1600">
                <a:sym typeface="+mn-ea"/>
              </a:rPr>
              <a:t>Other success </a:t>
            </a:r>
            <a:endParaRPr lang="en-IN" sz="1600">
              <a:sym typeface="+mn-ea"/>
            </a:endParaRPr>
          </a:p>
          <a:p>
            <a:r>
              <a:rPr lang="en-IN" sz="1600">
                <a:sym typeface="+mn-ea"/>
              </a:rPr>
              <a:t>confirmation page</a:t>
            </a:r>
            <a:endParaRPr lang="en-IN" sz="1600">
              <a:sym typeface="+mn-ea"/>
            </a:endParaRPr>
          </a:p>
        </p:txBody>
      </p:sp>
      <p:sp>
        <p:nvSpPr>
          <p:cNvPr id="56" name="Text Box 55"/>
          <p:cNvSpPr txBox="1"/>
          <p:nvPr/>
        </p:nvSpPr>
        <p:spPr>
          <a:xfrm>
            <a:off x="7038340" y="4899025"/>
            <a:ext cx="1503680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IN" sz="1600">
                <a:sym typeface="+mn-ea"/>
              </a:rPr>
              <a:t>Notify User</a:t>
            </a:r>
            <a:endParaRPr lang="en-IN" sz="1600">
              <a:sym typeface="+mn-ea"/>
            </a:endParaRPr>
          </a:p>
          <a:p>
            <a:r>
              <a:rPr lang="en-IN" sz="1600"/>
              <a:t>Payment Failure</a:t>
            </a:r>
            <a:endParaRPr lang="en-IN" sz="1600"/>
          </a:p>
        </p:txBody>
      </p:sp>
      <p:cxnSp>
        <p:nvCxnSpPr>
          <p:cNvPr id="62" name="Straight Arrow Connector 61"/>
          <p:cNvCxnSpPr/>
          <p:nvPr/>
        </p:nvCxnSpPr>
        <p:spPr>
          <a:xfrm flipH="1">
            <a:off x="5041900" y="5236845"/>
            <a:ext cx="1724025" cy="10795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 Box 62"/>
          <p:cNvSpPr txBox="1"/>
          <p:nvPr/>
        </p:nvSpPr>
        <p:spPr>
          <a:xfrm>
            <a:off x="3042285" y="5436870"/>
            <a:ext cx="1854835" cy="3371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IN" sz="1600">
                <a:sym typeface="+mn-ea"/>
              </a:rPr>
              <a:t>Payment Completed</a:t>
            </a:r>
            <a:endParaRPr lang="en-IN" sz="1600">
              <a:sym typeface="+mn-ea"/>
            </a:endParaRPr>
          </a:p>
        </p:txBody>
      </p:sp>
      <p:sp>
        <p:nvSpPr>
          <p:cNvPr id="64" name="Rectangles 63"/>
          <p:cNvSpPr/>
          <p:nvPr/>
        </p:nvSpPr>
        <p:spPr>
          <a:xfrm>
            <a:off x="711835" y="1684020"/>
            <a:ext cx="213360" cy="4679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Rectangles 1"/>
          <p:cNvSpPr/>
          <p:nvPr/>
        </p:nvSpPr>
        <p:spPr>
          <a:xfrm>
            <a:off x="4865370" y="2072640"/>
            <a:ext cx="177165" cy="3999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4978400" y="2449830"/>
            <a:ext cx="1819275" cy="107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6882765" y="2845435"/>
            <a:ext cx="1765935" cy="82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 flipV="1">
            <a:off x="6903720" y="5185410"/>
            <a:ext cx="1681480" cy="10795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H="1">
            <a:off x="8819515" y="5185410"/>
            <a:ext cx="1159510" cy="2159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 Box 65"/>
          <p:cNvSpPr txBox="1"/>
          <p:nvPr/>
        </p:nvSpPr>
        <p:spPr>
          <a:xfrm>
            <a:off x="8830310" y="4904105"/>
            <a:ext cx="170053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IN" sz="1600">
                <a:sym typeface="+mn-ea"/>
              </a:rPr>
              <a:t>Authorization </a:t>
            </a:r>
            <a:endParaRPr lang="en-IN" sz="1600">
              <a:sym typeface="+mn-ea"/>
            </a:endParaRPr>
          </a:p>
          <a:p>
            <a:r>
              <a:rPr lang="en-IN" sz="1600">
                <a:sym typeface="+mn-ea"/>
              </a:rPr>
              <a:t>fail</a:t>
            </a:r>
            <a:endParaRPr lang="en-IN" sz="1600">
              <a:sym typeface="+mn-ea"/>
            </a:endParaRPr>
          </a:p>
        </p:txBody>
      </p:sp>
      <p:cxnSp>
        <p:nvCxnSpPr>
          <p:cNvPr id="67" name="Straight Arrow Connector 66"/>
          <p:cNvCxnSpPr/>
          <p:nvPr/>
        </p:nvCxnSpPr>
        <p:spPr>
          <a:xfrm flipH="1" flipV="1">
            <a:off x="3020695" y="5779770"/>
            <a:ext cx="1844675" cy="10160"/>
          </a:xfrm>
          <a:prstGeom prst="straightConnector1">
            <a:avLst/>
          </a:prstGeom>
          <a:ln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1785</Words>
  <Application>WPS Presentation</Application>
  <PresentationFormat>Widescreen</PresentationFormat>
  <Paragraphs>219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Arial</vt:lpstr>
      <vt:lpstr>SimSun</vt:lpstr>
      <vt:lpstr>Wingdings</vt:lpstr>
      <vt:lpstr>Times New Roman</vt:lpstr>
      <vt:lpstr>Calibri Light</vt:lpstr>
      <vt:lpstr>Microsoft YaHei</vt:lpstr>
      <vt:lpstr>Arial Unicode MS</vt:lpstr>
      <vt:lpstr>Calibri</vt:lpstr>
      <vt:lpstr>Office Theme</vt:lpstr>
      <vt:lpstr>Class Diagram 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KIIT</cp:lastModifiedBy>
  <cp:revision>22</cp:revision>
  <dcterms:created xsi:type="dcterms:W3CDTF">2020-10-13T16:15:00Z</dcterms:created>
  <dcterms:modified xsi:type="dcterms:W3CDTF">2020-10-15T15:37:35Z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1033-11.2.0.9684</vt:lpwstr>
  </property>
</Properties>
</file>