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AF0EA6-0EF1-49D9-AA6B-2996BC7A5AB7}">
  <a:tblStyle styleId="{A3AF0EA6-0EF1-49D9-AA6B-2996BC7A5A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22823aa7b0_0_0: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here to present our project report for the course CISC 839 Topics in Information Sytem. Our project is tiles - Exploring MIMIC 3 for Collaborative Disease insights.</a:t>
            </a:r>
            <a:endParaRPr/>
          </a:p>
        </p:txBody>
      </p:sp>
      <p:sp>
        <p:nvSpPr>
          <p:cNvPr id="56" name="Google Shape;56;g222823aa7b0_0_0:notes"/>
          <p:cNvSpPr/>
          <p:nvPr>
            <p:ph idx="2" type="sldImg"/>
          </p:nvPr>
        </p:nvSpPr>
        <p:spPr>
          <a:xfrm>
            <a:off x="-1830246" y="685795"/>
            <a:ext cx="10519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94c9d157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94c9d157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Several complex challenges were encountered for this project, mainly in predicting diseases from a large amount of unstructured medical record text. Each record in the MIMIC-III database may be associated with multiple diseases, which poses the challenge of multi-label classification, which is considerably more complex than the traditional single-label task.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large volume of EMR data also complicates model training. Due to the large amount of data processing, schemes that utilize large language models or techniques such as BERT require significant computational resources and long training times.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addition, the variability and specificity of EMR texts, filled with medical terms and patient information, require highly adaptive models that can understand the nuanced data to classify disease labels accurately. Thus, we face both technical and performance challenges.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Overcoming these challenges for successful project implementation requires navigating through complex technical, data processing, and model training choices to achieve high accuracy in disease prediction. This requires innovative strategies and technological advances to navigate the complexities of multi-label classification effectively.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To address these challenges, we have decided to perform both machine learning and deep learning techniques to evaluate the dataset for disease prediction. We also incorporate techniques from natural language processing to evaluate the large amount of language data extracted from the patient symptoms.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8e2885c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8e2885c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d22e39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d22e39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8e2885c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8e2885c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d22e39cd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d22e39cd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d22e39cd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d22e39cd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d22e39c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d22e39c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d22e39cd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d22e39cd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successfully reduced the problem to the multi-class classification task, we can now attempt to solve it. We plan to use and compare several state-of-the-art methods for classifying tabular data. Firstly, we will try Random Forest. We will also experiment with several implementation of Gradient Boosting. And lastly, we will try solving the task with a simple neural network for tabular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achieve the best results, we will experiment with hyperparameters and attempt to find the best combination for each method. To do it, we will use simple grid search or more advanced search frameworks like optuna.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compare the results, we will use several metric. We will start with accuracy. It will likely be illustrative as the imbalance in the data is manageable. But we will also attempt using more intricate metrics such as multi-class F1-score and, potentially, try to develop a metric specifically design for the data at hand using the incites from the data analysis step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d22e39c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d22e39c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our deep learning of the MIMIC-III database, we have prioritized complex data processing techniques to translate complex medical terminology into a language that our model can understand and analyze effectively.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the heart of the data processing is the lookup table approach. This innovative technique allows us to convert raw categorical data into a numerical format that is integral to the operation of deep learning models.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use of input embedding is a game changer. It transforms sparse, high-dimensional data into a low-dimensional, dense vector space. By doing so, we capture the essence and context of medical terms, enabling richer analysis and more nuanced predictions.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One-hot coding is another cornerstone of our preprocessing phase. This process transforms classification labels into binary matrices, allowing our model to accurately classify diseases without the ambiguity of textual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But the real breakthrough comes from the implementation of the attention mechanism. Since transformers have an absolute place in long text, we retained the attention mechanism to try to get correlations between words. With Attention, Attention+CNN and Attention+Bi-LSTM, our model not only processes the data, but also learns to focus on the most relevant parts of the input sequence, which is like how a doctor can find the key symptom in a lot of patient information.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d22e39c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d22e39cd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 going to explain why we chose these models in the first place</a:t>
            </a:r>
            <a:endParaRPr/>
          </a:p>
          <a:p>
            <a:pPr indent="0" lvl="0" marL="0" rtl="0" algn="l">
              <a:spcBef>
                <a:spcPts val="0"/>
              </a:spcBef>
              <a:spcAft>
                <a:spcPts val="0"/>
              </a:spcAft>
              <a:buClr>
                <a:schemeClr val="dk1"/>
              </a:buClr>
              <a:buSzPts val="1100"/>
              <a:buFont typeface="Arial"/>
              <a:buNone/>
            </a:pPr>
            <a:r>
              <a:rPr lang="en"/>
              <a:t>Attention mechanisms can selectively focus on the most informative parts of the input data, which is crucial when dealing with a wide range of medical records, as each symptom can lead to multiple diagnoses.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we introduced CNN and BiLSTM.CNN is very good at recognizing patterns and structures in the data, and when combined with the Attention mechanism, the model not only recognizes relevant information, but also understands the context and relationships in the medical data, providing us with unparalleled deep analysis.</a:t>
            </a:r>
            <a:endParaRPr/>
          </a:p>
          <a:p>
            <a:pPr indent="0" lvl="0" marL="0" rtl="0" algn="l">
              <a:spcBef>
                <a:spcPts val="0"/>
              </a:spcBef>
              <a:spcAft>
                <a:spcPts val="0"/>
              </a:spcAft>
              <a:buClr>
                <a:schemeClr val="dk1"/>
              </a:buClr>
              <a:buSzPts val="1100"/>
              <a:buFont typeface="Arial"/>
              <a:buNone/>
            </a:pPr>
            <a:r>
              <a:rPr lang="en"/>
              <a:t>The Bi-LSTM component processes data in both forward and backward directions, effectively capturing information about past and future states. That's why we chose them.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a1527111b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a1527111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Diagnostic errors, occasionally made by physicians during the process of determining a patient's condition, can have severe consequences. These errors may exacerbate the patient's illness or, in more tragic instances, result in fatalities. Beyond the detrimental impact on individual health, such errors impose significant financial burdens on patients, their insurance providers, and governmental healthcare systems. Furthermore, they can tarnish the reputation and career prospects of the healthcare provider involved, particularly in cases where incorrect medications are prescribed or incorrect diagnoses are made.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88606704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88606704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show the results of the DL model and compare them with the ML model. It is worth noting that our result values here are AVERAGE due to the fact that our task is a MULTI LABEL TASK, which means that we will have an evaluation matrix for each category. However we are most interested in his overall prediction results. As shown in the figure, CNN+Bilstm has the highest F1 value, while the traditional ML model gets the lowest score.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8e2885c6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8e2885c6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our surprise on precision, randomforest is surprisingly the highest, which means that randomforest is weakly predictive of actual positive samples. That is why randomforest got a low F1 score but the precision is high.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8e2885c6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8e2885c6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recall metric, attention+Bistm is still ahead of the rest, with a recall value of 0.85, as shown in the graph.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8e2885c6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8e2885c6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counted the probability of labeling correctly, and since it was a multi-label task, each model showed high scores. We speculate that this is because the models can improve their scores by simply labeling as many labels as possible, so they try to label as many labels as possible.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8860670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8860670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97efc523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97efc52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97bcdac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97bcdac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Data mining plays a crucial role in disease prediction by using innovative approaches to reduce diagnostic errors and improve medical diagnoses. Modern data mining methodologies enable the exploration of extensive historical patient records, extracting valuable insights, and enhancing the diagnostic process. By analyzing large datasets with sophisticated algorithms, data mining identifies patterns, trends, and correlations that may not be apparent through traditional methods. These insights help healthcare professionals to make more accurate and timely diagnoses, ultimately improving patient outcomes and reducing the prevalence of diagnostic errors.</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a34c32d33_5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a34c32d33_5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our project, we are dedicated to use data mining methodologies to delve into past patient records comprehensively, uncovering important insights to enhance the diagnostic procedure. Through meticulous examination of disease symptoms, our methodology seeks to precisely anticipate type of disease afflicting a patient.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project, we're using the MIMIC-III medical dataset, which contains information about patients and the notes doctors wrote during their assessments. Our goal is to analyze these notes to identify the diseases or health issues patients might have. This analysis could provide valuable insights into the patients' health status and help in their medical treatment and care. Through in-depth analysis of the MIMIC-III database, we have carefully screened and integrated data related to the top 10 most frequently occurring diseases.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Initially, we were targeting four overarching categories: Respiratory, Cardiovascular, Mental Health, and Others to categorise our symptoms but for our final project, we decided to go a step further and classify not only in 4 categories but predict the actual disease based on symptoms.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Expanding disease categorization beyond just four categories to include a wider range of specific diseases enhances disease prediction by providing a finer level of granularity, precision, and flexibility in the analysis. By accommodating the diversity of health conditions beyond the four disease categories that we initially decided to work upon, the model can better adapt to the complexities of clinical data and offer comprehensive coverage of diseases present in the dataset.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a34c32d33_5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a34c32d33_5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MIMIC-III database, is a publicly available database developed by the Computational Physiology Laboratory at the Massachusetts Institute of Technology (MIT) in collaboration with Beth Israel Deaconess Medical Center. It collects hospital admission records for over 40,000 intensive care patients.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database contains a wealth of medical information such as patient vital signs, lab test results, medical procedures performed, medications administered, caregiver records, and diagnostic information. The breadth and depth of this data makes MIMIC-III an invaluable resource for medical research, especially in the areas of artificial intelligence and machine learning as applied to healthcare.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our project, we delve into three pivotal tables within the MIMIC-III database: NOTEEVENTS which provides unfiltered insights into the patient's condition as recorded by healthcare professionals, DIAGNOSES_ICD, and D_ICD_DIAGNOSES which helped us to uncover the disease codes associated with each patient's diagnosis. The ICD codes, derived from the International Classification of Diseases, serve as a universal language for disease diagnosis, allowing for consistent and accurate categorization of patient conditions. This standardized approach is vital for our subsequent research endeavors, enabling us to correlate specific symptoms with corresponding diagnoses, thereby enhancing the precision of disease identification and analysis.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By extracting keyword symptoms and disease codes from its comprehensive dataset, MIMIC 3 helped us pave the way for innovative healthcare solutions that promise to enhance the quality and effectiveness of patient care. Each of these tables serves a unique purpose in our research, enabling us to extract vital information for further analysis.</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a34c32d33_5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a34c32d33_5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project, we used an advanced natural language processing tool, MedCAT, to extract key symptom keywords from medical texts.MedCAT is an advanced tool that combines deep learning techniques and natural language processing technologies to accurately understand and analyze a wide range of textual materials, including medical records, research reports, clinical trial notes, and more. At the heart of this technology lies its deep understanding of medical domain knowledge, which enables it to recognize a wide range of medical entities, such as disease names, symptoms, drugs, etc., and match these entities with existing medical lexicons or ontologies, such as the Unified Medical Language System (UMLS).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MedCAT, we are able to efficiently perform the extraction of key symptoms.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For example, when we focus on identifying a specific symptom or disease, MedCAT is able to identify relevant terms in the text through its deep learning algorithms and match them with medical ontologies such as UMLS, thus ensuring the accuracy and reliability of information extraction.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MedCAT can not only efficiently extract key symptoms from complex medical texts, but also deepen our understanding of the diagnosis and treatment process of diseases, thus advancing the development of the healthcare industry!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97bcdac4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97bcdac4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the </a:t>
            </a:r>
            <a:r>
              <a:rPr lang="en"/>
              <a:t>aforementioned</a:t>
            </a:r>
            <a:r>
              <a:rPr lang="en"/>
              <a:t> tools we extracted the</a:t>
            </a:r>
            <a:r>
              <a:rPr lang="en"/>
              <a:t> medical terms refined the raw data into 58,361</a:t>
            </a:r>
            <a:endParaRPr/>
          </a:p>
          <a:p>
            <a:pPr indent="0" lvl="0" marL="0" rtl="0" algn="l">
              <a:spcBef>
                <a:spcPts val="0"/>
              </a:spcBef>
              <a:spcAft>
                <a:spcPts val="0"/>
              </a:spcAft>
              <a:buNone/>
            </a:pPr>
            <a:r>
              <a:rPr lang="en"/>
              <a:t>structured records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that, we performed an in-depth data cleaning.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removed missing values to ensure the accuracy and reliability of the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successfully identified the 20 diagnostic diseases with the high-</a:t>
            </a:r>
            <a:endParaRPr/>
          </a:p>
          <a:p>
            <a:pPr indent="0" lvl="0" marL="0" rtl="0" algn="l">
              <a:spcBef>
                <a:spcPts val="0"/>
              </a:spcBef>
              <a:spcAft>
                <a:spcPts val="0"/>
              </a:spcAft>
              <a:buNone/>
            </a:pPr>
            <a:r>
              <a:rPr lang="en"/>
              <a:t>est frequency of occurrence. These 20 diseases reflect the most common medical problems in the dataset and</a:t>
            </a:r>
            <a:endParaRPr/>
          </a:p>
          <a:p>
            <a:pPr indent="0" lvl="0" marL="0" rtl="0" algn="l">
              <a:spcBef>
                <a:spcPts val="0"/>
              </a:spcBef>
              <a:spcAft>
                <a:spcPts val="0"/>
              </a:spcAft>
              <a:buNone/>
            </a:pPr>
            <a:r>
              <a:rPr lang="en"/>
              <a:t>provide a clear direction for our subsequent analysis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7bcdac4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7bcdac4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85800" rtl="0" algn="l">
              <a:lnSpc>
                <a:spcPct val="115000"/>
              </a:lnSpc>
              <a:spcBef>
                <a:spcPts val="0"/>
              </a:spcBef>
              <a:spcAft>
                <a:spcPts val="0"/>
              </a:spcAft>
              <a:buClr>
                <a:schemeClr val="dk1"/>
              </a:buClr>
              <a:buSzPts val="1200"/>
              <a:buFont typeface="Arial"/>
              <a:buChar char="●"/>
            </a:pPr>
            <a:r>
              <a:rPr lang="en" sz="1200">
                <a:solidFill>
                  <a:schemeClr val="dk1"/>
                </a:solidFill>
              </a:rPr>
              <a:t>Then, we narrowed down the records to the top 10 disease of the data. We found the diseases with the highest frequency in the data for this so that we can prioritize during data extraction.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8860670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8860670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85800" rtl="0" algn="l">
              <a:lnSpc>
                <a:spcPct val="115000"/>
              </a:lnSpc>
              <a:spcBef>
                <a:spcPts val="0"/>
              </a:spcBef>
              <a:spcAft>
                <a:spcPts val="0"/>
              </a:spcAft>
              <a:buClr>
                <a:schemeClr val="dk1"/>
              </a:buClr>
              <a:buSzPts val="1200"/>
              <a:buFont typeface="Arial"/>
              <a:buChar char="●"/>
            </a:pPr>
            <a:r>
              <a:rPr lang="en" sz="1200">
                <a:solidFill>
                  <a:schemeClr val="dk1"/>
                </a:solidFill>
              </a:rPr>
              <a:t>The first step of pre-processing was mapping the set of EMR notes to the set of diseases the patient has using MedCAT. First we identified which notes would be relevant to diagnosing diseases. </a:t>
            </a:r>
            <a:endParaRPr sz="1200">
              <a:solidFill>
                <a:schemeClr val="dk1"/>
              </a:solidFill>
            </a:endParaRPr>
          </a:p>
          <a:p>
            <a:pPr indent="-304800" lvl="0" marL="685800" rtl="0" algn="l">
              <a:lnSpc>
                <a:spcPct val="115000"/>
              </a:lnSpc>
              <a:spcBef>
                <a:spcPts val="0"/>
              </a:spcBef>
              <a:spcAft>
                <a:spcPts val="0"/>
              </a:spcAft>
              <a:buClr>
                <a:schemeClr val="dk1"/>
              </a:buClr>
              <a:buSzPts val="1200"/>
              <a:buFont typeface="Arial"/>
              <a:buChar char="●"/>
            </a:pPr>
            <a:r>
              <a:rPr lang="en" sz="1200">
                <a:solidFill>
                  <a:schemeClr val="dk1"/>
                </a:solidFill>
              </a:rPr>
              <a:t>We extracted various keywords such as symptoms, organs, etc. </a:t>
            </a:r>
            <a:endParaRPr sz="1200">
              <a:solidFill>
                <a:schemeClr val="dk1"/>
              </a:solidFill>
            </a:endParaRPr>
          </a:p>
          <a:p>
            <a:pPr indent="-304800" lvl="0" marL="685800" rtl="0" algn="l">
              <a:lnSpc>
                <a:spcPct val="115000"/>
              </a:lnSpc>
              <a:spcBef>
                <a:spcPts val="0"/>
              </a:spcBef>
              <a:spcAft>
                <a:spcPts val="0"/>
              </a:spcAft>
              <a:buClr>
                <a:schemeClr val="dk1"/>
              </a:buClr>
              <a:buSzPts val="1200"/>
              <a:buFont typeface="Arial"/>
              <a:buChar char="●"/>
            </a:pPr>
            <a:r>
              <a:rPr lang="en" sz="1200">
                <a:solidFill>
                  <a:schemeClr val="dk1"/>
                </a:solidFill>
              </a:rPr>
              <a:t>Then, we narrowed down the records to the top 10 disease of the data.</a:t>
            </a:r>
            <a:endParaRPr sz="1200">
              <a:solidFill>
                <a:schemeClr val="dk1"/>
              </a:solidFill>
            </a:endParaRPr>
          </a:p>
          <a:p>
            <a:pPr indent="-304800" lvl="0" marL="685800" rtl="0" algn="l">
              <a:lnSpc>
                <a:spcPct val="115000"/>
              </a:lnSpc>
              <a:spcBef>
                <a:spcPts val="0"/>
              </a:spcBef>
              <a:spcAft>
                <a:spcPts val="0"/>
              </a:spcAft>
              <a:buClr>
                <a:schemeClr val="dk1"/>
              </a:buClr>
              <a:buSzPts val="1200"/>
              <a:buFont typeface="Verdana"/>
              <a:buChar char="●"/>
            </a:pPr>
            <a:r>
              <a:rPr lang="en" sz="1200">
                <a:solidFill>
                  <a:schemeClr val="dk1"/>
                </a:solidFill>
              </a:rPr>
              <a:t>We also found that we had more than one note per patient in many instances and that there were </a:t>
            </a:r>
            <a:r>
              <a:rPr lang="en" sz="1200">
                <a:solidFill>
                  <a:schemeClr val="dk1"/>
                </a:solidFill>
              </a:rPr>
              <a:t>multiple</a:t>
            </a:r>
            <a:r>
              <a:rPr lang="en" sz="1200">
                <a:solidFill>
                  <a:schemeClr val="dk1"/>
                </a:solidFill>
              </a:rPr>
              <a:t> diseases with mutliple notes, which we can see in these two charts.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OBJECT_1">
    <p:spTree>
      <p:nvGrpSpPr>
        <p:cNvPr id="50" name="Shape 50"/>
        <p:cNvGrpSpPr/>
        <p:nvPr/>
      </p:nvGrpSpPr>
      <p:grpSpPr>
        <a:xfrm>
          <a:off x="0" y="0"/>
          <a:ext cx="0" cy="0"/>
          <a:chOff x="0" y="0"/>
          <a:chExt cx="0" cy="0"/>
        </a:xfrm>
      </p:grpSpPr>
      <p:sp>
        <p:nvSpPr>
          <p:cNvPr id="51" name="Google Shape;51;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2" name="Google Shape;52;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3" name="Google Shape;53;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hyperlink" Target="http://drive.google.com/file/d/1JXt3qNQEqKOk2WvFrqQdPBmaEU9CLxAT/view"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drive.google.com/file/d/1zRoSUD6yvCQXZQEczmB0d9mcsSVkNfLB/view" TargetMode="External"/><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hyperlink" Target="https://datascientest.com/en/unraveling-machine-learning-vs-deep-learning-key-differences-explain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drive.google.com/file/d/1P9TFNyZbqn2cyIp-OFOBy1Flv_LUl7Pe/view"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hyperlink" Target="http://drive.google.com/file/d/1qwz3JYhnBTqycIHWLiaVFnciXWEECjXK/view"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hyperlink" Target="http://drive.google.com/file/d/1_BHKeudY85f8UgAriQ4RqqIhneIrnTOk/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hyperlink" Target="http://drive.google.com/file/d/1ZclIvZ75k0tHfk-F_PHv_s4EA48rURl7/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hyperlink" Target="http://drive.google.com/file/d/1ztertr-hVECZ2NOYJVQ-pNZHX8NPsKOm/view"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hyperlink" Target="http://drive.google.com/file/d/1TmSlDOacnInaeZjLHqeDe97uSE60uNVd/view" TargetMode="External"/><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hyperlink" Target="http://drive.google.com/file/d/1cdgR9gjydGkdwoUAeIcfQf3FfJ2BucKr/view"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drive.google.com/file/d/1EcBIYtn2ZjGftiUcI8X_Puy1Sl9U6lOZ/view" TargetMode="External"/><Relationship Id="rId4" Type="http://schemas.openxmlformats.org/officeDocument/2006/relationships/image" Target="../media/image1.png"/><Relationship Id="rId5" Type="http://schemas.openxmlformats.org/officeDocument/2006/relationships/image" Target="../media/image29.png"/><Relationship Id="rId6"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hyperlink" Target="http://drive.google.com/file/d/1DwpsrM8QxTDYaxxy4ORs8ZjvN_rRyfGr/view" TargetMode="External"/><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drive.google.com/file/d/1ami8k9SYp5scjvIzNDvWtqUQaebNlfv7/view"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hyperlink" Target="http://drive.google.com/file/d/13FdyrMPHBpMDOfi7bS4tTZC8Fsw-c_2T/view" TargetMode="External"/><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hyperlink" Target="http://drive.google.com/file/d/1XeKz6Gif3TFk6ZLFsQLqhM45uqpYkR8i/view" TargetMode="External"/><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1.png"/><Relationship Id="rId5" Type="http://schemas.openxmlformats.org/officeDocument/2006/relationships/hyperlink" Target="http://drive.google.com/file/d/1s9YCHLJS0Xa-DXwgpDLL5Q4hwPcmRjpv/view" TargetMode="External"/><Relationship Id="rId6"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hyperlink" Target="http://drive.google.com/file/d/1WwOHtjpfchkV-RYfpYWbkhWI_lEzxH4B/view" TargetMode="External"/><Relationship Id="rId7"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drive.google.com/file/d/1Ivm-_cYAwRqXFLEeSbpDlODVxRA3DjD1/view" TargetMode="External"/><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drive.google.com/file/d/1gT0SD75L1sdrMRDe3IxX7RPs6IEv14Tm/view" TargetMode="External"/><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micoope.com.gt/?o=misdiagnosed-addressing-mental-illness-when-you-don-t-know-nn-xaR3N0H5" TargetMode="External"/><Relationship Id="rId4" Type="http://schemas.openxmlformats.org/officeDocument/2006/relationships/hyperlink" Target="https://www.micoope.com.gt/?o=misdiagnosed-addressing-mental-illness-when-you-don-t-know-nn-xaR3N0H5" TargetMode="External"/><Relationship Id="rId5" Type="http://schemas.openxmlformats.org/officeDocument/2006/relationships/hyperlink" Target="https://www.micoope.com.gt/?o=misdiagnosed-addressing-mental-illness-when-you-don-t-know-nn-xaR3N0H5" TargetMode="External"/><Relationship Id="rId6" Type="http://schemas.openxmlformats.org/officeDocument/2006/relationships/image" Target="../media/image11.jpg"/><Relationship Id="rId7" Type="http://schemas.openxmlformats.org/officeDocument/2006/relationships/hyperlink" Target="http://drive.google.com/file/d/1Dx2jkI8MyQA9YZZ1Tzsnm5ZK-suVV29k/view" TargetMode="External"/><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hyperlink" Target="http://drive.google.com/file/d/1rzdfwjAK2zAuT8sCU61UEM6_auaAlqpH/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4.jpg"/><Relationship Id="rId4" Type="http://schemas.openxmlformats.org/officeDocument/2006/relationships/hyperlink" Target="http://drive.google.com/file/d/1P_31gGtzB51fZ-8QNhxOrh35m5bjVBPe/view"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hyperlink" Target="http://drive.google.com/file/d/1qVLbwM3fGnxXxTbI3n4UUF6W1Br_5LPD/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hyperlink" Target="http://drive.google.com/file/d/1EV1d3CYp023QDJ4r4aWB71Ls96wlWS8G/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hyperlink" Target="http://drive.google.com/file/d/1cPRT-OzDCRATQGm8UWTlXo-wtWDVlaXg/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14"/>
          <p:cNvSpPr txBox="1"/>
          <p:nvPr/>
        </p:nvSpPr>
        <p:spPr>
          <a:xfrm>
            <a:off x="1376988" y="2641325"/>
            <a:ext cx="6390000" cy="2124600"/>
          </a:xfrm>
          <a:prstGeom prst="rect">
            <a:avLst/>
          </a:prstGeom>
          <a:noFill/>
          <a:ln>
            <a:noFill/>
          </a:ln>
        </p:spPr>
        <p:txBody>
          <a:bodyPr anchorCtr="0" anchor="t" bIns="0" lIns="0" spcFirstLastPara="1" rIns="0" wrap="square" tIns="91925">
            <a:spAutoFit/>
          </a:bodyPr>
          <a:lstStyle/>
          <a:p>
            <a:pPr indent="0" lvl="0" marL="0" rtl="0" algn="ctr">
              <a:lnSpc>
                <a:spcPct val="100000"/>
              </a:lnSpc>
              <a:spcBef>
                <a:spcPts val="0"/>
              </a:spcBef>
              <a:spcAft>
                <a:spcPts val="0"/>
              </a:spcAft>
              <a:buNone/>
            </a:pPr>
            <a:r>
              <a:rPr lang="en" sz="2200"/>
              <a:t>Final Project Report: Exploring MIMIC-III for Collaborative Disease Insights</a:t>
            </a:r>
            <a:endParaRPr sz="2200"/>
          </a:p>
          <a:p>
            <a:pPr indent="0" lvl="0" marL="0" rtl="0" algn="ctr">
              <a:lnSpc>
                <a:spcPct val="100000"/>
              </a:lnSpc>
              <a:spcBef>
                <a:spcPts val="0"/>
              </a:spcBef>
              <a:spcAft>
                <a:spcPts val="0"/>
              </a:spcAft>
              <a:buNone/>
            </a:pPr>
            <a:r>
              <a:t/>
            </a:r>
            <a:endParaRPr/>
          </a:p>
          <a:p>
            <a:pPr indent="0" lvl="0" marL="0" rtl="0" algn="ctr">
              <a:lnSpc>
                <a:spcPct val="100000"/>
              </a:lnSpc>
              <a:spcBef>
                <a:spcPts val="600"/>
              </a:spcBef>
              <a:spcAft>
                <a:spcPts val="0"/>
              </a:spcAft>
              <a:buNone/>
            </a:pPr>
            <a:r>
              <a:rPr i="1" lang="en"/>
              <a:t>Drishti Sharma, 20353192	J</a:t>
            </a:r>
            <a:r>
              <a:rPr i="1" lang="en"/>
              <a:t>ing Tao, </a:t>
            </a:r>
            <a:r>
              <a:rPr i="1" lang="en">
                <a:solidFill>
                  <a:schemeClr val="dk1"/>
                </a:solidFill>
              </a:rPr>
              <a:t>20311294</a:t>
            </a:r>
            <a:endParaRPr i="1"/>
          </a:p>
          <a:p>
            <a:pPr indent="0" lvl="0" marL="0" rtl="0" algn="ctr">
              <a:lnSpc>
                <a:spcPct val="100000"/>
              </a:lnSpc>
              <a:spcBef>
                <a:spcPts val="600"/>
              </a:spcBef>
              <a:spcAft>
                <a:spcPts val="0"/>
              </a:spcAft>
              <a:buNone/>
            </a:pPr>
            <a:r>
              <a:rPr i="1" lang="en"/>
              <a:t>Jasmine Mishra, </a:t>
            </a:r>
            <a:r>
              <a:rPr i="1" lang="en">
                <a:solidFill>
                  <a:schemeClr val="dk1"/>
                </a:solidFill>
              </a:rPr>
              <a:t>20155909</a:t>
            </a:r>
            <a:r>
              <a:rPr i="1" lang="en"/>
              <a:t> 		Veronika Grigoreva, </a:t>
            </a:r>
            <a:r>
              <a:rPr i="1" lang="en">
                <a:solidFill>
                  <a:schemeClr val="dk1"/>
                </a:solidFill>
              </a:rPr>
              <a:t>20311294</a:t>
            </a:r>
            <a:r>
              <a:rPr i="1" lang="en"/>
              <a:t> </a:t>
            </a:r>
            <a:endParaRPr i="1"/>
          </a:p>
          <a:p>
            <a:pPr indent="0" lvl="0" marL="0" rtl="0" algn="ctr">
              <a:lnSpc>
                <a:spcPct val="100000"/>
              </a:lnSpc>
              <a:spcBef>
                <a:spcPts val="600"/>
              </a:spcBef>
              <a:spcAft>
                <a:spcPts val="0"/>
              </a:spcAft>
              <a:buNone/>
            </a:pPr>
            <a:r>
              <a:t/>
            </a:r>
            <a:endParaRPr i="1"/>
          </a:p>
          <a:p>
            <a:pPr indent="0" lvl="0" marL="0" rtl="0" algn="ctr">
              <a:lnSpc>
                <a:spcPct val="100000"/>
              </a:lnSpc>
              <a:spcBef>
                <a:spcPts val="600"/>
              </a:spcBef>
              <a:spcAft>
                <a:spcPts val="0"/>
              </a:spcAft>
              <a:buNone/>
            </a:pPr>
            <a:r>
              <a:t/>
            </a:r>
            <a:endParaRPr b="1" sz="1200"/>
          </a:p>
        </p:txBody>
      </p:sp>
      <p:pic>
        <p:nvPicPr>
          <p:cNvPr id="59" name="Google Shape;59;p14"/>
          <p:cNvPicPr preferRelativeResize="0"/>
          <p:nvPr/>
        </p:nvPicPr>
        <p:blipFill rotWithShape="1">
          <a:blip r:embed="rId3">
            <a:alphaModFix/>
          </a:blip>
          <a:srcRect b="0" l="0" r="0" t="0"/>
          <a:stretch/>
        </p:blipFill>
        <p:spPr>
          <a:xfrm>
            <a:off x="3364713" y="419900"/>
            <a:ext cx="2414574" cy="2016225"/>
          </a:xfrm>
          <a:prstGeom prst="rect">
            <a:avLst/>
          </a:prstGeom>
          <a:noFill/>
          <a:ln>
            <a:noFill/>
          </a:ln>
        </p:spPr>
      </p:pic>
      <p:pic>
        <p:nvPicPr>
          <p:cNvPr id="60" name="Google Shape;60;p14" title="intro.mp3">
            <a:hlinkClick r:id="rId4"/>
          </p:cNvPr>
          <p:cNvPicPr preferRelativeResize="0"/>
          <p:nvPr/>
        </p:nvPicPr>
        <p:blipFill>
          <a:blip r:embed="rId5">
            <a:alphaModFix/>
          </a:blip>
          <a:stretch>
            <a:fillRect/>
          </a:stretch>
        </p:blipFill>
        <p:spPr>
          <a:xfrm>
            <a:off x="104775" y="4686300"/>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4294967295" type="title"/>
          </p:nvPr>
        </p:nvSpPr>
        <p:spPr>
          <a:xfrm>
            <a:off x="311700" y="445025"/>
            <a:ext cx="5817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Challenges</a:t>
            </a:r>
            <a:endParaRPr/>
          </a:p>
        </p:txBody>
      </p:sp>
      <p:sp>
        <p:nvSpPr>
          <p:cNvPr id="134" name="Google Shape;134;p23"/>
          <p:cNvSpPr txBox="1"/>
          <p:nvPr>
            <p:ph idx="4294967295" type="body"/>
          </p:nvPr>
        </p:nvSpPr>
        <p:spPr>
          <a:xfrm>
            <a:off x="311700" y="986525"/>
            <a:ext cx="8832300" cy="230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Large amount of unstructured medical record text and EMR data</a:t>
            </a:r>
            <a:endParaRPr/>
          </a:p>
          <a:p>
            <a:pPr indent="-342900" lvl="0" marL="457200" rtl="0" algn="l">
              <a:spcBef>
                <a:spcPts val="1000"/>
              </a:spcBef>
              <a:spcAft>
                <a:spcPts val="0"/>
              </a:spcAft>
              <a:buSzPts val="1800"/>
              <a:buChar char="●"/>
            </a:pPr>
            <a:r>
              <a:rPr lang="en"/>
              <a:t>MIMIC-III records may have multiple diseases, requiring multi-label classification.</a:t>
            </a:r>
            <a:endParaRPr/>
          </a:p>
          <a:p>
            <a:pPr indent="-342900" lvl="0" marL="457200" rtl="0" algn="l">
              <a:spcBef>
                <a:spcPts val="1000"/>
              </a:spcBef>
              <a:spcAft>
                <a:spcPts val="0"/>
              </a:spcAft>
              <a:buSzPts val="1800"/>
              <a:buChar char="●"/>
            </a:pPr>
            <a:r>
              <a:rPr lang="en"/>
              <a:t>Variability and specificity of EMR text, </a:t>
            </a:r>
            <a:r>
              <a:rPr lang="en"/>
              <a:t>require highly adaptive models</a:t>
            </a:r>
            <a:r>
              <a:rPr lang="en" sz="1100"/>
              <a:t> </a:t>
            </a:r>
            <a:endParaRPr/>
          </a:p>
          <a:p>
            <a:pPr indent="-342900" lvl="0" marL="457200" rtl="0" algn="l">
              <a:spcBef>
                <a:spcPts val="1000"/>
              </a:spcBef>
              <a:spcAft>
                <a:spcPts val="1000"/>
              </a:spcAft>
              <a:buSzPts val="1800"/>
              <a:buChar char="●"/>
            </a:pPr>
            <a:r>
              <a:rPr b="1" lang="en"/>
              <a:t>Solution</a:t>
            </a:r>
            <a:r>
              <a:rPr lang="en"/>
              <a:t>: Incorporating both ML and DL techniques along with Natural Language Processing</a:t>
            </a:r>
            <a:endParaRPr/>
          </a:p>
        </p:txBody>
      </p:sp>
      <p:pic>
        <p:nvPicPr>
          <p:cNvPr id="135" name="Google Shape;135;p23" title="challenges.mp3">
            <a:hlinkClick r:id="rId3"/>
          </p:cNvPr>
          <p:cNvPicPr preferRelativeResize="0"/>
          <p:nvPr/>
        </p:nvPicPr>
        <p:blipFill>
          <a:blip r:embed="rId4">
            <a:alphaModFix/>
          </a:blip>
          <a:stretch>
            <a:fillRect/>
          </a:stretch>
        </p:blipFill>
        <p:spPr>
          <a:xfrm>
            <a:off x="0" y="4457875"/>
            <a:ext cx="572700" cy="572700"/>
          </a:xfrm>
          <a:prstGeom prst="rect">
            <a:avLst/>
          </a:prstGeom>
          <a:noFill/>
          <a:ln>
            <a:noFill/>
          </a:ln>
        </p:spPr>
      </p:pic>
      <p:pic>
        <p:nvPicPr>
          <p:cNvPr id="136" name="Google Shape;136;p23"/>
          <p:cNvPicPr preferRelativeResize="0"/>
          <p:nvPr/>
        </p:nvPicPr>
        <p:blipFill>
          <a:blip r:embed="rId5">
            <a:alphaModFix/>
          </a:blip>
          <a:stretch>
            <a:fillRect/>
          </a:stretch>
        </p:blipFill>
        <p:spPr>
          <a:xfrm>
            <a:off x="1110662" y="3133475"/>
            <a:ext cx="1693476" cy="2116826"/>
          </a:xfrm>
          <a:prstGeom prst="rect">
            <a:avLst/>
          </a:prstGeom>
          <a:noFill/>
          <a:ln>
            <a:noFill/>
          </a:ln>
        </p:spPr>
      </p:pic>
      <p:pic>
        <p:nvPicPr>
          <p:cNvPr id="137" name="Google Shape;137;p23"/>
          <p:cNvPicPr preferRelativeResize="0"/>
          <p:nvPr/>
        </p:nvPicPr>
        <p:blipFill>
          <a:blip r:embed="rId6">
            <a:alphaModFix/>
          </a:blip>
          <a:stretch>
            <a:fillRect/>
          </a:stretch>
        </p:blipFill>
        <p:spPr>
          <a:xfrm>
            <a:off x="3927425" y="2968300"/>
            <a:ext cx="3927275" cy="1838300"/>
          </a:xfrm>
          <a:prstGeom prst="rect">
            <a:avLst/>
          </a:prstGeom>
          <a:noFill/>
          <a:ln>
            <a:noFill/>
          </a:ln>
        </p:spPr>
      </p:pic>
      <p:sp>
        <p:nvSpPr>
          <p:cNvPr id="138" name="Google Shape;138;p23"/>
          <p:cNvSpPr txBox="1"/>
          <p:nvPr>
            <p:ph idx="4294967295" type="body"/>
          </p:nvPr>
        </p:nvSpPr>
        <p:spPr>
          <a:xfrm>
            <a:off x="4342775" y="4754675"/>
            <a:ext cx="3406500" cy="741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000"/>
              </a:spcAft>
              <a:buNone/>
            </a:pPr>
            <a:r>
              <a:rPr lang="en" sz="517" u="sng">
                <a:solidFill>
                  <a:schemeClr val="hlink"/>
                </a:solidFill>
                <a:hlinkClick r:id="rId7"/>
              </a:rPr>
              <a:t>https://datascientest.com/en/unraveling-machine-learning-vs-deep-learning-key-differences-explained</a:t>
            </a:r>
            <a:endParaRPr sz="116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Entries</a:t>
            </a:r>
            <a:endParaRPr/>
          </a:p>
        </p:txBody>
      </p:sp>
      <p:pic>
        <p:nvPicPr>
          <p:cNvPr id="144" name="Google Shape;144;p24"/>
          <p:cNvPicPr preferRelativeResize="0"/>
          <p:nvPr/>
        </p:nvPicPr>
        <p:blipFill>
          <a:blip r:embed="rId3">
            <a:alphaModFix/>
          </a:blip>
          <a:stretch>
            <a:fillRect/>
          </a:stretch>
        </p:blipFill>
        <p:spPr>
          <a:xfrm>
            <a:off x="61913" y="1726025"/>
            <a:ext cx="9020175" cy="2381250"/>
          </a:xfrm>
          <a:prstGeom prst="rect">
            <a:avLst/>
          </a:prstGeom>
          <a:noFill/>
          <a:ln>
            <a:noFill/>
          </a:ln>
        </p:spPr>
      </p:pic>
      <p:graphicFrame>
        <p:nvGraphicFramePr>
          <p:cNvPr id="145" name="Google Shape;145;p24"/>
          <p:cNvGraphicFramePr/>
          <p:nvPr/>
        </p:nvGraphicFramePr>
        <p:xfrm>
          <a:off x="61925" y="1345025"/>
          <a:ext cx="3000000" cy="3000000"/>
        </p:xfrm>
        <a:graphic>
          <a:graphicData uri="http://schemas.openxmlformats.org/drawingml/2006/table">
            <a:tbl>
              <a:tblPr>
                <a:noFill/>
                <a:tableStyleId>{A3AF0EA6-0EF1-49D9-AA6B-2996BC7A5AB7}</a:tableStyleId>
              </a:tblPr>
              <a:tblGrid>
                <a:gridCol w="1064575"/>
                <a:gridCol w="1122300"/>
                <a:gridCol w="2050775"/>
                <a:gridCol w="3500400"/>
                <a:gridCol w="1282075"/>
              </a:tblGrid>
              <a:tr h="381000">
                <a:tc>
                  <a:txBody>
                    <a:bodyPr/>
                    <a:lstStyle/>
                    <a:p>
                      <a:pPr indent="0" lvl="0" marL="0" rtl="0" algn="r">
                        <a:spcBef>
                          <a:spcPts val="0"/>
                        </a:spcBef>
                        <a:spcAft>
                          <a:spcPts val="0"/>
                        </a:spcAft>
                        <a:buNone/>
                      </a:pPr>
                      <a:r>
                        <a:rPr b="1" lang="en">
                          <a:solidFill>
                            <a:schemeClr val="lt1"/>
                          </a:solidFill>
                        </a:rPr>
                        <a:t>IDs</a:t>
                      </a:r>
                      <a:endParaRPr b="1">
                        <a:solidFill>
                          <a:schemeClr val="lt1"/>
                        </a:solidFill>
                      </a:endParaRPr>
                    </a:p>
                  </a:txBody>
                  <a:tcPr marT="91425" marB="91425" marR="91425" marL="91425">
                    <a:solidFill>
                      <a:schemeClr val="dk2"/>
                    </a:solidFill>
                  </a:tcPr>
                </a:tc>
                <a:tc>
                  <a:txBody>
                    <a:bodyPr/>
                    <a:lstStyle/>
                    <a:p>
                      <a:pPr indent="0" lvl="0" marL="0" rtl="0" algn="r">
                        <a:spcBef>
                          <a:spcPts val="0"/>
                        </a:spcBef>
                        <a:spcAft>
                          <a:spcPts val="0"/>
                        </a:spcAft>
                        <a:buNone/>
                      </a:pPr>
                      <a:r>
                        <a:rPr b="1" lang="en">
                          <a:solidFill>
                            <a:schemeClr val="lt1"/>
                          </a:solidFill>
                        </a:rPr>
                        <a:t>IDs</a:t>
                      </a:r>
                      <a:endParaRPr b="1">
                        <a:solidFill>
                          <a:schemeClr val="lt1"/>
                        </a:solidFill>
                      </a:endParaRPr>
                    </a:p>
                  </a:txBody>
                  <a:tcPr marT="91425" marB="91425" marR="91425" marL="91425">
                    <a:solidFill>
                      <a:schemeClr val="dk2"/>
                    </a:solidFill>
                  </a:tcPr>
                </a:tc>
                <a:tc>
                  <a:txBody>
                    <a:bodyPr/>
                    <a:lstStyle/>
                    <a:p>
                      <a:pPr indent="0" lvl="0" marL="0" rtl="0" algn="r">
                        <a:spcBef>
                          <a:spcPts val="0"/>
                        </a:spcBef>
                        <a:spcAft>
                          <a:spcPts val="0"/>
                        </a:spcAft>
                        <a:buNone/>
                      </a:pPr>
                      <a:r>
                        <a:rPr b="1" lang="en">
                          <a:solidFill>
                            <a:schemeClr val="lt1"/>
                          </a:solidFill>
                        </a:rPr>
                        <a:t>Labels - </a:t>
                      </a:r>
                      <a:r>
                        <a:rPr b="1" lang="en">
                          <a:solidFill>
                            <a:schemeClr val="lt1"/>
                          </a:solidFill>
                        </a:rPr>
                        <a:t>Diseases</a:t>
                      </a:r>
                      <a:endParaRPr b="1">
                        <a:solidFill>
                          <a:schemeClr val="lt1"/>
                        </a:solidFill>
                      </a:endParaRPr>
                    </a:p>
                  </a:txBody>
                  <a:tcPr marT="91425" marB="91425" marR="91425" marL="91425">
                    <a:solidFill>
                      <a:schemeClr val="dk2"/>
                    </a:solidFill>
                  </a:tcPr>
                </a:tc>
                <a:tc>
                  <a:txBody>
                    <a:bodyPr/>
                    <a:lstStyle/>
                    <a:p>
                      <a:pPr indent="0" lvl="0" marL="0" rtl="0" algn="r">
                        <a:spcBef>
                          <a:spcPts val="0"/>
                        </a:spcBef>
                        <a:spcAft>
                          <a:spcPts val="0"/>
                        </a:spcAft>
                        <a:buNone/>
                      </a:pPr>
                      <a:r>
                        <a:rPr b="1" lang="en">
                          <a:solidFill>
                            <a:schemeClr val="lt1"/>
                          </a:solidFill>
                        </a:rPr>
                        <a:t>Features - Text List of Symptoms</a:t>
                      </a:r>
                      <a:endParaRPr b="1">
                        <a:solidFill>
                          <a:schemeClr val="lt1"/>
                        </a:solidFill>
                      </a:endParaRPr>
                    </a:p>
                  </a:txBody>
                  <a:tcPr marT="91425" marB="91425" marR="91425" marL="91425">
                    <a:solidFill>
                      <a:schemeClr val="dk2"/>
                    </a:solidFill>
                  </a:tcPr>
                </a:tc>
                <a:tc>
                  <a:txBody>
                    <a:bodyPr/>
                    <a:lstStyle/>
                    <a:p>
                      <a:pPr indent="0" lvl="0" marL="0" rtl="0" algn="r">
                        <a:spcBef>
                          <a:spcPts val="0"/>
                        </a:spcBef>
                        <a:spcAft>
                          <a:spcPts val="0"/>
                        </a:spcAft>
                        <a:buNone/>
                      </a:pPr>
                      <a:r>
                        <a:rPr b="1" lang="en">
                          <a:solidFill>
                            <a:schemeClr val="lt1"/>
                          </a:solidFill>
                        </a:rPr>
                        <a:t>Num Feature</a:t>
                      </a:r>
                      <a:endParaRPr b="1">
                        <a:solidFill>
                          <a:schemeClr val="lt1"/>
                        </a:solidFill>
                      </a:endParaRPr>
                    </a:p>
                  </a:txBody>
                  <a:tcPr marT="91425" marB="91425" marR="91425" marL="91425">
                    <a:solidFill>
                      <a:schemeClr val="dk2"/>
                    </a:solidFill>
                  </a:tcPr>
                </a:tc>
              </a:tr>
            </a:tbl>
          </a:graphicData>
        </a:graphic>
      </p:graphicFrame>
      <p:pic>
        <p:nvPicPr>
          <p:cNvPr id="146" name="Google Shape;146;p24" title="Apr 4, 18.19_.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Label Counts</a:t>
            </a:r>
            <a:endParaRPr/>
          </a:p>
        </p:txBody>
      </p:sp>
      <p:sp>
        <p:nvSpPr>
          <p:cNvPr id="152" name="Google Shape;152;p25"/>
          <p:cNvSpPr txBox="1"/>
          <p:nvPr>
            <p:ph idx="4294967295" type="body"/>
          </p:nvPr>
        </p:nvSpPr>
        <p:spPr>
          <a:xfrm>
            <a:off x="311700" y="1152475"/>
            <a:ext cx="60117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TODO: slides with data analysis graphs</a:t>
            </a:r>
            <a:endParaRPr/>
          </a:p>
          <a:p>
            <a:pPr indent="0" lvl="0" marL="0" rtl="0" algn="l">
              <a:spcBef>
                <a:spcPts val="1200"/>
              </a:spcBef>
              <a:spcAft>
                <a:spcPts val="1200"/>
              </a:spcAft>
              <a:buNone/>
            </a:pPr>
            <a:r>
              <a:t/>
            </a:r>
            <a:endParaRPr/>
          </a:p>
        </p:txBody>
      </p:sp>
      <p:pic>
        <p:nvPicPr>
          <p:cNvPr id="153" name="Google Shape;153;p25"/>
          <p:cNvPicPr preferRelativeResize="0"/>
          <p:nvPr/>
        </p:nvPicPr>
        <p:blipFill>
          <a:blip r:embed="rId3">
            <a:alphaModFix/>
          </a:blip>
          <a:stretch>
            <a:fillRect/>
          </a:stretch>
        </p:blipFill>
        <p:spPr>
          <a:xfrm>
            <a:off x="97880" y="1001300"/>
            <a:ext cx="8861196" cy="4222150"/>
          </a:xfrm>
          <a:prstGeom prst="rect">
            <a:avLst/>
          </a:prstGeom>
          <a:noFill/>
          <a:ln>
            <a:noFill/>
          </a:ln>
        </p:spPr>
      </p:pic>
      <p:pic>
        <p:nvPicPr>
          <p:cNvPr id="154" name="Google Shape;154;p25" title="Apr 4, 16.58​.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Symptoms Distribution</a:t>
            </a:r>
            <a:endParaRPr/>
          </a:p>
        </p:txBody>
      </p:sp>
      <p:sp>
        <p:nvSpPr>
          <p:cNvPr id="160" name="Google Shape;160;p26"/>
          <p:cNvSpPr txBox="1"/>
          <p:nvPr>
            <p:ph idx="4294967295" type="body"/>
          </p:nvPr>
        </p:nvSpPr>
        <p:spPr>
          <a:xfrm>
            <a:off x="311700" y="1152475"/>
            <a:ext cx="60117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TODO: slides with data analysis graphs</a:t>
            </a:r>
            <a:endParaRPr/>
          </a:p>
          <a:p>
            <a:pPr indent="0" lvl="0" marL="0" rtl="0" algn="l">
              <a:spcBef>
                <a:spcPts val="1200"/>
              </a:spcBef>
              <a:spcAft>
                <a:spcPts val="1200"/>
              </a:spcAft>
              <a:buNone/>
            </a:pPr>
            <a:r>
              <a:t/>
            </a:r>
            <a:endParaRPr/>
          </a:p>
        </p:txBody>
      </p:sp>
      <p:pic>
        <p:nvPicPr>
          <p:cNvPr id="161" name="Google Shape;161;p26"/>
          <p:cNvPicPr preferRelativeResize="0"/>
          <p:nvPr/>
        </p:nvPicPr>
        <p:blipFill rotWithShape="1">
          <a:blip r:embed="rId3">
            <a:alphaModFix/>
          </a:blip>
          <a:srcRect b="2987" l="0" r="0" t="0"/>
          <a:stretch/>
        </p:blipFill>
        <p:spPr>
          <a:xfrm>
            <a:off x="283825" y="1017725"/>
            <a:ext cx="8576348" cy="3919799"/>
          </a:xfrm>
          <a:prstGeom prst="rect">
            <a:avLst/>
          </a:prstGeom>
          <a:noFill/>
          <a:ln>
            <a:noFill/>
          </a:ln>
        </p:spPr>
      </p:pic>
      <p:pic>
        <p:nvPicPr>
          <p:cNvPr id="162" name="Google Shape;162;p26" title="Apr 4, 17.01​.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Analysis</a:t>
            </a:r>
            <a:r>
              <a:rPr lang="en"/>
              <a:t> Methodology</a:t>
            </a:r>
            <a:endParaRPr/>
          </a:p>
        </p:txBody>
      </p:sp>
      <p:sp>
        <p:nvSpPr>
          <p:cNvPr id="168" name="Google Shape;168;p27"/>
          <p:cNvSpPr txBox="1"/>
          <p:nvPr>
            <p:ph idx="4294967295" type="body"/>
          </p:nvPr>
        </p:nvSpPr>
        <p:spPr>
          <a:xfrm>
            <a:off x="311700" y="1152475"/>
            <a:ext cx="75633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Multi-label classification =&gt; accuracy is ill-suited</a:t>
            </a:r>
            <a:endParaRPr/>
          </a:p>
          <a:p>
            <a:pPr indent="-342900" lvl="0" marL="457200" rtl="0" algn="l">
              <a:spcBef>
                <a:spcPts val="0"/>
              </a:spcBef>
              <a:spcAft>
                <a:spcPts val="0"/>
              </a:spcAft>
              <a:buSzPts val="1800"/>
              <a:buChar char="●"/>
            </a:pPr>
            <a:r>
              <a:rPr lang="en"/>
              <a:t>Using precision, recall, F1. Micro, macro and average calculation </a:t>
            </a:r>
            <a:endParaRPr/>
          </a:p>
          <a:p>
            <a:pPr indent="-342900" lvl="0" marL="457200" rtl="0" algn="l">
              <a:spcBef>
                <a:spcPts val="0"/>
              </a:spcBef>
              <a:spcAft>
                <a:spcPts val="0"/>
              </a:spcAft>
              <a:buSzPts val="1800"/>
              <a:buChar char="●"/>
            </a:pPr>
            <a:r>
              <a:rPr lang="en"/>
              <a:t>Fraction of correct labels as an additional metric</a:t>
            </a:r>
            <a:endParaRPr/>
          </a:p>
          <a:p>
            <a:pPr indent="0" lvl="0" marL="0" rtl="0" algn="l">
              <a:spcBef>
                <a:spcPts val="1200"/>
              </a:spcBef>
              <a:spcAft>
                <a:spcPts val="1200"/>
              </a:spcAft>
              <a:buNone/>
            </a:pPr>
            <a:r>
              <a:t/>
            </a:r>
            <a:endParaRPr/>
          </a:p>
        </p:txBody>
      </p:sp>
      <p:pic>
        <p:nvPicPr>
          <p:cNvPr id="169" name="Google Shape;169;p27"/>
          <p:cNvPicPr preferRelativeResize="0"/>
          <p:nvPr/>
        </p:nvPicPr>
        <p:blipFill rotWithShape="1">
          <a:blip r:embed="rId3">
            <a:alphaModFix/>
          </a:blip>
          <a:srcRect b="0" l="19736" r="0" t="0"/>
          <a:stretch/>
        </p:blipFill>
        <p:spPr>
          <a:xfrm>
            <a:off x="2133588" y="2403475"/>
            <a:ext cx="4876825" cy="2583100"/>
          </a:xfrm>
          <a:prstGeom prst="rect">
            <a:avLst/>
          </a:prstGeom>
          <a:noFill/>
          <a:ln>
            <a:noFill/>
          </a:ln>
        </p:spPr>
      </p:pic>
      <p:pic>
        <p:nvPicPr>
          <p:cNvPr id="170" name="Google Shape;170;p27" title="Apr 4, 17.10​.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ML Approach: Data Processing</a:t>
            </a:r>
            <a:endParaRPr/>
          </a:p>
        </p:txBody>
      </p:sp>
      <p:sp>
        <p:nvSpPr>
          <p:cNvPr id="176" name="Google Shape;176;p28"/>
          <p:cNvSpPr txBox="1"/>
          <p:nvPr>
            <p:ph idx="4294967295" type="body"/>
          </p:nvPr>
        </p:nvSpPr>
        <p:spPr>
          <a:xfrm>
            <a:off x="311700" y="1152475"/>
            <a:ext cx="60117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symptom as a feature, predicting a label vector</a:t>
            </a:r>
            <a:endParaRPr/>
          </a:p>
          <a:p>
            <a:pPr indent="-342900" lvl="0" marL="457200" rtl="0" algn="l">
              <a:spcBef>
                <a:spcPts val="0"/>
              </a:spcBef>
              <a:spcAft>
                <a:spcPts val="0"/>
              </a:spcAft>
              <a:buSzPts val="1800"/>
              <a:buChar char="●"/>
            </a:pPr>
            <a:r>
              <a:rPr lang="en"/>
              <a:t>Each </a:t>
            </a:r>
            <a:r>
              <a:rPr lang="en"/>
              <a:t>disease</a:t>
            </a:r>
            <a:r>
              <a:rPr lang="en"/>
              <a:t> as a separate label, sparse table</a:t>
            </a:r>
            <a:endParaRPr/>
          </a:p>
          <a:p>
            <a:pPr indent="0" lvl="0" marL="0" rtl="0" algn="l">
              <a:spcBef>
                <a:spcPts val="1200"/>
              </a:spcBef>
              <a:spcAft>
                <a:spcPts val="1200"/>
              </a:spcAft>
              <a:buNone/>
            </a:pPr>
            <a:r>
              <a:t/>
            </a:r>
            <a:endParaRPr/>
          </a:p>
        </p:txBody>
      </p:sp>
      <p:pic>
        <p:nvPicPr>
          <p:cNvPr id="177" name="Google Shape;177;p28"/>
          <p:cNvPicPr preferRelativeResize="0"/>
          <p:nvPr/>
        </p:nvPicPr>
        <p:blipFill rotWithShape="1">
          <a:blip r:embed="rId3">
            <a:alphaModFix/>
          </a:blip>
          <a:srcRect b="0" l="8941" r="0" t="0"/>
          <a:stretch/>
        </p:blipFill>
        <p:spPr>
          <a:xfrm>
            <a:off x="506050" y="2028675"/>
            <a:ext cx="8326250" cy="2869550"/>
          </a:xfrm>
          <a:prstGeom prst="rect">
            <a:avLst/>
          </a:prstGeom>
          <a:noFill/>
          <a:ln>
            <a:noFill/>
          </a:ln>
        </p:spPr>
      </p:pic>
      <p:pic>
        <p:nvPicPr>
          <p:cNvPr id="178" name="Google Shape;178;p28" title="Apr 4, 17.14​.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ML </a:t>
            </a:r>
            <a:r>
              <a:rPr lang="en"/>
              <a:t>Approach</a:t>
            </a:r>
            <a:r>
              <a:rPr lang="en"/>
              <a:t>: Models</a:t>
            </a:r>
            <a:endParaRPr/>
          </a:p>
        </p:txBody>
      </p:sp>
      <p:sp>
        <p:nvSpPr>
          <p:cNvPr id="184" name="Google Shape;184;p29"/>
          <p:cNvSpPr txBox="1"/>
          <p:nvPr>
            <p:ph idx="4294967295" type="body"/>
          </p:nvPr>
        </p:nvSpPr>
        <p:spPr>
          <a:xfrm>
            <a:off x="311700" y="1152475"/>
            <a:ext cx="60117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Dummy baseline - stratified labels</a:t>
            </a:r>
            <a:endParaRPr/>
          </a:p>
          <a:p>
            <a:pPr indent="-342900" lvl="0" marL="457200" rtl="0" algn="l">
              <a:spcBef>
                <a:spcPts val="1000"/>
              </a:spcBef>
              <a:spcAft>
                <a:spcPts val="0"/>
              </a:spcAft>
              <a:buSzPts val="1800"/>
              <a:buChar char="●"/>
            </a:pPr>
            <a:r>
              <a:rPr lang="en"/>
              <a:t>K nearest </a:t>
            </a:r>
            <a:r>
              <a:rPr lang="en"/>
              <a:t>neighbors</a:t>
            </a:r>
            <a:r>
              <a:rPr lang="en"/>
              <a:t> baseline</a:t>
            </a:r>
            <a:endParaRPr/>
          </a:p>
          <a:p>
            <a:pPr indent="-342900" lvl="0" marL="457200" rtl="0" algn="l">
              <a:spcBef>
                <a:spcPts val="1000"/>
              </a:spcBef>
              <a:spcAft>
                <a:spcPts val="0"/>
              </a:spcAft>
              <a:buSzPts val="1800"/>
              <a:buChar char="●"/>
            </a:pPr>
            <a:r>
              <a:rPr lang="en"/>
              <a:t>Random forest</a:t>
            </a:r>
            <a:endParaRPr/>
          </a:p>
          <a:p>
            <a:pPr indent="-342900" lvl="0" marL="457200" rtl="0" algn="l">
              <a:spcBef>
                <a:spcPts val="1000"/>
              </a:spcBef>
              <a:spcAft>
                <a:spcPts val="0"/>
              </a:spcAft>
              <a:buSzPts val="1800"/>
              <a:buChar char="●"/>
            </a:pPr>
            <a:r>
              <a:rPr lang="en"/>
              <a:t>Catboost gradient boosting</a:t>
            </a:r>
            <a:endParaRPr/>
          </a:p>
          <a:p>
            <a:pPr indent="-342900" lvl="0" marL="457200" rtl="0" algn="l">
              <a:spcBef>
                <a:spcPts val="1000"/>
              </a:spcBef>
              <a:spcAft>
                <a:spcPts val="0"/>
              </a:spcAft>
              <a:buSzPts val="1800"/>
              <a:buChar char="●"/>
            </a:pPr>
            <a:r>
              <a:rPr lang="en"/>
              <a:t>Catboost with textual features</a:t>
            </a:r>
            <a:endParaRPr/>
          </a:p>
          <a:p>
            <a:pPr indent="-342900" lvl="0" marL="457200" rtl="0" algn="l">
              <a:spcBef>
                <a:spcPts val="1000"/>
              </a:spcBef>
              <a:spcAft>
                <a:spcPts val="1000"/>
              </a:spcAft>
              <a:buSzPts val="1800"/>
              <a:buChar char="●"/>
            </a:pPr>
            <a:r>
              <a:rPr lang="en"/>
              <a:t>Catboost with optuna </a:t>
            </a:r>
            <a:br>
              <a:rPr lang="en"/>
            </a:br>
            <a:r>
              <a:rPr lang="en"/>
              <a:t>hyperparameter search</a:t>
            </a:r>
            <a:endParaRPr/>
          </a:p>
        </p:txBody>
      </p:sp>
      <p:pic>
        <p:nvPicPr>
          <p:cNvPr id="185" name="Google Shape;185;p29"/>
          <p:cNvPicPr preferRelativeResize="0"/>
          <p:nvPr/>
        </p:nvPicPr>
        <p:blipFill>
          <a:blip r:embed="rId3">
            <a:alphaModFix/>
          </a:blip>
          <a:stretch>
            <a:fillRect/>
          </a:stretch>
        </p:blipFill>
        <p:spPr>
          <a:xfrm>
            <a:off x="4828900" y="640775"/>
            <a:ext cx="3423324" cy="1842901"/>
          </a:xfrm>
          <a:prstGeom prst="rect">
            <a:avLst/>
          </a:prstGeom>
          <a:noFill/>
          <a:ln>
            <a:noFill/>
          </a:ln>
        </p:spPr>
      </p:pic>
      <p:pic>
        <p:nvPicPr>
          <p:cNvPr id="186" name="Google Shape;186;p29"/>
          <p:cNvPicPr preferRelativeResize="0"/>
          <p:nvPr/>
        </p:nvPicPr>
        <p:blipFill>
          <a:blip r:embed="rId4">
            <a:alphaModFix/>
          </a:blip>
          <a:stretch>
            <a:fillRect/>
          </a:stretch>
        </p:blipFill>
        <p:spPr>
          <a:xfrm>
            <a:off x="4688725" y="2430400"/>
            <a:ext cx="3846075" cy="2163426"/>
          </a:xfrm>
          <a:prstGeom prst="rect">
            <a:avLst/>
          </a:prstGeom>
          <a:noFill/>
          <a:ln>
            <a:noFill/>
          </a:ln>
        </p:spPr>
      </p:pic>
      <p:pic>
        <p:nvPicPr>
          <p:cNvPr id="187" name="Google Shape;187;p29" title="Apr 4, 17.22​.mp3">
            <a:hlinkClick r:id="rId5"/>
          </p:cNvPr>
          <p:cNvPicPr preferRelativeResize="0"/>
          <p:nvPr/>
        </p:nvPicPr>
        <p:blipFill>
          <a:blip r:embed="rId6">
            <a:alphaModFix/>
          </a:blip>
          <a:stretch>
            <a:fillRect/>
          </a:stretch>
        </p:blipFill>
        <p:spPr>
          <a:xfrm>
            <a:off x="0" y="4686301"/>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ML Approach: Comparison</a:t>
            </a:r>
            <a:endParaRPr/>
          </a:p>
        </p:txBody>
      </p:sp>
      <p:grpSp>
        <p:nvGrpSpPr>
          <p:cNvPr id="193" name="Google Shape;193;p30"/>
          <p:cNvGrpSpPr/>
          <p:nvPr/>
        </p:nvGrpSpPr>
        <p:grpSpPr>
          <a:xfrm>
            <a:off x="227242" y="1109395"/>
            <a:ext cx="8689518" cy="3335504"/>
            <a:chOff x="311700" y="1663051"/>
            <a:chExt cx="8424157" cy="3068823"/>
          </a:xfrm>
        </p:grpSpPr>
        <p:pic>
          <p:nvPicPr>
            <p:cNvPr id="194" name="Google Shape;194;p30"/>
            <p:cNvPicPr preferRelativeResize="0"/>
            <p:nvPr/>
          </p:nvPicPr>
          <p:blipFill rotWithShape="1">
            <a:blip r:embed="rId3">
              <a:alphaModFix/>
            </a:blip>
            <a:srcRect b="0" l="0" r="96051" t="0"/>
            <a:stretch/>
          </p:blipFill>
          <p:spPr>
            <a:xfrm>
              <a:off x="311700" y="1663051"/>
              <a:ext cx="486472" cy="3068823"/>
            </a:xfrm>
            <a:prstGeom prst="rect">
              <a:avLst/>
            </a:prstGeom>
            <a:noFill/>
            <a:ln>
              <a:noFill/>
            </a:ln>
          </p:spPr>
        </p:pic>
        <p:pic>
          <p:nvPicPr>
            <p:cNvPr id="195" name="Google Shape;195;p30"/>
            <p:cNvPicPr preferRelativeResize="0"/>
            <p:nvPr/>
          </p:nvPicPr>
          <p:blipFill rotWithShape="1">
            <a:blip r:embed="rId3">
              <a:alphaModFix/>
            </a:blip>
            <a:srcRect b="0" l="14054" r="75599" t="0"/>
            <a:stretch/>
          </p:blipFill>
          <p:spPr>
            <a:xfrm>
              <a:off x="798172" y="1663051"/>
              <a:ext cx="1274808" cy="3068823"/>
            </a:xfrm>
            <a:prstGeom prst="rect">
              <a:avLst/>
            </a:prstGeom>
            <a:noFill/>
            <a:ln>
              <a:noFill/>
            </a:ln>
          </p:spPr>
        </p:pic>
        <p:pic>
          <p:nvPicPr>
            <p:cNvPr id="196" name="Google Shape;196;p30"/>
            <p:cNvPicPr preferRelativeResize="0"/>
            <p:nvPr/>
          </p:nvPicPr>
          <p:blipFill rotWithShape="1">
            <a:blip r:embed="rId3">
              <a:alphaModFix/>
            </a:blip>
            <a:srcRect b="3772" l="45922" r="0" t="0"/>
            <a:stretch/>
          </p:blipFill>
          <p:spPr>
            <a:xfrm>
              <a:off x="2072980" y="1663051"/>
              <a:ext cx="6662877" cy="2953016"/>
            </a:xfrm>
            <a:prstGeom prst="rect">
              <a:avLst/>
            </a:prstGeom>
            <a:noFill/>
            <a:ln>
              <a:noFill/>
            </a:ln>
          </p:spPr>
        </p:pic>
      </p:grpSp>
      <p:sp>
        <p:nvSpPr>
          <p:cNvPr id="197" name="Google Shape;197;p30"/>
          <p:cNvSpPr txBox="1"/>
          <p:nvPr>
            <p:ph idx="4294967295" type="body"/>
          </p:nvPr>
        </p:nvSpPr>
        <p:spPr>
          <a:xfrm>
            <a:off x="434400" y="4444900"/>
            <a:ext cx="82752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Optimized Catboost shows best results, one-hot features work better than text</a:t>
            </a:r>
            <a:endParaRPr/>
          </a:p>
        </p:txBody>
      </p:sp>
      <p:pic>
        <p:nvPicPr>
          <p:cNvPr id="198" name="Google Shape;198;p30" title="Apr 4, 17.29​.mp3">
            <a:hlinkClick r:id="rId4"/>
          </p:cNvPr>
          <p:cNvPicPr preferRelativeResize="0"/>
          <p:nvPr/>
        </p:nvPicPr>
        <p:blipFill>
          <a:blip r:embed="rId5">
            <a:alphaModFix/>
          </a:blip>
          <a:stretch>
            <a:fillRect/>
          </a:stretch>
        </p:blipFill>
        <p:spPr>
          <a:xfrm>
            <a:off x="0" y="4686300"/>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DL </a:t>
            </a:r>
            <a:r>
              <a:rPr lang="en"/>
              <a:t>Approach</a:t>
            </a:r>
            <a:r>
              <a:rPr lang="en"/>
              <a:t>: Data Processing</a:t>
            </a:r>
            <a:endParaRPr/>
          </a:p>
        </p:txBody>
      </p:sp>
      <p:sp>
        <p:nvSpPr>
          <p:cNvPr id="204" name="Google Shape;204;p31"/>
          <p:cNvSpPr txBox="1"/>
          <p:nvPr>
            <p:ph idx="4294967295" type="body"/>
          </p:nvPr>
        </p:nvSpPr>
        <p:spPr>
          <a:xfrm>
            <a:off x="104100" y="1017725"/>
            <a:ext cx="6011700" cy="39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Lookup table method as Input Embedding</a:t>
            </a:r>
            <a:endParaRPr/>
          </a:p>
          <a:p>
            <a:pPr indent="-317500" lvl="1" marL="914400" rtl="0" algn="l">
              <a:spcBef>
                <a:spcPts val="0"/>
              </a:spcBef>
              <a:spcAft>
                <a:spcPts val="0"/>
              </a:spcAft>
              <a:buSzPts val="1400"/>
              <a:buChar char="○"/>
            </a:pPr>
            <a:r>
              <a:rPr lang="en"/>
              <a:t>Input embedding</a:t>
            </a:r>
            <a:endParaRPr/>
          </a:p>
          <a:p>
            <a:pPr indent="-342900" lvl="0" marL="457200" rtl="0" algn="l">
              <a:spcBef>
                <a:spcPts val="0"/>
              </a:spcBef>
              <a:spcAft>
                <a:spcPts val="0"/>
              </a:spcAft>
              <a:buSzPts val="1800"/>
              <a:buChar char="●"/>
            </a:pPr>
            <a:r>
              <a:rPr lang="en"/>
              <a:t>One hot- embedding for labels</a:t>
            </a:r>
            <a:endParaRPr/>
          </a:p>
          <a:p>
            <a:pPr indent="0" lvl="0" marL="0" rtl="0" algn="l">
              <a:spcBef>
                <a:spcPts val="0"/>
              </a:spcBef>
              <a:spcAft>
                <a:spcPts val="1200"/>
              </a:spcAft>
              <a:buNone/>
            </a:pPr>
            <a:r>
              <a:t/>
            </a:r>
            <a:endParaRPr/>
          </a:p>
        </p:txBody>
      </p:sp>
      <p:pic>
        <p:nvPicPr>
          <p:cNvPr id="205" name="Google Shape;205;p31" title="1.mp3">
            <a:hlinkClick r:id="rId3"/>
          </p:cNvPr>
          <p:cNvPicPr preferRelativeResize="0"/>
          <p:nvPr/>
        </p:nvPicPr>
        <p:blipFill>
          <a:blip r:embed="rId4">
            <a:alphaModFix/>
          </a:blip>
          <a:stretch>
            <a:fillRect/>
          </a:stretch>
        </p:blipFill>
        <p:spPr>
          <a:xfrm>
            <a:off x="311700" y="4399625"/>
            <a:ext cx="457200" cy="457200"/>
          </a:xfrm>
          <a:prstGeom prst="rect">
            <a:avLst/>
          </a:prstGeom>
          <a:noFill/>
          <a:ln>
            <a:noFill/>
          </a:ln>
        </p:spPr>
      </p:pic>
      <p:pic>
        <p:nvPicPr>
          <p:cNvPr id="206" name="Google Shape;206;p31"/>
          <p:cNvPicPr preferRelativeResize="0"/>
          <p:nvPr/>
        </p:nvPicPr>
        <p:blipFill>
          <a:blip r:embed="rId5">
            <a:alphaModFix/>
          </a:blip>
          <a:stretch>
            <a:fillRect/>
          </a:stretch>
        </p:blipFill>
        <p:spPr>
          <a:xfrm>
            <a:off x="5626875" y="2669949"/>
            <a:ext cx="2825575" cy="1956600"/>
          </a:xfrm>
          <a:prstGeom prst="rect">
            <a:avLst/>
          </a:prstGeom>
          <a:noFill/>
          <a:ln>
            <a:noFill/>
          </a:ln>
        </p:spPr>
      </p:pic>
      <p:pic>
        <p:nvPicPr>
          <p:cNvPr id="207" name="Google Shape;207;p31"/>
          <p:cNvPicPr preferRelativeResize="0"/>
          <p:nvPr/>
        </p:nvPicPr>
        <p:blipFill rotWithShape="1">
          <a:blip r:embed="rId6">
            <a:alphaModFix/>
          </a:blip>
          <a:srcRect b="0" l="0" r="0" t="16317"/>
          <a:stretch/>
        </p:blipFill>
        <p:spPr>
          <a:xfrm>
            <a:off x="971200" y="2669950"/>
            <a:ext cx="3910500" cy="235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DL Approach: Models</a:t>
            </a:r>
            <a:endParaRPr/>
          </a:p>
        </p:txBody>
      </p:sp>
      <p:sp>
        <p:nvSpPr>
          <p:cNvPr id="213" name="Google Shape;213;p32"/>
          <p:cNvSpPr txBox="1"/>
          <p:nvPr>
            <p:ph idx="4294967295" type="body"/>
          </p:nvPr>
        </p:nvSpPr>
        <p:spPr>
          <a:xfrm>
            <a:off x="262850" y="1115400"/>
            <a:ext cx="6011700" cy="39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a:p>
            <a:pPr indent="-342900" lvl="0" marL="457200" rtl="0" algn="l">
              <a:spcBef>
                <a:spcPts val="1200"/>
              </a:spcBef>
              <a:spcAft>
                <a:spcPts val="0"/>
              </a:spcAft>
              <a:buSzPts val="1800"/>
              <a:buChar char="●"/>
            </a:pPr>
            <a:r>
              <a:rPr lang="en"/>
              <a:t>Attention</a:t>
            </a:r>
            <a:endParaRPr/>
          </a:p>
          <a:p>
            <a:pPr indent="-342900" lvl="0" marL="457200" rtl="0" algn="l">
              <a:spcBef>
                <a:spcPts val="0"/>
              </a:spcBef>
              <a:spcAft>
                <a:spcPts val="0"/>
              </a:spcAft>
              <a:buSzPts val="1800"/>
              <a:buChar char="●"/>
            </a:pPr>
            <a:r>
              <a:rPr lang="en"/>
              <a:t>Attention+CNN</a:t>
            </a:r>
            <a:endParaRPr/>
          </a:p>
          <a:p>
            <a:pPr indent="-342900" lvl="0" marL="457200" rtl="0" algn="l">
              <a:spcBef>
                <a:spcPts val="0"/>
              </a:spcBef>
              <a:spcAft>
                <a:spcPts val="0"/>
              </a:spcAft>
              <a:buSzPts val="1800"/>
              <a:buChar char="●"/>
            </a:pPr>
            <a:r>
              <a:rPr lang="en"/>
              <a:t>Attention+Bi-LSTM</a:t>
            </a:r>
            <a:endParaRPr/>
          </a:p>
        </p:txBody>
      </p:sp>
      <p:pic>
        <p:nvPicPr>
          <p:cNvPr id="214" name="Google Shape;214;p32"/>
          <p:cNvPicPr preferRelativeResize="0"/>
          <p:nvPr/>
        </p:nvPicPr>
        <p:blipFill>
          <a:blip r:embed="rId3">
            <a:alphaModFix/>
          </a:blip>
          <a:stretch>
            <a:fillRect/>
          </a:stretch>
        </p:blipFill>
        <p:spPr>
          <a:xfrm>
            <a:off x="4747600" y="168000"/>
            <a:ext cx="2674600" cy="2442325"/>
          </a:xfrm>
          <a:prstGeom prst="rect">
            <a:avLst/>
          </a:prstGeom>
          <a:noFill/>
          <a:ln>
            <a:noFill/>
          </a:ln>
        </p:spPr>
      </p:pic>
      <p:pic>
        <p:nvPicPr>
          <p:cNvPr id="215" name="Google Shape;215;p32"/>
          <p:cNvPicPr preferRelativeResize="0"/>
          <p:nvPr/>
        </p:nvPicPr>
        <p:blipFill>
          <a:blip r:embed="rId4">
            <a:alphaModFix/>
          </a:blip>
          <a:stretch>
            <a:fillRect/>
          </a:stretch>
        </p:blipFill>
        <p:spPr>
          <a:xfrm>
            <a:off x="672802" y="2857825"/>
            <a:ext cx="3428272" cy="1870450"/>
          </a:xfrm>
          <a:prstGeom prst="rect">
            <a:avLst/>
          </a:prstGeom>
          <a:noFill/>
          <a:ln>
            <a:noFill/>
          </a:ln>
        </p:spPr>
      </p:pic>
      <p:pic>
        <p:nvPicPr>
          <p:cNvPr id="216" name="Google Shape;216;p32"/>
          <p:cNvPicPr preferRelativeResize="0"/>
          <p:nvPr/>
        </p:nvPicPr>
        <p:blipFill>
          <a:blip r:embed="rId5">
            <a:alphaModFix/>
          </a:blip>
          <a:stretch>
            <a:fillRect/>
          </a:stretch>
        </p:blipFill>
        <p:spPr>
          <a:xfrm>
            <a:off x="4485277" y="2857825"/>
            <a:ext cx="3830500" cy="1902175"/>
          </a:xfrm>
          <a:prstGeom prst="rect">
            <a:avLst/>
          </a:prstGeom>
          <a:noFill/>
          <a:ln>
            <a:noFill/>
          </a:ln>
        </p:spPr>
      </p:pic>
      <p:pic>
        <p:nvPicPr>
          <p:cNvPr id="217" name="Google Shape;217;p32" title="2.mp3">
            <a:hlinkClick r:id="rId6"/>
          </p:cNvPr>
          <p:cNvPicPr preferRelativeResize="0"/>
          <p:nvPr/>
        </p:nvPicPr>
        <p:blipFill>
          <a:blip r:embed="rId7">
            <a:alphaModFix/>
          </a:blip>
          <a:stretch>
            <a:fillRect/>
          </a:stretch>
        </p:blipFill>
        <p:spPr>
          <a:xfrm>
            <a:off x="311700" y="43028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Misdiagnosed Diseases</a:t>
            </a:r>
            <a:endParaRPr/>
          </a:p>
        </p:txBody>
      </p:sp>
      <p:sp>
        <p:nvSpPr>
          <p:cNvPr id="66" name="Google Shape;66;p15"/>
          <p:cNvSpPr txBox="1"/>
          <p:nvPr>
            <p:ph idx="4294967295" type="body"/>
          </p:nvPr>
        </p:nvSpPr>
        <p:spPr>
          <a:xfrm>
            <a:off x="270750" y="1118325"/>
            <a:ext cx="8602500" cy="3416400"/>
          </a:xfrm>
          <a:prstGeom prst="rect">
            <a:avLst/>
          </a:prstGeom>
          <a:ln>
            <a:noFill/>
          </a:ln>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In healthcare, accurate medical diagnoses are crucial for effective treatment and patient care.</a:t>
            </a:r>
            <a:endParaRPr/>
          </a:p>
          <a:p>
            <a:pPr indent="-342900" lvl="0" marL="457200" rtl="0" algn="l">
              <a:spcBef>
                <a:spcPts val="1000"/>
              </a:spcBef>
              <a:spcAft>
                <a:spcPts val="0"/>
              </a:spcAft>
              <a:buSzPts val="1800"/>
              <a:buChar char="●"/>
            </a:pPr>
            <a:r>
              <a:rPr lang="en"/>
              <a:t>Annually, around 12 million individuals worldwide are impacted by medical misdiagnosis. </a:t>
            </a:r>
            <a:endParaRPr/>
          </a:p>
          <a:p>
            <a:pPr indent="-342900" lvl="0" marL="457200" rtl="0" algn="l">
              <a:spcBef>
                <a:spcPts val="1000"/>
              </a:spcBef>
              <a:spcAft>
                <a:spcPts val="0"/>
              </a:spcAft>
              <a:buSzPts val="1800"/>
              <a:buChar char="●"/>
            </a:pPr>
            <a:r>
              <a:rPr lang="en"/>
              <a:t>Diagnostic errors made by physicians during the complex process of deciphering patient conditions can lead to exacerbated illness and, tragically, fatalities.</a:t>
            </a:r>
            <a:endParaRPr/>
          </a:p>
          <a:p>
            <a:pPr indent="-342900" lvl="0" marL="457200" rtl="0" algn="l">
              <a:spcBef>
                <a:spcPts val="1200"/>
              </a:spcBef>
              <a:spcAft>
                <a:spcPts val="1000"/>
              </a:spcAft>
              <a:buSzPts val="1800"/>
              <a:buChar char="●"/>
            </a:pPr>
            <a:r>
              <a:rPr lang="en"/>
              <a:t>Diagnostic inaccuracies extend beyond individual health, imposing significant financial burdens on patients, insurers, and healthcare systems. </a:t>
            </a:r>
            <a:endParaRPr/>
          </a:p>
        </p:txBody>
      </p:sp>
      <p:pic>
        <p:nvPicPr>
          <p:cNvPr id="67" name="Google Shape;67;p15" title="intro_project.mp3">
            <a:hlinkClick r:id="rId3"/>
          </p:cNvPr>
          <p:cNvPicPr preferRelativeResize="0"/>
          <p:nvPr/>
        </p:nvPicPr>
        <p:blipFill>
          <a:blip r:embed="rId4">
            <a:alphaModFix/>
          </a:blip>
          <a:stretch>
            <a:fillRect/>
          </a:stretch>
        </p:blipFill>
        <p:spPr>
          <a:xfrm>
            <a:off x="152400" y="4687125"/>
            <a:ext cx="303975" cy="303975"/>
          </a:xfrm>
          <a:prstGeom prst="rect">
            <a:avLst/>
          </a:prstGeom>
          <a:noFill/>
          <a:ln>
            <a:noFill/>
          </a:ln>
        </p:spPr>
      </p:pic>
      <p:pic>
        <p:nvPicPr>
          <p:cNvPr id="68" name="Google Shape;68;p15"/>
          <p:cNvPicPr preferRelativeResize="0"/>
          <p:nvPr/>
        </p:nvPicPr>
        <p:blipFill>
          <a:blip r:embed="rId5">
            <a:alphaModFix/>
          </a:blip>
          <a:stretch>
            <a:fillRect/>
          </a:stretch>
        </p:blipFill>
        <p:spPr>
          <a:xfrm>
            <a:off x="5442775" y="277976"/>
            <a:ext cx="906799" cy="9068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Weighted Average F1</a:t>
            </a:r>
            <a:endParaRPr/>
          </a:p>
        </p:txBody>
      </p:sp>
      <p:pic>
        <p:nvPicPr>
          <p:cNvPr id="223" name="Google Shape;223;p33"/>
          <p:cNvPicPr preferRelativeResize="0"/>
          <p:nvPr/>
        </p:nvPicPr>
        <p:blipFill>
          <a:blip r:embed="rId3">
            <a:alphaModFix/>
          </a:blip>
          <a:stretch>
            <a:fillRect/>
          </a:stretch>
        </p:blipFill>
        <p:spPr>
          <a:xfrm>
            <a:off x="0" y="1249077"/>
            <a:ext cx="9143999" cy="2850699"/>
          </a:xfrm>
          <a:prstGeom prst="rect">
            <a:avLst/>
          </a:prstGeom>
          <a:noFill/>
          <a:ln>
            <a:noFill/>
          </a:ln>
        </p:spPr>
      </p:pic>
      <p:sp>
        <p:nvSpPr>
          <p:cNvPr id="224" name="Google Shape;224;p33"/>
          <p:cNvSpPr txBox="1"/>
          <p:nvPr>
            <p:ph idx="4294967295" type="body"/>
          </p:nvPr>
        </p:nvSpPr>
        <p:spPr>
          <a:xfrm>
            <a:off x="434400" y="4162175"/>
            <a:ext cx="82752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Attention + BiLSTM shows best overall results, Optimized Catboost is close</a:t>
            </a:r>
            <a:endParaRPr/>
          </a:p>
        </p:txBody>
      </p:sp>
      <p:pic>
        <p:nvPicPr>
          <p:cNvPr id="225" name="Google Shape;225;p33" title="3.mp3">
            <a:hlinkClick r:id="rId4"/>
          </p:cNvPr>
          <p:cNvPicPr preferRelativeResize="0"/>
          <p:nvPr/>
        </p:nvPicPr>
        <p:blipFill>
          <a:blip r:embed="rId5">
            <a:alphaModFix/>
          </a:blip>
          <a:stretch>
            <a:fillRect/>
          </a:stretch>
        </p:blipFill>
        <p:spPr>
          <a:xfrm>
            <a:off x="145925" y="4219925"/>
            <a:ext cx="457200" cy="45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Weighted Average Precision</a:t>
            </a:r>
            <a:endParaRPr/>
          </a:p>
        </p:txBody>
      </p:sp>
      <p:pic>
        <p:nvPicPr>
          <p:cNvPr id="231" name="Google Shape;231;p34"/>
          <p:cNvPicPr preferRelativeResize="0"/>
          <p:nvPr/>
        </p:nvPicPr>
        <p:blipFill>
          <a:blip r:embed="rId3">
            <a:alphaModFix/>
          </a:blip>
          <a:stretch>
            <a:fillRect/>
          </a:stretch>
        </p:blipFill>
        <p:spPr>
          <a:xfrm>
            <a:off x="0" y="1311500"/>
            <a:ext cx="9143999" cy="2850687"/>
          </a:xfrm>
          <a:prstGeom prst="rect">
            <a:avLst/>
          </a:prstGeom>
          <a:noFill/>
          <a:ln>
            <a:noFill/>
          </a:ln>
        </p:spPr>
      </p:pic>
      <p:sp>
        <p:nvSpPr>
          <p:cNvPr id="232" name="Google Shape;232;p34"/>
          <p:cNvSpPr txBox="1"/>
          <p:nvPr>
            <p:ph idx="4294967295" type="body"/>
          </p:nvPr>
        </p:nvSpPr>
        <p:spPr>
          <a:xfrm>
            <a:off x="1953900" y="4162175"/>
            <a:ext cx="52362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ML approaches show better average precision</a:t>
            </a:r>
            <a:endParaRPr/>
          </a:p>
        </p:txBody>
      </p:sp>
      <p:pic>
        <p:nvPicPr>
          <p:cNvPr id="233" name="Google Shape;233;p34" title="4.mp3">
            <a:hlinkClick r:id="rId4"/>
          </p:cNvPr>
          <p:cNvPicPr preferRelativeResize="0"/>
          <p:nvPr/>
        </p:nvPicPr>
        <p:blipFill>
          <a:blip r:embed="rId5">
            <a:alphaModFix/>
          </a:blip>
          <a:stretch>
            <a:fillRect/>
          </a:stretch>
        </p:blipFill>
        <p:spPr>
          <a:xfrm>
            <a:off x="152400" y="4314587"/>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Weighted Average Recall</a:t>
            </a:r>
            <a:endParaRPr/>
          </a:p>
        </p:txBody>
      </p:sp>
      <p:pic>
        <p:nvPicPr>
          <p:cNvPr id="239" name="Google Shape;239;p35"/>
          <p:cNvPicPr preferRelativeResize="0"/>
          <p:nvPr/>
        </p:nvPicPr>
        <p:blipFill>
          <a:blip r:embed="rId3">
            <a:alphaModFix/>
          </a:blip>
          <a:stretch>
            <a:fillRect/>
          </a:stretch>
        </p:blipFill>
        <p:spPr>
          <a:xfrm>
            <a:off x="0" y="1311500"/>
            <a:ext cx="9143999" cy="2850687"/>
          </a:xfrm>
          <a:prstGeom prst="rect">
            <a:avLst/>
          </a:prstGeom>
          <a:noFill/>
          <a:ln>
            <a:noFill/>
          </a:ln>
        </p:spPr>
      </p:pic>
      <p:sp>
        <p:nvSpPr>
          <p:cNvPr id="240" name="Google Shape;240;p35"/>
          <p:cNvSpPr txBox="1"/>
          <p:nvPr>
            <p:ph idx="4294967295" type="body"/>
          </p:nvPr>
        </p:nvSpPr>
        <p:spPr>
          <a:xfrm>
            <a:off x="1953900" y="4162175"/>
            <a:ext cx="52362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DL</a:t>
            </a:r>
            <a:r>
              <a:rPr lang="en"/>
              <a:t> approaches show better average recall</a:t>
            </a:r>
            <a:endParaRPr/>
          </a:p>
        </p:txBody>
      </p:sp>
      <p:pic>
        <p:nvPicPr>
          <p:cNvPr id="241" name="Google Shape;241;p35"/>
          <p:cNvPicPr preferRelativeResize="0"/>
          <p:nvPr/>
        </p:nvPicPr>
        <p:blipFill>
          <a:blip r:embed="rId4">
            <a:alphaModFix/>
          </a:blip>
          <a:stretch>
            <a:fillRect/>
          </a:stretch>
        </p:blipFill>
        <p:spPr>
          <a:xfrm>
            <a:off x="0" y="1311491"/>
            <a:ext cx="9143999" cy="2850693"/>
          </a:xfrm>
          <a:prstGeom prst="rect">
            <a:avLst/>
          </a:prstGeom>
          <a:noFill/>
          <a:ln>
            <a:noFill/>
          </a:ln>
        </p:spPr>
      </p:pic>
      <p:pic>
        <p:nvPicPr>
          <p:cNvPr id="242" name="Google Shape;242;p35" title="5.mp3">
            <a:hlinkClick r:id="rId5"/>
          </p:cNvPr>
          <p:cNvPicPr preferRelativeResize="0"/>
          <p:nvPr/>
        </p:nvPicPr>
        <p:blipFill>
          <a:blip r:embed="rId6">
            <a:alphaModFix/>
          </a:blip>
          <a:stretch>
            <a:fillRect/>
          </a:stretch>
        </p:blipFill>
        <p:spPr>
          <a:xfrm>
            <a:off x="152400" y="4314587"/>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Fraction of Correct Labels</a:t>
            </a:r>
            <a:endParaRPr/>
          </a:p>
        </p:txBody>
      </p:sp>
      <p:pic>
        <p:nvPicPr>
          <p:cNvPr id="248" name="Google Shape;248;p36"/>
          <p:cNvPicPr preferRelativeResize="0"/>
          <p:nvPr/>
        </p:nvPicPr>
        <p:blipFill>
          <a:blip r:embed="rId3">
            <a:alphaModFix/>
          </a:blip>
          <a:stretch>
            <a:fillRect/>
          </a:stretch>
        </p:blipFill>
        <p:spPr>
          <a:xfrm>
            <a:off x="0" y="1311500"/>
            <a:ext cx="9143999" cy="2850687"/>
          </a:xfrm>
          <a:prstGeom prst="rect">
            <a:avLst/>
          </a:prstGeom>
          <a:noFill/>
          <a:ln>
            <a:noFill/>
          </a:ln>
        </p:spPr>
      </p:pic>
      <p:sp>
        <p:nvSpPr>
          <p:cNvPr id="249" name="Google Shape;249;p36"/>
          <p:cNvSpPr txBox="1"/>
          <p:nvPr>
            <p:ph idx="4294967295" type="body"/>
          </p:nvPr>
        </p:nvSpPr>
        <p:spPr>
          <a:xfrm>
            <a:off x="1529850" y="4162175"/>
            <a:ext cx="6084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Catboost predict the most singular labels correctly</a:t>
            </a:r>
            <a:endParaRPr/>
          </a:p>
        </p:txBody>
      </p:sp>
      <p:pic>
        <p:nvPicPr>
          <p:cNvPr id="250" name="Google Shape;250;p36"/>
          <p:cNvPicPr preferRelativeResize="0"/>
          <p:nvPr/>
        </p:nvPicPr>
        <p:blipFill>
          <a:blip r:embed="rId4">
            <a:alphaModFix/>
          </a:blip>
          <a:stretch>
            <a:fillRect/>
          </a:stretch>
        </p:blipFill>
        <p:spPr>
          <a:xfrm>
            <a:off x="0" y="1311491"/>
            <a:ext cx="9143999" cy="2850693"/>
          </a:xfrm>
          <a:prstGeom prst="rect">
            <a:avLst/>
          </a:prstGeom>
          <a:noFill/>
          <a:ln>
            <a:noFill/>
          </a:ln>
        </p:spPr>
      </p:pic>
      <p:pic>
        <p:nvPicPr>
          <p:cNvPr id="251" name="Google Shape;251;p36"/>
          <p:cNvPicPr preferRelativeResize="0"/>
          <p:nvPr/>
        </p:nvPicPr>
        <p:blipFill>
          <a:blip r:embed="rId5">
            <a:alphaModFix/>
          </a:blip>
          <a:stretch>
            <a:fillRect/>
          </a:stretch>
        </p:blipFill>
        <p:spPr>
          <a:xfrm>
            <a:off x="0" y="1266029"/>
            <a:ext cx="9143999" cy="2850693"/>
          </a:xfrm>
          <a:prstGeom prst="rect">
            <a:avLst/>
          </a:prstGeom>
          <a:noFill/>
          <a:ln>
            <a:noFill/>
          </a:ln>
        </p:spPr>
      </p:pic>
      <p:pic>
        <p:nvPicPr>
          <p:cNvPr id="252" name="Google Shape;252;p36" title="6.mp3">
            <a:hlinkClick r:id="rId6"/>
          </p:cNvPr>
          <p:cNvPicPr preferRelativeResize="0"/>
          <p:nvPr/>
        </p:nvPicPr>
        <p:blipFill>
          <a:blip r:embed="rId7">
            <a:alphaModFix/>
          </a:blip>
          <a:stretch>
            <a:fillRect/>
          </a:stretch>
        </p:blipFill>
        <p:spPr>
          <a:xfrm>
            <a:off x="152400" y="4314587"/>
            <a:ext cx="45720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Discussion + Conclusion</a:t>
            </a:r>
            <a:endParaRPr/>
          </a:p>
        </p:txBody>
      </p:sp>
      <p:sp>
        <p:nvSpPr>
          <p:cNvPr id="258" name="Google Shape;258;p37"/>
          <p:cNvSpPr txBox="1"/>
          <p:nvPr>
            <p:ph idx="4294967295" type="body"/>
          </p:nvPr>
        </p:nvSpPr>
        <p:spPr>
          <a:xfrm>
            <a:off x="311700" y="1152475"/>
            <a:ext cx="7049700" cy="3919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Improvement</a:t>
            </a:r>
            <a:r>
              <a:rPr b="1" lang="en"/>
              <a:t>:</a:t>
            </a:r>
            <a:r>
              <a:rPr lang="en"/>
              <a:t> Most approaches </a:t>
            </a:r>
            <a:r>
              <a:rPr lang="en"/>
              <a:t>perform</a:t>
            </a:r>
            <a:r>
              <a:rPr lang="en"/>
              <a:t> significantly better than “naive” models: </a:t>
            </a:r>
            <a:r>
              <a:rPr lang="en"/>
              <a:t>dummy model that predicts the most common label and KNN</a:t>
            </a:r>
            <a:endParaRPr/>
          </a:p>
          <a:p>
            <a:pPr indent="-342900" lvl="0" marL="457200" rtl="0" algn="l">
              <a:spcBef>
                <a:spcPts val="1000"/>
              </a:spcBef>
              <a:spcAft>
                <a:spcPts val="0"/>
              </a:spcAft>
              <a:buSzPts val="1800"/>
              <a:buChar char="●"/>
            </a:pPr>
            <a:r>
              <a:rPr b="1" lang="en"/>
              <a:t>Best results:</a:t>
            </a:r>
            <a:r>
              <a:rPr lang="en"/>
              <a:t> Natural language approach - BiLSTM with attention - shows the best results overall, as the features are given in natural language</a:t>
            </a:r>
            <a:endParaRPr/>
          </a:p>
          <a:p>
            <a:pPr indent="-342900" lvl="0" marL="457200" rtl="0" algn="l">
              <a:spcBef>
                <a:spcPts val="1000"/>
              </a:spcBef>
              <a:spcAft>
                <a:spcPts val="0"/>
              </a:spcAft>
              <a:buSzPts val="1800"/>
              <a:buChar char="●"/>
            </a:pPr>
            <a:r>
              <a:rPr b="1" lang="en"/>
              <a:t>Tradeoff: </a:t>
            </a:r>
            <a:r>
              <a:rPr lang="en"/>
              <a:t>Depending on the importance of precision or recall - and in medical tasks recall is usually more important - different methods are best suited</a:t>
            </a:r>
            <a:endParaRPr/>
          </a:p>
          <a:p>
            <a:pPr indent="-342900" lvl="0" marL="457200" rtl="0" algn="l">
              <a:spcBef>
                <a:spcPts val="1000"/>
              </a:spcBef>
              <a:spcAft>
                <a:spcPts val="1000"/>
              </a:spcAft>
              <a:buSzPts val="1800"/>
              <a:buChar char="●"/>
            </a:pPr>
            <a:r>
              <a:rPr b="1" lang="en"/>
              <a:t>Performance: </a:t>
            </a:r>
            <a:r>
              <a:rPr lang="en"/>
              <a:t>Optimized gradient boosting shows scores close to the NLP method, as such, there can be a case for using it under resource constraints</a:t>
            </a:r>
            <a:endParaRPr/>
          </a:p>
        </p:txBody>
      </p:sp>
      <p:pic>
        <p:nvPicPr>
          <p:cNvPr id="259" name="Google Shape;259;p37" title="Apr 4, 17.44​.mp3">
            <a:hlinkClick r:id="rId3"/>
          </p:cNvPr>
          <p:cNvPicPr preferRelativeResize="0"/>
          <p:nvPr/>
        </p:nvPicPr>
        <p:blipFill>
          <a:blip r:embed="rId4">
            <a:alphaModFix/>
          </a:blip>
          <a:stretch>
            <a:fillRect/>
          </a:stretch>
        </p:blipFill>
        <p:spPr>
          <a:xfrm>
            <a:off x="0" y="4686300"/>
            <a:ext cx="457200" cy="457200"/>
          </a:xfrm>
          <a:prstGeom prst="rect">
            <a:avLst/>
          </a:prstGeom>
          <a:noFill/>
          <a:ln>
            <a:noFill/>
          </a:ln>
        </p:spPr>
      </p:pic>
      <p:pic>
        <p:nvPicPr>
          <p:cNvPr id="260" name="Google Shape;260;p37"/>
          <p:cNvPicPr preferRelativeResize="0"/>
          <p:nvPr/>
        </p:nvPicPr>
        <p:blipFill>
          <a:blip r:embed="rId5">
            <a:alphaModFix/>
          </a:blip>
          <a:stretch>
            <a:fillRect/>
          </a:stretch>
        </p:blipFill>
        <p:spPr>
          <a:xfrm>
            <a:off x="7264350" y="1017725"/>
            <a:ext cx="1834150" cy="1834150"/>
          </a:xfrm>
          <a:prstGeom prst="rect">
            <a:avLst/>
          </a:prstGeom>
          <a:noFill/>
          <a:ln>
            <a:noFill/>
          </a:ln>
        </p:spPr>
      </p:pic>
      <p:pic>
        <p:nvPicPr>
          <p:cNvPr id="261" name="Google Shape;261;p37"/>
          <p:cNvPicPr preferRelativeResize="0"/>
          <p:nvPr/>
        </p:nvPicPr>
        <p:blipFill>
          <a:blip r:embed="rId6">
            <a:alphaModFix/>
          </a:blip>
          <a:stretch>
            <a:fillRect/>
          </a:stretch>
        </p:blipFill>
        <p:spPr>
          <a:xfrm>
            <a:off x="7310625" y="3261000"/>
            <a:ext cx="1589200" cy="158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nvSpPr>
        <p:spPr>
          <a:xfrm>
            <a:off x="389175" y="2154700"/>
            <a:ext cx="8158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rPr>
              <a:t>THANK YOU</a:t>
            </a:r>
            <a:endParaRPr b="1" sz="3000">
              <a:solidFill>
                <a:schemeClr val="dk2"/>
              </a:solidFill>
            </a:endParaRPr>
          </a:p>
        </p:txBody>
      </p:sp>
      <p:pic>
        <p:nvPicPr>
          <p:cNvPr id="267" name="Google Shape;267;p38"/>
          <p:cNvPicPr preferRelativeResize="0"/>
          <p:nvPr/>
        </p:nvPicPr>
        <p:blipFill rotWithShape="1">
          <a:blip r:embed="rId3">
            <a:alphaModFix/>
          </a:blip>
          <a:srcRect b="18073" l="0" r="0" t="0"/>
          <a:stretch/>
        </p:blipFill>
        <p:spPr>
          <a:xfrm rot="-246154">
            <a:off x="2364161" y="780616"/>
            <a:ext cx="4261103" cy="34909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Mining for Accurate Disease Categorization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4" name="Google Shape;74;p16"/>
          <p:cNvSpPr txBox="1"/>
          <p:nvPr>
            <p:ph idx="4294967295" type="body"/>
          </p:nvPr>
        </p:nvSpPr>
        <p:spPr>
          <a:xfrm>
            <a:off x="311700" y="1152475"/>
            <a:ext cx="6813900" cy="3919200"/>
          </a:xfrm>
          <a:prstGeom prst="rect">
            <a:avLst/>
          </a:prstGeom>
          <a:ln>
            <a:noFill/>
          </a:ln>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Innovative approaches are imperative to mitigate diagnostic errors </a:t>
            </a:r>
            <a:endParaRPr/>
          </a:p>
          <a:p>
            <a:pPr indent="-342900" lvl="0" marL="457200" rtl="0" algn="l">
              <a:spcBef>
                <a:spcPts val="1000"/>
              </a:spcBef>
              <a:spcAft>
                <a:spcPts val="0"/>
              </a:spcAft>
              <a:buSzPts val="1800"/>
              <a:buChar char="●"/>
            </a:pPr>
            <a:r>
              <a:rPr lang="en"/>
              <a:t>Data mining methodologies to exploring historical patient data and refining the diagnostic process.</a:t>
            </a:r>
            <a:endParaRPr/>
          </a:p>
          <a:p>
            <a:pPr indent="-342900" lvl="0" marL="457200" rtl="0" algn="l">
              <a:spcBef>
                <a:spcPts val="1000"/>
              </a:spcBef>
              <a:spcAft>
                <a:spcPts val="0"/>
              </a:spcAft>
              <a:buSzPts val="1800"/>
              <a:buChar char="●"/>
            </a:pPr>
            <a:r>
              <a:rPr lang="en"/>
              <a:t>The project aims to comprehensively explore past patient data to uncover patterns and associations, with a focus on improving diagnostic accuracy.</a:t>
            </a:r>
            <a:endParaRPr/>
          </a:p>
          <a:p>
            <a:pPr indent="-342900" lvl="0" marL="457200" rtl="0" algn="l">
              <a:spcBef>
                <a:spcPts val="1000"/>
              </a:spcBef>
              <a:spcAft>
                <a:spcPts val="1000"/>
              </a:spcAft>
              <a:buSzPts val="1800"/>
              <a:buChar char="●"/>
            </a:pPr>
            <a:r>
              <a:rPr lang="en"/>
              <a:t>Different models utilized for disease prediction based on symptoms extracted from doctor's notes.</a:t>
            </a:r>
            <a:endParaRPr/>
          </a:p>
        </p:txBody>
      </p:sp>
      <p:pic>
        <p:nvPicPr>
          <p:cNvPr id="75" name="Google Shape;75;p16" title="data_mining.mp3">
            <a:hlinkClick r:id="rId3"/>
          </p:cNvPr>
          <p:cNvPicPr preferRelativeResize="0"/>
          <p:nvPr/>
        </p:nvPicPr>
        <p:blipFill>
          <a:blip r:embed="rId4">
            <a:alphaModFix/>
          </a:blip>
          <a:stretch>
            <a:fillRect/>
          </a:stretch>
        </p:blipFill>
        <p:spPr>
          <a:xfrm>
            <a:off x="200025" y="4343400"/>
            <a:ext cx="457200" cy="457200"/>
          </a:xfrm>
          <a:prstGeom prst="rect">
            <a:avLst/>
          </a:prstGeom>
          <a:noFill/>
          <a:ln>
            <a:noFill/>
          </a:ln>
        </p:spPr>
      </p:pic>
      <p:pic>
        <p:nvPicPr>
          <p:cNvPr id="76" name="Google Shape;76;p16"/>
          <p:cNvPicPr preferRelativeResize="0"/>
          <p:nvPr/>
        </p:nvPicPr>
        <p:blipFill>
          <a:blip r:embed="rId5">
            <a:alphaModFix/>
          </a:blip>
          <a:stretch>
            <a:fillRect/>
          </a:stretch>
        </p:blipFill>
        <p:spPr>
          <a:xfrm>
            <a:off x="6996275" y="1877100"/>
            <a:ext cx="2018400" cy="201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Problem Description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2" name="Google Shape;82;p17"/>
          <p:cNvSpPr txBox="1"/>
          <p:nvPr>
            <p:ph idx="4294967295" type="body"/>
          </p:nvPr>
        </p:nvSpPr>
        <p:spPr>
          <a:xfrm>
            <a:off x="311700" y="1152475"/>
            <a:ext cx="3350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Misdiagnosis can cause:</a:t>
            </a:r>
            <a:endParaRPr/>
          </a:p>
          <a:p>
            <a:pPr indent="-317500" lvl="1" marL="914400" rtl="0" algn="l">
              <a:spcBef>
                <a:spcPts val="0"/>
              </a:spcBef>
              <a:spcAft>
                <a:spcPts val="0"/>
              </a:spcAft>
              <a:buSzPts val="1400"/>
              <a:buChar char="○"/>
            </a:pPr>
            <a:r>
              <a:rPr lang="en"/>
              <a:t>Extra costs</a:t>
            </a:r>
            <a:endParaRPr/>
          </a:p>
          <a:p>
            <a:pPr indent="-317500" lvl="1" marL="914400" rtl="0" algn="l">
              <a:spcBef>
                <a:spcPts val="0"/>
              </a:spcBef>
              <a:spcAft>
                <a:spcPts val="0"/>
              </a:spcAft>
              <a:buSzPts val="1400"/>
              <a:buChar char="○"/>
            </a:pPr>
            <a:r>
              <a:rPr lang="en"/>
              <a:t>Patient harm</a:t>
            </a:r>
            <a:endParaRPr/>
          </a:p>
          <a:p>
            <a:pPr indent="-317500" lvl="1" marL="914400" rtl="0" algn="l">
              <a:spcBef>
                <a:spcPts val="0"/>
              </a:spcBef>
              <a:spcAft>
                <a:spcPts val="0"/>
              </a:spcAft>
              <a:buSzPts val="1400"/>
              <a:buChar char="○"/>
            </a:pPr>
            <a:r>
              <a:rPr lang="en"/>
              <a:t>Insurance </a:t>
            </a:r>
            <a:r>
              <a:rPr lang="en"/>
              <a:t>penalties</a:t>
            </a:r>
            <a:endParaRPr/>
          </a:p>
          <a:p>
            <a:pPr indent="-317500" lvl="1" marL="914400" rtl="0" algn="l">
              <a:spcBef>
                <a:spcPts val="0"/>
              </a:spcBef>
              <a:spcAft>
                <a:spcPts val="0"/>
              </a:spcAft>
              <a:buSzPts val="1400"/>
              <a:buChar char="○"/>
            </a:pPr>
            <a:r>
              <a:rPr lang="en"/>
              <a:t>Doctor’s career setbacks</a:t>
            </a:r>
            <a:endParaRPr/>
          </a:p>
          <a:p>
            <a:pPr indent="-317500" lvl="1" marL="914400" rtl="0" algn="l">
              <a:spcBef>
                <a:spcPts val="0"/>
              </a:spcBef>
              <a:spcAft>
                <a:spcPts val="0"/>
              </a:spcAft>
              <a:buSzPts val="1400"/>
              <a:buChar char="○"/>
            </a:pPr>
            <a:r>
              <a:rPr lang="en"/>
              <a:t>Misuse of medicine</a:t>
            </a:r>
            <a:endParaRPr/>
          </a:p>
          <a:p>
            <a:pPr indent="-342900" lvl="0" marL="457200" rtl="0" algn="l">
              <a:spcBef>
                <a:spcPts val="1000"/>
              </a:spcBef>
              <a:spcAft>
                <a:spcPts val="0"/>
              </a:spcAft>
              <a:buSzPts val="1800"/>
              <a:buChar char="●"/>
            </a:pPr>
            <a:r>
              <a:rPr lang="en"/>
              <a:t>Addressing diagnosis with data can lead to a more informed diagnosis </a:t>
            </a:r>
            <a:r>
              <a:rPr lang="en"/>
              <a:t>process</a:t>
            </a:r>
            <a:endParaRPr/>
          </a:p>
        </p:txBody>
      </p:sp>
      <p:sp>
        <p:nvSpPr>
          <p:cNvPr id="83" name="Google Shape;83;p17"/>
          <p:cNvSpPr txBox="1"/>
          <p:nvPr/>
        </p:nvSpPr>
        <p:spPr>
          <a:xfrm>
            <a:off x="3845775" y="4369675"/>
            <a:ext cx="5157600" cy="1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https://www.micoope.com.gt/?o=misdiagnos</a:t>
            </a:r>
            <a:r>
              <a:rPr lang="en" sz="800" u="sng">
                <a:solidFill>
                  <a:schemeClr val="hlink"/>
                </a:solidFill>
                <a:hlinkClick r:id="rId4"/>
              </a:rPr>
              <a:t>e</a:t>
            </a:r>
            <a:r>
              <a:rPr lang="en" sz="800" u="sng">
                <a:solidFill>
                  <a:schemeClr val="hlink"/>
                </a:solidFill>
                <a:hlinkClick r:id="rId5"/>
              </a:rPr>
              <a:t>d-addressing-mental-illness-when-you-don-t-know-nn-xaR3N0H5</a:t>
            </a:r>
            <a:endParaRPr sz="800">
              <a:solidFill>
                <a:schemeClr val="dk2"/>
              </a:solidFill>
            </a:endParaRPr>
          </a:p>
        </p:txBody>
      </p:sp>
      <p:pic>
        <p:nvPicPr>
          <p:cNvPr id="84" name="Google Shape;84;p17"/>
          <p:cNvPicPr preferRelativeResize="0"/>
          <p:nvPr/>
        </p:nvPicPr>
        <p:blipFill>
          <a:blip r:embed="rId6">
            <a:alphaModFix/>
          </a:blip>
          <a:stretch>
            <a:fillRect/>
          </a:stretch>
        </p:blipFill>
        <p:spPr>
          <a:xfrm>
            <a:off x="3938100" y="994975"/>
            <a:ext cx="4914681" cy="3320850"/>
          </a:xfrm>
          <a:prstGeom prst="rect">
            <a:avLst/>
          </a:prstGeom>
          <a:noFill/>
          <a:ln>
            <a:noFill/>
          </a:ln>
        </p:spPr>
      </p:pic>
      <p:pic>
        <p:nvPicPr>
          <p:cNvPr id="85" name="Google Shape;85;p17" title="problem_description.mp3">
            <a:hlinkClick r:id="rId7"/>
          </p:cNvPr>
          <p:cNvPicPr preferRelativeResize="0"/>
          <p:nvPr/>
        </p:nvPicPr>
        <p:blipFill>
          <a:blip r:embed="rId8">
            <a:alphaModFix/>
          </a:blip>
          <a:stretch>
            <a:fillRect/>
          </a:stretch>
        </p:blipFill>
        <p:spPr>
          <a:xfrm>
            <a:off x="152400" y="4721275"/>
            <a:ext cx="269825"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Introduction - MIMIC iii</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1" name="Google Shape;91;p18"/>
          <p:cNvSpPr txBox="1"/>
          <p:nvPr>
            <p:ph idx="4294967295" type="body"/>
          </p:nvPr>
        </p:nvSpPr>
        <p:spPr>
          <a:xfrm>
            <a:off x="311700" y="1152475"/>
            <a:ext cx="4260300" cy="366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Description:</a:t>
            </a:r>
            <a:endParaRPr/>
          </a:p>
          <a:p>
            <a:pPr indent="-317500" lvl="1" marL="914400" rtl="0" algn="l">
              <a:spcBef>
                <a:spcPts val="0"/>
              </a:spcBef>
              <a:spcAft>
                <a:spcPts val="0"/>
              </a:spcAft>
              <a:buSzPts val="1400"/>
              <a:buChar char="○"/>
            </a:pPr>
            <a:r>
              <a:rPr lang="en"/>
              <a:t>A Collaborative dataset created between MIT and Beth Israel Deaconess Medical Center</a:t>
            </a:r>
            <a:endParaRPr/>
          </a:p>
          <a:p>
            <a:pPr indent="-317500" lvl="1" marL="914400" rtl="0" algn="l">
              <a:spcBef>
                <a:spcPts val="0"/>
              </a:spcBef>
              <a:spcAft>
                <a:spcPts val="0"/>
              </a:spcAft>
              <a:buSzPts val="1400"/>
              <a:buChar char="○"/>
            </a:pPr>
            <a:r>
              <a:rPr lang="en"/>
              <a:t>Types of data included: vital signs, lab test results, medical procedures, drug information, nursing records, diagnostic information, etc.</a:t>
            </a:r>
            <a:endParaRPr/>
          </a:p>
          <a:p>
            <a:pPr indent="-342900" lvl="0" marL="457200" rtl="0" algn="l">
              <a:lnSpc>
                <a:spcPct val="100000"/>
              </a:lnSpc>
              <a:spcBef>
                <a:spcPts val="1000"/>
              </a:spcBef>
              <a:spcAft>
                <a:spcPts val="0"/>
              </a:spcAft>
              <a:buSzPts val="1800"/>
              <a:buChar char="●"/>
            </a:pPr>
            <a:r>
              <a:rPr lang="en"/>
              <a:t>Used tables:</a:t>
            </a:r>
            <a:endParaRPr/>
          </a:p>
          <a:p>
            <a:pPr indent="-317500" lvl="1" marL="914400" rtl="0" algn="l">
              <a:lnSpc>
                <a:spcPct val="100000"/>
              </a:lnSpc>
              <a:spcBef>
                <a:spcPts val="0"/>
              </a:spcBef>
              <a:spcAft>
                <a:spcPts val="0"/>
              </a:spcAft>
              <a:buSzPts val="1400"/>
              <a:buChar char="○"/>
            </a:pPr>
            <a:r>
              <a:rPr lang="en"/>
              <a:t>NOTEEVENTS</a:t>
            </a:r>
            <a:endParaRPr/>
          </a:p>
          <a:p>
            <a:pPr indent="-317500" lvl="1" marL="914400" rtl="0" algn="l">
              <a:lnSpc>
                <a:spcPct val="100000"/>
              </a:lnSpc>
              <a:spcBef>
                <a:spcPts val="0"/>
              </a:spcBef>
              <a:spcAft>
                <a:spcPts val="0"/>
              </a:spcAft>
              <a:buSzPts val="1400"/>
              <a:buChar char="○"/>
            </a:pPr>
            <a:r>
              <a:rPr lang="en"/>
              <a:t>D_ICD_DIAGNOSES</a:t>
            </a:r>
            <a:endParaRPr/>
          </a:p>
          <a:p>
            <a:pPr indent="-317500" lvl="1" marL="914400" rtl="0" algn="l">
              <a:lnSpc>
                <a:spcPct val="100000"/>
              </a:lnSpc>
              <a:spcBef>
                <a:spcPts val="0"/>
              </a:spcBef>
              <a:spcAft>
                <a:spcPts val="0"/>
              </a:spcAft>
              <a:buSzPts val="1400"/>
              <a:buChar char="○"/>
            </a:pPr>
            <a:r>
              <a:rPr lang="en"/>
              <a:t>DIAGNOSES_ICD</a:t>
            </a:r>
            <a:endParaRPr/>
          </a:p>
        </p:txBody>
      </p:sp>
      <p:pic>
        <p:nvPicPr>
          <p:cNvPr id="92" name="Google Shape;92;p18"/>
          <p:cNvPicPr preferRelativeResize="0"/>
          <p:nvPr/>
        </p:nvPicPr>
        <p:blipFill>
          <a:blip r:embed="rId3">
            <a:alphaModFix/>
          </a:blip>
          <a:stretch>
            <a:fillRect/>
          </a:stretch>
        </p:blipFill>
        <p:spPr>
          <a:xfrm>
            <a:off x="5022038" y="1017725"/>
            <a:ext cx="3988788" cy="3797449"/>
          </a:xfrm>
          <a:prstGeom prst="rect">
            <a:avLst/>
          </a:prstGeom>
          <a:noFill/>
          <a:ln>
            <a:noFill/>
          </a:ln>
        </p:spPr>
      </p:pic>
      <p:pic>
        <p:nvPicPr>
          <p:cNvPr id="93" name="Google Shape;93;p18" title="mimic3_1.mp3">
            <a:hlinkClick r:id="rId4"/>
          </p:cNvPr>
          <p:cNvPicPr preferRelativeResize="0"/>
          <p:nvPr/>
        </p:nvPicPr>
        <p:blipFill>
          <a:blip r:embed="rId5">
            <a:alphaModFix/>
          </a:blip>
          <a:stretch>
            <a:fillRect/>
          </a:stretch>
        </p:blipFill>
        <p:spPr>
          <a:xfrm>
            <a:off x="311700" y="4565650"/>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Medical Extraction Tool - MedCAT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9" name="Google Shape;99;p19"/>
          <p:cNvSpPr txBox="1"/>
          <p:nvPr>
            <p:ph idx="4294967295" type="body"/>
          </p:nvPr>
        </p:nvSpPr>
        <p:spPr>
          <a:xfrm>
            <a:off x="311700" y="1152475"/>
            <a:ext cx="48015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NLP tool, extracts medical concepts and terms from medical texts, matches entities to pre-existing ontologies</a:t>
            </a:r>
            <a:endParaRPr/>
          </a:p>
          <a:p>
            <a:pPr indent="-342900" lvl="0" marL="457200" rtl="0" algn="l">
              <a:spcBef>
                <a:spcPts val="1000"/>
              </a:spcBef>
              <a:spcAft>
                <a:spcPts val="0"/>
              </a:spcAft>
              <a:buSzPts val="1800"/>
              <a:buChar char="●"/>
            </a:pPr>
            <a:r>
              <a:rPr lang="en"/>
              <a:t>We paid particular attention to the following attributes:</a:t>
            </a:r>
            <a:endParaRPr/>
          </a:p>
          <a:p>
            <a:pPr indent="-317500" lvl="1" marL="914400" rtl="0" algn="l">
              <a:spcBef>
                <a:spcPts val="0"/>
              </a:spcBef>
              <a:spcAft>
                <a:spcPts val="0"/>
              </a:spcAft>
              <a:buSzPts val="1400"/>
              <a:buChar char="○"/>
            </a:pPr>
            <a:r>
              <a:rPr lang="en"/>
              <a:t>Symptoms or signs (Sign or Symptom)</a:t>
            </a:r>
            <a:endParaRPr/>
          </a:p>
          <a:p>
            <a:pPr indent="-317500" lvl="1" marL="914400" rtl="0" algn="l">
              <a:spcBef>
                <a:spcPts val="0"/>
              </a:spcBef>
              <a:spcAft>
                <a:spcPts val="0"/>
              </a:spcAft>
              <a:buSzPts val="1400"/>
              <a:buChar char="○"/>
            </a:pPr>
            <a:r>
              <a:rPr lang="en"/>
              <a:t>Disease or Syndrome</a:t>
            </a:r>
            <a:endParaRPr/>
          </a:p>
          <a:p>
            <a:pPr indent="-317500" lvl="1" marL="914400" rtl="0" algn="l">
              <a:spcBef>
                <a:spcPts val="0"/>
              </a:spcBef>
              <a:spcAft>
                <a:spcPts val="0"/>
              </a:spcAft>
              <a:buSzPts val="1400"/>
              <a:buChar char="○"/>
            </a:pPr>
            <a:r>
              <a:rPr lang="en"/>
              <a:t>Pathologic Function (Pathologic Function)</a:t>
            </a:r>
            <a:endParaRPr/>
          </a:p>
          <a:p>
            <a:pPr indent="-317500" lvl="1" marL="914400" rtl="0" algn="l">
              <a:spcBef>
                <a:spcPts val="0"/>
              </a:spcBef>
              <a:spcAft>
                <a:spcPts val="0"/>
              </a:spcAft>
              <a:buSzPts val="1400"/>
              <a:buChar char="○"/>
            </a:pPr>
            <a:r>
              <a:rPr lang="en"/>
              <a:t>Body Part, Organ, or Organ Component (Body Part, Organ, or Organ Component)</a:t>
            </a:r>
            <a:endParaRPr/>
          </a:p>
          <a:p>
            <a:pPr indent="-317500" lvl="1" marL="914400" rtl="0" algn="l">
              <a:spcBef>
                <a:spcPts val="0"/>
              </a:spcBef>
              <a:spcAft>
                <a:spcPts val="0"/>
              </a:spcAft>
              <a:buSzPts val="1400"/>
              <a:buChar char="○"/>
            </a:pPr>
            <a:r>
              <a:rPr lang="en"/>
              <a:t>Craniocerebral Injury (CRANIOCEREBRAL INJ)</a:t>
            </a:r>
            <a:endParaRPr/>
          </a:p>
        </p:txBody>
      </p:sp>
      <p:pic>
        <p:nvPicPr>
          <p:cNvPr id="100" name="Google Shape;100;p19"/>
          <p:cNvPicPr preferRelativeResize="0"/>
          <p:nvPr/>
        </p:nvPicPr>
        <p:blipFill rotWithShape="1">
          <a:blip r:embed="rId3">
            <a:alphaModFix/>
          </a:blip>
          <a:srcRect b="23471" l="1303" r="63266" t="0"/>
          <a:stretch/>
        </p:blipFill>
        <p:spPr>
          <a:xfrm>
            <a:off x="6046275" y="1017725"/>
            <a:ext cx="2051174" cy="2036225"/>
          </a:xfrm>
          <a:prstGeom prst="rect">
            <a:avLst/>
          </a:prstGeom>
          <a:noFill/>
          <a:ln>
            <a:noFill/>
          </a:ln>
        </p:spPr>
      </p:pic>
      <p:pic>
        <p:nvPicPr>
          <p:cNvPr id="101" name="Google Shape;101;p19"/>
          <p:cNvPicPr preferRelativeResize="0"/>
          <p:nvPr/>
        </p:nvPicPr>
        <p:blipFill rotWithShape="1">
          <a:blip r:embed="rId3">
            <a:alphaModFix/>
          </a:blip>
          <a:srcRect b="42575" l="65883" r="0" t="3816"/>
          <a:stretch/>
        </p:blipFill>
        <p:spPr>
          <a:xfrm>
            <a:off x="6046275" y="3164400"/>
            <a:ext cx="2133049" cy="1540400"/>
          </a:xfrm>
          <a:prstGeom prst="rect">
            <a:avLst/>
          </a:prstGeom>
          <a:noFill/>
          <a:ln>
            <a:noFill/>
          </a:ln>
        </p:spPr>
      </p:pic>
      <p:cxnSp>
        <p:nvCxnSpPr>
          <p:cNvPr id="102" name="Google Shape;102;p19"/>
          <p:cNvCxnSpPr/>
          <p:nvPr/>
        </p:nvCxnSpPr>
        <p:spPr>
          <a:xfrm>
            <a:off x="6045550" y="1017713"/>
            <a:ext cx="0" cy="3734400"/>
          </a:xfrm>
          <a:prstGeom prst="straightConnector1">
            <a:avLst/>
          </a:prstGeom>
          <a:noFill/>
          <a:ln cap="flat" cmpd="sng" w="28575">
            <a:solidFill>
              <a:srgbClr val="4A86E8"/>
            </a:solidFill>
            <a:prstDash val="solid"/>
            <a:round/>
            <a:headEnd len="med" w="med" type="none"/>
            <a:tailEnd len="med" w="med" type="none"/>
          </a:ln>
        </p:spPr>
      </p:cxnSp>
      <p:pic>
        <p:nvPicPr>
          <p:cNvPr id="103" name="Google Shape;103;p19" title="medcat_1.mp3">
            <a:hlinkClick r:id="rId4"/>
          </p:cNvPr>
          <p:cNvPicPr preferRelativeResize="0"/>
          <p:nvPr/>
        </p:nvPicPr>
        <p:blipFill>
          <a:blip r:embed="rId5">
            <a:alphaModFix/>
          </a:blip>
          <a:stretch>
            <a:fillRect/>
          </a:stretch>
        </p:blipFill>
        <p:spPr>
          <a:xfrm>
            <a:off x="124349" y="470480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4294967295" type="title"/>
          </p:nvPr>
        </p:nvSpPr>
        <p:spPr>
          <a:xfrm>
            <a:off x="311700" y="445025"/>
            <a:ext cx="5817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Exploration</a:t>
            </a:r>
            <a:endParaRPr/>
          </a:p>
        </p:txBody>
      </p:sp>
      <p:sp>
        <p:nvSpPr>
          <p:cNvPr id="109" name="Google Shape;109;p20"/>
          <p:cNvSpPr txBox="1"/>
          <p:nvPr>
            <p:ph idx="4294967295" type="body"/>
          </p:nvPr>
        </p:nvSpPr>
        <p:spPr>
          <a:xfrm>
            <a:off x="311700" y="1152475"/>
            <a:ext cx="41730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Cleaned the dataset: Removed any irrelevant or redundant information.</a:t>
            </a:r>
            <a:endParaRPr/>
          </a:p>
          <a:p>
            <a:pPr indent="-342900" lvl="0" marL="457200" rtl="0" algn="l">
              <a:spcBef>
                <a:spcPts val="1000"/>
              </a:spcBef>
              <a:spcAft>
                <a:spcPts val="0"/>
              </a:spcAft>
              <a:buSzPts val="1800"/>
              <a:buChar char="●"/>
            </a:pPr>
            <a:r>
              <a:rPr lang="en"/>
              <a:t>Handled missing values: Used Removal method for dealing with missing values.</a:t>
            </a:r>
            <a:endParaRPr/>
          </a:p>
          <a:p>
            <a:pPr indent="-342900" lvl="0" marL="457200" rtl="0" algn="l">
              <a:spcBef>
                <a:spcPts val="1000"/>
              </a:spcBef>
              <a:spcAft>
                <a:spcPts val="0"/>
              </a:spcAft>
              <a:buSzPts val="1800"/>
              <a:buChar char="●"/>
            </a:pPr>
            <a:r>
              <a:rPr lang="en"/>
              <a:t>Multi-classification model using the recorded data of these 20 diagnosed diseases</a:t>
            </a:r>
            <a:endParaRPr/>
          </a:p>
          <a:p>
            <a:pPr indent="0" lvl="0" marL="457200" rtl="0" algn="l">
              <a:spcBef>
                <a:spcPts val="1000"/>
              </a:spcBef>
              <a:spcAft>
                <a:spcPts val="1000"/>
              </a:spcAft>
              <a:buNone/>
            </a:pPr>
            <a:r>
              <a:t/>
            </a:r>
            <a:endParaRPr>
              <a:solidFill>
                <a:schemeClr val="dk1"/>
              </a:solidFill>
            </a:endParaRPr>
          </a:p>
        </p:txBody>
      </p:sp>
      <p:pic>
        <p:nvPicPr>
          <p:cNvPr id="110" name="Google Shape;110;p20"/>
          <p:cNvPicPr preferRelativeResize="0"/>
          <p:nvPr/>
        </p:nvPicPr>
        <p:blipFill>
          <a:blip r:embed="rId3">
            <a:alphaModFix/>
          </a:blip>
          <a:stretch>
            <a:fillRect/>
          </a:stretch>
        </p:blipFill>
        <p:spPr>
          <a:xfrm>
            <a:off x="4418850" y="1017728"/>
            <a:ext cx="4659199" cy="3721700"/>
          </a:xfrm>
          <a:prstGeom prst="rect">
            <a:avLst/>
          </a:prstGeom>
          <a:noFill/>
          <a:ln>
            <a:noFill/>
          </a:ln>
        </p:spPr>
      </p:pic>
      <p:pic>
        <p:nvPicPr>
          <p:cNvPr id="111" name="Google Shape;111;p20" title="slide 7 better.mp3">
            <a:hlinkClick r:id="rId4"/>
          </p:cNvPr>
          <p:cNvPicPr preferRelativeResize="0"/>
          <p:nvPr/>
        </p:nvPicPr>
        <p:blipFill>
          <a:blip r:embed="rId5">
            <a:alphaModFix/>
          </a:blip>
          <a:stretch>
            <a:fillRect/>
          </a:stretch>
        </p:blipFill>
        <p:spPr>
          <a:xfrm>
            <a:off x="163250" y="4392750"/>
            <a:ext cx="5727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4294967295" type="title"/>
          </p:nvPr>
        </p:nvSpPr>
        <p:spPr>
          <a:xfrm>
            <a:off x="311700" y="445025"/>
            <a:ext cx="5817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Feature Report</a:t>
            </a:r>
            <a:endParaRPr/>
          </a:p>
        </p:txBody>
      </p:sp>
      <p:sp>
        <p:nvSpPr>
          <p:cNvPr id="117" name="Google Shape;117;p21"/>
          <p:cNvSpPr txBox="1"/>
          <p:nvPr>
            <p:ph idx="4294967295" type="body"/>
          </p:nvPr>
        </p:nvSpPr>
        <p:spPr>
          <a:xfrm>
            <a:off x="311700" y="1152475"/>
            <a:ext cx="35811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erformed an exhaustive statistical analysis of the diagnosis codes and their corresponding disease keyword occurrence</a:t>
            </a:r>
            <a:endParaRPr/>
          </a:p>
          <a:p>
            <a:pPr indent="-342900" lvl="0" marL="457200" rtl="0" algn="l">
              <a:spcBef>
                <a:spcPts val="1000"/>
              </a:spcBef>
              <a:spcAft>
                <a:spcPts val="1000"/>
              </a:spcAft>
              <a:buSzPts val="1800"/>
              <a:buChar char="●"/>
            </a:pPr>
            <a:r>
              <a:rPr lang="en"/>
              <a:t>Feature selection: </a:t>
            </a:r>
            <a:br>
              <a:rPr lang="en"/>
            </a:br>
            <a:r>
              <a:rPr lang="en"/>
              <a:t>Selected relevant features (symptoms) for classification.</a:t>
            </a:r>
            <a:endParaRPr/>
          </a:p>
        </p:txBody>
      </p:sp>
      <p:pic>
        <p:nvPicPr>
          <p:cNvPr id="118" name="Google Shape;118;p21"/>
          <p:cNvPicPr preferRelativeResize="0"/>
          <p:nvPr/>
        </p:nvPicPr>
        <p:blipFill>
          <a:blip r:embed="rId3">
            <a:alphaModFix/>
          </a:blip>
          <a:stretch>
            <a:fillRect/>
          </a:stretch>
        </p:blipFill>
        <p:spPr>
          <a:xfrm>
            <a:off x="3837725" y="720625"/>
            <a:ext cx="5252725" cy="4195820"/>
          </a:xfrm>
          <a:prstGeom prst="rect">
            <a:avLst/>
          </a:prstGeom>
          <a:noFill/>
          <a:ln>
            <a:noFill/>
          </a:ln>
        </p:spPr>
      </p:pic>
      <p:pic>
        <p:nvPicPr>
          <p:cNvPr id="119" name="Google Shape;119;p21" title="slide 8.mp3">
            <a:hlinkClick r:id="rId4"/>
          </p:cNvPr>
          <p:cNvPicPr preferRelativeResize="0"/>
          <p:nvPr/>
        </p:nvPicPr>
        <p:blipFill>
          <a:blip r:embed="rId5">
            <a:alphaModFix/>
          </a:blip>
          <a:stretch>
            <a:fillRect/>
          </a:stretch>
        </p:blipFill>
        <p:spPr>
          <a:xfrm>
            <a:off x="130000" y="4375250"/>
            <a:ext cx="5727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Preprocessing</a:t>
            </a:r>
            <a:endParaRPr/>
          </a:p>
        </p:txBody>
      </p:sp>
      <p:sp>
        <p:nvSpPr>
          <p:cNvPr id="125" name="Google Shape;125;p22"/>
          <p:cNvSpPr txBox="1"/>
          <p:nvPr>
            <p:ph idx="4294967295" type="body"/>
          </p:nvPr>
        </p:nvSpPr>
        <p:spPr>
          <a:xfrm>
            <a:off x="311700" y="1152475"/>
            <a:ext cx="6011700" cy="391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EMR notes to the set of diseases with MedCAT</a:t>
            </a:r>
            <a:endParaRPr/>
          </a:p>
          <a:p>
            <a:pPr indent="-342900" lvl="0" marL="457200" rtl="0" algn="l">
              <a:spcBef>
                <a:spcPts val="0"/>
              </a:spcBef>
              <a:spcAft>
                <a:spcPts val="0"/>
              </a:spcAft>
              <a:buSzPts val="1800"/>
              <a:buChar char="●"/>
            </a:pPr>
            <a:r>
              <a:rPr lang="en"/>
              <a:t>Extracted Keywords</a:t>
            </a:r>
            <a:endParaRPr/>
          </a:p>
          <a:p>
            <a:pPr indent="-342900" lvl="0" marL="457200" rtl="0" algn="l">
              <a:spcBef>
                <a:spcPts val="0"/>
              </a:spcBef>
              <a:spcAft>
                <a:spcPts val="0"/>
              </a:spcAft>
              <a:buSzPts val="1800"/>
              <a:buChar char="●"/>
            </a:pPr>
            <a:r>
              <a:rPr lang="en"/>
              <a:t>R</a:t>
            </a:r>
            <a:r>
              <a:rPr lang="en"/>
              <a:t>ecords of the top 10 disease labeling data</a:t>
            </a:r>
            <a:br>
              <a:rPr lang="en"/>
            </a:br>
            <a:endParaRPr/>
          </a:p>
          <a:p>
            <a:pPr indent="0" lvl="0" marL="0" rtl="0" algn="l">
              <a:spcBef>
                <a:spcPts val="120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431300" y="2319200"/>
            <a:ext cx="3740657" cy="2654175"/>
          </a:xfrm>
          <a:prstGeom prst="rect">
            <a:avLst/>
          </a:prstGeom>
          <a:noFill/>
          <a:ln>
            <a:noFill/>
          </a:ln>
        </p:spPr>
      </p:pic>
      <p:pic>
        <p:nvPicPr>
          <p:cNvPr id="127" name="Google Shape;127;p22"/>
          <p:cNvPicPr preferRelativeResize="0"/>
          <p:nvPr/>
        </p:nvPicPr>
        <p:blipFill>
          <a:blip r:embed="rId4">
            <a:alphaModFix/>
          </a:blip>
          <a:stretch>
            <a:fillRect/>
          </a:stretch>
        </p:blipFill>
        <p:spPr>
          <a:xfrm>
            <a:off x="4282325" y="2275688"/>
            <a:ext cx="3973349" cy="2654175"/>
          </a:xfrm>
          <a:prstGeom prst="rect">
            <a:avLst/>
          </a:prstGeom>
          <a:noFill/>
          <a:ln>
            <a:noFill/>
          </a:ln>
        </p:spPr>
      </p:pic>
      <p:pic>
        <p:nvPicPr>
          <p:cNvPr id="128" name="Google Shape;128;p22" title="slide 10.mp3">
            <a:hlinkClick r:id="rId5"/>
          </p:cNvPr>
          <p:cNvPicPr preferRelativeResize="0"/>
          <p:nvPr/>
        </p:nvPicPr>
        <p:blipFill>
          <a:blip r:embed="rId6">
            <a:alphaModFix/>
          </a:blip>
          <a:stretch>
            <a:fillRect/>
          </a:stretch>
        </p:blipFill>
        <p:spPr>
          <a:xfrm>
            <a:off x="84250" y="4518425"/>
            <a:ext cx="500500" cy="50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