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Poppins"/>
      <p:regular r:id="rId48"/>
      <p:bold r:id="rId49"/>
      <p:italic r:id="rId50"/>
      <p:boldItalic r:id="rId51"/>
    </p:embeddedFont>
    <p:embeddedFont>
      <p:font typeface="Bebas Neue"/>
      <p:regular r:id="rId52"/>
    </p:embeddedFont>
    <p:embeddedFont>
      <p:font typeface="Poppins Ligh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AA69EC-98F8-484C-A9DE-FC4487554D5C}">
  <a:tblStyle styleId="{C7AA69EC-98F8-484C-A9DE-FC4487554D5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oppins-regular.fntdata"/><Relationship Id="rId47" Type="http://schemas.openxmlformats.org/officeDocument/2006/relationships/slide" Target="slides/slide41.xml"/><Relationship Id="rId49" Type="http://schemas.openxmlformats.org/officeDocument/2006/relationships/font" Target="fonts/Poppi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oppins-boldItalic.fntdata"/><Relationship Id="rId50" Type="http://schemas.openxmlformats.org/officeDocument/2006/relationships/font" Target="fonts/Poppins-italic.fntdata"/><Relationship Id="rId53" Type="http://schemas.openxmlformats.org/officeDocument/2006/relationships/font" Target="fonts/PoppinsLight-regular.fntdata"/><Relationship Id="rId52" Type="http://schemas.openxmlformats.org/officeDocument/2006/relationships/font" Target="fonts/BebasNeue-regular.fntdata"/><Relationship Id="rId11" Type="http://schemas.openxmlformats.org/officeDocument/2006/relationships/slide" Target="slides/slide5.xml"/><Relationship Id="rId55" Type="http://schemas.openxmlformats.org/officeDocument/2006/relationships/font" Target="fonts/PoppinsLight-italic.fntdata"/><Relationship Id="rId10" Type="http://schemas.openxmlformats.org/officeDocument/2006/relationships/slide" Target="slides/slide4.xml"/><Relationship Id="rId54" Type="http://schemas.openxmlformats.org/officeDocument/2006/relationships/font" Target="fonts/PoppinsLigh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Poppins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bca2673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bca2673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1ee1c2ce6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1ee1c2ce6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1ee1c2ce6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1ee1c2ce6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3aed426d7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3aed426d7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1ee1c2ce6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1ee1c2ce6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3aed426d7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3aed426d7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1ee1c2ce6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1ee1c2ce6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3aed426d7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3aed426d7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3c1e9a62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3c1e9a62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1ee1c2ce6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1ee1c2ce6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3c1e9a624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3c1e9a624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afc5bafbb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afc5bafbb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3c1e9a624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23c1e9a624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3c1e9a624d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3c1e9a624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3c1e9a624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3c1e9a624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3c1e9a624d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3c1e9a624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3c1e9a624d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3c1e9a624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3c1e9a624d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3c1e9a624d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3c1e9a624d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3c1e9a624d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3c1e9a624d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3c1e9a624d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3c1e9a624d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3c1e9a624d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3c1e9a624d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3c1e9a624d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afc5bafbb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afc5bafbb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3c1e9a624d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3c1e9a624d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1ee1c2ce62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1ee1c2ce62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1ee1c2ce6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1ee1c2ce6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1ee1c2ce62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21ee1c2ce62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b18f1a9b9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b18f1a9b9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3aed426d7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23aed426d7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3aed426d7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3aed426d7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23aed426d7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23aed426d7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b18f1a9b9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b18f1a9b9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1ee1c2ce62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1ee1c2ce62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afc5bafbb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afc5bafbb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b18f1a9b94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b18f1a9b94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1ee1c2ce6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1ee1c2ce6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afc5bafbb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afc5bafbb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3aed426d7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3aed426d7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b16a763892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b16a763892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3aed426d7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3aed426d7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1ee1c2c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1ee1c2c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872432" y="935500"/>
            <a:ext cx="4979100" cy="27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872400" y="3798500"/>
            <a:ext cx="4979100" cy="409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1143523" y="1916746"/>
            <a:ext cx="5003700" cy="12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1143523" y="3201521"/>
            <a:ext cx="50037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p11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hasCustomPrompt="1" type="title"/>
          </p:nvPr>
        </p:nvSpPr>
        <p:spPr>
          <a:xfrm>
            <a:off x="1198675" y="1704900"/>
            <a:ext cx="939600" cy="119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2138425" y="2315987"/>
            <a:ext cx="2336400" cy="54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2" type="title"/>
          </p:nvPr>
        </p:nvSpPr>
        <p:spPr>
          <a:xfrm>
            <a:off x="4669300" y="1704900"/>
            <a:ext cx="939600" cy="119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3" type="subTitle"/>
          </p:nvPr>
        </p:nvSpPr>
        <p:spPr>
          <a:xfrm>
            <a:off x="5608900" y="2315987"/>
            <a:ext cx="2336400" cy="54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4" type="title"/>
          </p:nvPr>
        </p:nvSpPr>
        <p:spPr>
          <a:xfrm>
            <a:off x="1198675" y="3113300"/>
            <a:ext cx="939600" cy="119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5" type="subTitle"/>
          </p:nvPr>
        </p:nvSpPr>
        <p:spPr>
          <a:xfrm>
            <a:off x="2138425" y="3724698"/>
            <a:ext cx="2336400" cy="54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6" type="title"/>
          </p:nvPr>
        </p:nvSpPr>
        <p:spPr>
          <a:xfrm>
            <a:off x="4669300" y="3113300"/>
            <a:ext cx="939600" cy="119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7" type="subTitle"/>
          </p:nvPr>
        </p:nvSpPr>
        <p:spPr>
          <a:xfrm>
            <a:off x="5608900" y="3724698"/>
            <a:ext cx="2336400" cy="54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8" type="title"/>
          </p:nvPr>
        </p:nvSpPr>
        <p:spPr>
          <a:xfrm>
            <a:off x="793800" y="597425"/>
            <a:ext cx="75564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9" type="subTitle"/>
          </p:nvPr>
        </p:nvSpPr>
        <p:spPr>
          <a:xfrm>
            <a:off x="2133525" y="1740487"/>
            <a:ext cx="2336400" cy="7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0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3" type="subTitle"/>
          </p:nvPr>
        </p:nvSpPr>
        <p:spPr>
          <a:xfrm>
            <a:off x="5608900" y="1740487"/>
            <a:ext cx="2336400" cy="7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0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4" type="subTitle"/>
          </p:nvPr>
        </p:nvSpPr>
        <p:spPr>
          <a:xfrm>
            <a:off x="2133525" y="3149038"/>
            <a:ext cx="2336400" cy="7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0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5" type="subTitle"/>
          </p:nvPr>
        </p:nvSpPr>
        <p:spPr>
          <a:xfrm>
            <a:off x="5608900" y="3149038"/>
            <a:ext cx="2336400" cy="7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0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96" name="Google Shape;96;p13"/>
          <p:cNvGrpSpPr/>
          <p:nvPr/>
        </p:nvGrpSpPr>
        <p:grpSpPr>
          <a:xfrm flipH="1" rot="10800000">
            <a:off x="8365888" y="1103500"/>
            <a:ext cx="126000" cy="3272400"/>
            <a:chOff x="8230550" y="1078325"/>
            <a:chExt cx="126000" cy="3272400"/>
          </a:xfrm>
        </p:grpSpPr>
        <p:sp>
          <p:nvSpPr>
            <p:cNvPr id="97" name="Google Shape;97;p13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3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>
            <p:ph type="title"/>
          </p:nvPr>
        </p:nvSpPr>
        <p:spPr>
          <a:xfrm>
            <a:off x="1782750" y="3318283"/>
            <a:ext cx="55785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5" name="Google Shape;105;p14"/>
          <p:cNvSpPr txBox="1"/>
          <p:nvPr>
            <p:ph idx="1" type="subTitle"/>
          </p:nvPr>
        </p:nvSpPr>
        <p:spPr>
          <a:xfrm>
            <a:off x="1782750" y="1293317"/>
            <a:ext cx="55785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14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3753300" y="1676388"/>
            <a:ext cx="2879400" cy="12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2" name="Google Shape;112;p15"/>
          <p:cNvSpPr txBox="1"/>
          <p:nvPr>
            <p:ph hasCustomPrompt="1" idx="2" type="title"/>
          </p:nvPr>
        </p:nvSpPr>
        <p:spPr>
          <a:xfrm>
            <a:off x="2511300" y="1676388"/>
            <a:ext cx="1242000" cy="179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3753300" y="2891090"/>
            <a:ext cx="2879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2114400" y="1676400"/>
            <a:ext cx="3411000" cy="12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16"/>
          <p:cNvSpPr txBox="1"/>
          <p:nvPr>
            <p:ph hasCustomPrompt="1" idx="2" type="title"/>
          </p:nvPr>
        </p:nvSpPr>
        <p:spPr>
          <a:xfrm>
            <a:off x="872400" y="1676388"/>
            <a:ext cx="1242000" cy="179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2114400" y="2891101"/>
            <a:ext cx="3411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373161" y="1676393"/>
            <a:ext cx="3489600" cy="12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8" name="Google Shape;128;p17"/>
          <p:cNvSpPr txBox="1"/>
          <p:nvPr>
            <p:ph hasCustomPrompt="1" idx="2" type="title"/>
          </p:nvPr>
        </p:nvSpPr>
        <p:spPr>
          <a:xfrm>
            <a:off x="5017400" y="1676400"/>
            <a:ext cx="1446300" cy="179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1373161" y="2891100"/>
            <a:ext cx="348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idx="1" type="subTitle"/>
          </p:nvPr>
        </p:nvSpPr>
        <p:spPr>
          <a:xfrm>
            <a:off x="4803688" y="2460262"/>
            <a:ext cx="2685600" cy="12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1764600" y="594350"/>
            <a:ext cx="56148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" name="Google Shape;137;p18"/>
          <p:cNvSpPr/>
          <p:nvPr>
            <p:ph idx="2" type="pic"/>
          </p:nvPr>
        </p:nvSpPr>
        <p:spPr>
          <a:xfrm>
            <a:off x="1654713" y="1903013"/>
            <a:ext cx="2787600" cy="23796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8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4085797" y="1635500"/>
            <a:ext cx="4077600" cy="22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type="title"/>
          </p:nvPr>
        </p:nvSpPr>
        <p:spPr>
          <a:xfrm>
            <a:off x="795528" y="594360"/>
            <a:ext cx="75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1589097" y="1883575"/>
            <a:ext cx="2412600" cy="13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type="title"/>
          </p:nvPr>
        </p:nvSpPr>
        <p:spPr>
          <a:xfrm>
            <a:off x="795528" y="594360"/>
            <a:ext cx="75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5421847" y="1676399"/>
            <a:ext cx="2879400" cy="12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4179847" y="1676399"/>
            <a:ext cx="1242000" cy="179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5421847" y="2891101"/>
            <a:ext cx="2879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" name="Google Shape;22;p3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ONE_COLUMN_TEXT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795528" y="594360"/>
            <a:ext cx="75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1254600" y="1170125"/>
            <a:ext cx="6634800" cy="14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21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>
            <p:ph idx="1" type="subTitle"/>
          </p:nvPr>
        </p:nvSpPr>
        <p:spPr>
          <a:xfrm>
            <a:off x="2084251" y="2937207"/>
            <a:ext cx="34269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idx="2" type="subTitle"/>
          </p:nvPr>
        </p:nvSpPr>
        <p:spPr>
          <a:xfrm>
            <a:off x="2084251" y="1572538"/>
            <a:ext cx="34269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3" type="subTitle"/>
          </p:nvPr>
        </p:nvSpPr>
        <p:spPr>
          <a:xfrm>
            <a:off x="2084251" y="3398837"/>
            <a:ext cx="342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4" type="subTitle"/>
          </p:nvPr>
        </p:nvSpPr>
        <p:spPr>
          <a:xfrm>
            <a:off x="2084251" y="2034164"/>
            <a:ext cx="342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795528" y="594360"/>
            <a:ext cx="75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" name="Google Shape;169;p22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0" name="Google Shape;170;p22"/>
          <p:cNvGrpSpPr/>
          <p:nvPr/>
        </p:nvGrpSpPr>
        <p:grpSpPr>
          <a:xfrm flipH="1" rot="10800000">
            <a:off x="8365888" y="935550"/>
            <a:ext cx="126000" cy="3272400"/>
            <a:chOff x="8230550" y="1078325"/>
            <a:chExt cx="126000" cy="3272400"/>
          </a:xfrm>
        </p:grpSpPr>
        <p:sp>
          <p:nvSpPr>
            <p:cNvPr id="171" name="Google Shape;171;p22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22"/>
          <p:cNvGrpSpPr/>
          <p:nvPr/>
        </p:nvGrpSpPr>
        <p:grpSpPr>
          <a:xfrm>
            <a:off x="651938" y="935550"/>
            <a:ext cx="126000" cy="3272400"/>
            <a:chOff x="8230550" y="1078325"/>
            <a:chExt cx="126000" cy="3272400"/>
          </a:xfrm>
        </p:grpSpPr>
        <p:sp>
          <p:nvSpPr>
            <p:cNvPr id="174" name="Google Shape;174;p22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 txBox="1"/>
          <p:nvPr>
            <p:ph idx="1" type="subTitle"/>
          </p:nvPr>
        </p:nvSpPr>
        <p:spPr>
          <a:xfrm>
            <a:off x="1118125" y="2029613"/>
            <a:ext cx="2094900" cy="531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1" name="Google Shape;181;p23"/>
          <p:cNvSpPr txBox="1"/>
          <p:nvPr>
            <p:ph idx="2" type="subTitle"/>
          </p:nvPr>
        </p:nvSpPr>
        <p:spPr>
          <a:xfrm>
            <a:off x="1118125" y="2499301"/>
            <a:ext cx="20949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3"/>
          <p:cNvSpPr txBox="1"/>
          <p:nvPr>
            <p:ph idx="3" type="subTitle"/>
          </p:nvPr>
        </p:nvSpPr>
        <p:spPr>
          <a:xfrm>
            <a:off x="3524551" y="2499301"/>
            <a:ext cx="20949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4" type="subTitle"/>
          </p:nvPr>
        </p:nvSpPr>
        <p:spPr>
          <a:xfrm>
            <a:off x="5930977" y="2499301"/>
            <a:ext cx="20949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type="title"/>
          </p:nvPr>
        </p:nvSpPr>
        <p:spPr>
          <a:xfrm>
            <a:off x="795528" y="594360"/>
            <a:ext cx="75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5" type="subTitle"/>
          </p:nvPr>
        </p:nvSpPr>
        <p:spPr>
          <a:xfrm>
            <a:off x="3524551" y="2029613"/>
            <a:ext cx="2094900" cy="531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6" name="Google Shape;186;p23"/>
          <p:cNvSpPr txBox="1"/>
          <p:nvPr>
            <p:ph idx="6" type="subTitle"/>
          </p:nvPr>
        </p:nvSpPr>
        <p:spPr>
          <a:xfrm>
            <a:off x="5930977" y="2029613"/>
            <a:ext cx="2094900" cy="531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>
            <p:ph idx="1" type="subTitle"/>
          </p:nvPr>
        </p:nvSpPr>
        <p:spPr>
          <a:xfrm>
            <a:off x="715121" y="1600150"/>
            <a:ext cx="2385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3" name="Google Shape;193;p24"/>
          <p:cNvSpPr txBox="1"/>
          <p:nvPr>
            <p:ph idx="2" type="subTitle"/>
          </p:nvPr>
        </p:nvSpPr>
        <p:spPr>
          <a:xfrm>
            <a:off x="715100" y="2084950"/>
            <a:ext cx="2385600" cy="71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4"/>
          <p:cNvSpPr txBox="1"/>
          <p:nvPr>
            <p:ph idx="3" type="subTitle"/>
          </p:nvPr>
        </p:nvSpPr>
        <p:spPr>
          <a:xfrm>
            <a:off x="3236631" y="2084950"/>
            <a:ext cx="2385600" cy="71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4"/>
          <p:cNvSpPr txBox="1"/>
          <p:nvPr>
            <p:ph idx="4" type="subTitle"/>
          </p:nvPr>
        </p:nvSpPr>
        <p:spPr>
          <a:xfrm>
            <a:off x="715100" y="3474875"/>
            <a:ext cx="2385600" cy="71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4"/>
          <p:cNvSpPr txBox="1"/>
          <p:nvPr>
            <p:ph idx="5" type="subTitle"/>
          </p:nvPr>
        </p:nvSpPr>
        <p:spPr>
          <a:xfrm>
            <a:off x="3236622" y="3474875"/>
            <a:ext cx="2385600" cy="71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4"/>
          <p:cNvSpPr txBox="1"/>
          <p:nvPr>
            <p:ph type="title"/>
          </p:nvPr>
        </p:nvSpPr>
        <p:spPr>
          <a:xfrm>
            <a:off x="795528" y="594360"/>
            <a:ext cx="75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8" name="Google Shape;198;p24"/>
          <p:cNvSpPr txBox="1"/>
          <p:nvPr>
            <p:ph idx="6" type="subTitle"/>
          </p:nvPr>
        </p:nvSpPr>
        <p:spPr>
          <a:xfrm>
            <a:off x="715121" y="2990075"/>
            <a:ext cx="2385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9" name="Google Shape;199;p24"/>
          <p:cNvSpPr txBox="1"/>
          <p:nvPr>
            <p:ph idx="7" type="subTitle"/>
          </p:nvPr>
        </p:nvSpPr>
        <p:spPr>
          <a:xfrm>
            <a:off x="3236626" y="1600150"/>
            <a:ext cx="2385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" name="Google Shape;200;p24"/>
          <p:cNvSpPr txBox="1"/>
          <p:nvPr>
            <p:ph idx="8" type="subTitle"/>
          </p:nvPr>
        </p:nvSpPr>
        <p:spPr>
          <a:xfrm>
            <a:off x="3236626" y="2990075"/>
            <a:ext cx="2385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1" name="Google Shape;201;p24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 txBox="1"/>
          <p:nvPr>
            <p:ph idx="1" type="subTitle"/>
          </p:nvPr>
        </p:nvSpPr>
        <p:spPr>
          <a:xfrm>
            <a:off x="3521796" y="1647563"/>
            <a:ext cx="2385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Google Shape;207;p25"/>
          <p:cNvSpPr txBox="1"/>
          <p:nvPr>
            <p:ph idx="2" type="subTitle"/>
          </p:nvPr>
        </p:nvSpPr>
        <p:spPr>
          <a:xfrm>
            <a:off x="3521775" y="2056163"/>
            <a:ext cx="2385600" cy="71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3" type="subTitle"/>
          </p:nvPr>
        </p:nvSpPr>
        <p:spPr>
          <a:xfrm>
            <a:off x="6043306" y="2056163"/>
            <a:ext cx="2385600" cy="71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5"/>
          <p:cNvSpPr txBox="1"/>
          <p:nvPr>
            <p:ph idx="4" type="subTitle"/>
          </p:nvPr>
        </p:nvSpPr>
        <p:spPr>
          <a:xfrm>
            <a:off x="3521775" y="3446088"/>
            <a:ext cx="2385600" cy="71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5"/>
          <p:cNvSpPr txBox="1"/>
          <p:nvPr>
            <p:ph idx="5" type="subTitle"/>
          </p:nvPr>
        </p:nvSpPr>
        <p:spPr>
          <a:xfrm>
            <a:off x="6043297" y="3446088"/>
            <a:ext cx="2385600" cy="71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5"/>
          <p:cNvSpPr txBox="1"/>
          <p:nvPr>
            <p:ph type="title"/>
          </p:nvPr>
        </p:nvSpPr>
        <p:spPr>
          <a:xfrm>
            <a:off x="795528" y="594360"/>
            <a:ext cx="75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" name="Google Shape;212;p25"/>
          <p:cNvSpPr txBox="1"/>
          <p:nvPr>
            <p:ph idx="6" type="subTitle"/>
          </p:nvPr>
        </p:nvSpPr>
        <p:spPr>
          <a:xfrm>
            <a:off x="3521796" y="3037488"/>
            <a:ext cx="2385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3" name="Google Shape;213;p25"/>
          <p:cNvSpPr txBox="1"/>
          <p:nvPr>
            <p:ph idx="7" type="subTitle"/>
          </p:nvPr>
        </p:nvSpPr>
        <p:spPr>
          <a:xfrm>
            <a:off x="6043301" y="1647563"/>
            <a:ext cx="2385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4" name="Google Shape;214;p25"/>
          <p:cNvSpPr txBox="1"/>
          <p:nvPr>
            <p:ph idx="8" type="subTitle"/>
          </p:nvPr>
        </p:nvSpPr>
        <p:spPr>
          <a:xfrm>
            <a:off x="6043301" y="3037488"/>
            <a:ext cx="23856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5" name="Google Shape;215;p25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 txBox="1"/>
          <p:nvPr>
            <p:ph type="title"/>
          </p:nvPr>
        </p:nvSpPr>
        <p:spPr>
          <a:xfrm>
            <a:off x="795528" y="676656"/>
            <a:ext cx="75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" name="Google Shape;221;p26"/>
          <p:cNvSpPr txBox="1"/>
          <p:nvPr>
            <p:ph idx="1" type="subTitle"/>
          </p:nvPr>
        </p:nvSpPr>
        <p:spPr>
          <a:xfrm>
            <a:off x="948600" y="2042100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6"/>
          <p:cNvSpPr txBox="1"/>
          <p:nvPr>
            <p:ph idx="2" type="subTitle"/>
          </p:nvPr>
        </p:nvSpPr>
        <p:spPr>
          <a:xfrm>
            <a:off x="3403800" y="2042100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6"/>
          <p:cNvSpPr txBox="1"/>
          <p:nvPr>
            <p:ph idx="3" type="subTitle"/>
          </p:nvPr>
        </p:nvSpPr>
        <p:spPr>
          <a:xfrm>
            <a:off x="5859000" y="2042100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6"/>
          <p:cNvSpPr txBox="1"/>
          <p:nvPr>
            <p:ph idx="4" type="subTitle"/>
          </p:nvPr>
        </p:nvSpPr>
        <p:spPr>
          <a:xfrm>
            <a:off x="948600" y="317032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6"/>
          <p:cNvSpPr txBox="1"/>
          <p:nvPr>
            <p:ph idx="5" type="subTitle"/>
          </p:nvPr>
        </p:nvSpPr>
        <p:spPr>
          <a:xfrm>
            <a:off x="3403800" y="317032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6"/>
          <p:cNvSpPr txBox="1"/>
          <p:nvPr>
            <p:ph idx="6" type="subTitle"/>
          </p:nvPr>
        </p:nvSpPr>
        <p:spPr>
          <a:xfrm>
            <a:off x="5859000" y="317032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6"/>
          <p:cNvSpPr txBox="1"/>
          <p:nvPr>
            <p:ph idx="7" type="subTitle"/>
          </p:nvPr>
        </p:nvSpPr>
        <p:spPr>
          <a:xfrm>
            <a:off x="943700" y="163594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8" name="Google Shape;228;p26"/>
          <p:cNvSpPr txBox="1"/>
          <p:nvPr>
            <p:ph idx="8" type="subTitle"/>
          </p:nvPr>
        </p:nvSpPr>
        <p:spPr>
          <a:xfrm>
            <a:off x="3403800" y="163594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9" name="Google Shape;229;p26"/>
          <p:cNvSpPr txBox="1"/>
          <p:nvPr>
            <p:ph idx="9" type="subTitle"/>
          </p:nvPr>
        </p:nvSpPr>
        <p:spPr>
          <a:xfrm>
            <a:off x="5863900" y="163594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0" name="Google Shape;230;p26"/>
          <p:cNvSpPr txBox="1"/>
          <p:nvPr>
            <p:ph idx="13" type="subTitle"/>
          </p:nvPr>
        </p:nvSpPr>
        <p:spPr>
          <a:xfrm>
            <a:off x="943700" y="276577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1" name="Google Shape;231;p26"/>
          <p:cNvSpPr txBox="1"/>
          <p:nvPr>
            <p:ph idx="14" type="subTitle"/>
          </p:nvPr>
        </p:nvSpPr>
        <p:spPr>
          <a:xfrm>
            <a:off x="3403800" y="276577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2" name="Google Shape;232;p26"/>
          <p:cNvSpPr txBox="1"/>
          <p:nvPr>
            <p:ph idx="15" type="subTitle"/>
          </p:nvPr>
        </p:nvSpPr>
        <p:spPr>
          <a:xfrm>
            <a:off x="5863900" y="276577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" name="Google Shape;233;p26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 txBox="1"/>
          <p:nvPr>
            <p:ph hasCustomPrompt="1" type="title"/>
          </p:nvPr>
        </p:nvSpPr>
        <p:spPr>
          <a:xfrm>
            <a:off x="2357250" y="757375"/>
            <a:ext cx="3667500" cy="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" name="Google Shape;239;p27"/>
          <p:cNvSpPr txBox="1"/>
          <p:nvPr>
            <p:ph idx="1" type="subTitle"/>
          </p:nvPr>
        </p:nvSpPr>
        <p:spPr>
          <a:xfrm>
            <a:off x="2357250" y="1287475"/>
            <a:ext cx="3667500" cy="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7"/>
          <p:cNvSpPr txBox="1"/>
          <p:nvPr>
            <p:ph hasCustomPrompt="1" idx="2" type="title"/>
          </p:nvPr>
        </p:nvSpPr>
        <p:spPr>
          <a:xfrm>
            <a:off x="3119250" y="1678859"/>
            <a:ext cx="3667500" cy="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1" name="Google Shape;241;p27"/>
          <p:cNvSpPr txBox="1"/>
          <p:nvPr>
            <p:ph idx="3" type="subTitle"/>
          </p:nvPr>
        </p:nvSpPr>
        <p:spPr>
          <a:xfrm>
            <a:off x="3119250" y="2208959"/>
            <a:ext cx="3667500" cy="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hasCustomPrompt="1" idx="4" type="title"/>
          </p:nvPr>
        </p:nvSpPr>
        <p:spPr>
          <a:xfrm>
            <a:off x="2357250" y="2600343"/>
            <a:ext cx="3667500" cy="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3" name="Google Shape;243;p27"/>
          <p:cNvSpPr txBox="1"/>
          <p:nvPr>
            <p:ph idx="5" type="subTitle"/>
          </p:nvPr>
        </p:nvSpPr>
        <p:spPr>
          <a:xfrm>
            <a:off x="2357250" y="3130443"/>
            <a:ext cx="3667500" cy="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hasCustomPrompt="1" idx="6" type="title"/>
          </p:nvPr>
        </p:nvSpPr>
        <p:spPr>
          <a:xfrm>
            <a:off x="3119250" y="3521827"/>
            <a:ext cx="3667500" cy="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5" name="Google Shape;245;p27"/>
          <p:cNvSpPr txBox="1"/>
          <p:nvPr>
            <p:ph idx="7" type="subTitle"/>
          </p:nvPr>
        </p:nvSpPr>
        <p:spPr>
          <a:xfrm>
            <a:off x="3119250" y="4051928"/>
            <a:ext cx="3667500" cy="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7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"/>
          <p:cNvSpPr txBox="1"/>
          <p:nvPr>
            <p:ph type="ctrTitle"/>
          </p:nvPr>
        </p:nvSpPr>
        <p:spPr>
          <a:xfrm>
            <a:off x="1339709" y="673625"/>
            <a:ext cx="35889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2" name="Google Shape;252;p28"/>
          <p:cNvSpPr txBox="1"/>
          <p:nvPr>
            <p:ph idx="1" type="subTitle"/>
          </p:nvPr>
        </p:nvSpPr>
        <p:spPr>
          <a:xfrm>
            <a:off x="1335625" y="1632150"/>
            <a:ext cx="3597300" cy="13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3" name="Google Shape;253;p28"/>
          <p:cNvSpPr txBox="1"/>
          <p:nvPr/>
        </p:nvSpPr>
        <p:spPr>
          <a:xfrm>
            <a:off x="1247750" y="3607250"/>
            <a:ext cx="37728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infographics &amp; images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8347198" y="4174525"/>
            <a:ext cx="470925" cy="409499"/>
          </a:xfrm>
          <a:custGeom>
            <a:rect b="b" l="l" r="r" t="t"/>
            <a:pathLst>
              <a:path extrusionOk="0" h="2341" w="2692">
                <a:moveTo>
                  <a:pt x="1921" y="163"/>
                </a:moveTo>
                <a:lnTo>
                  <a:pt x="2516" y="1177"/>
                </a:lnTo>
                <a:lnTo>
                  <a:pt x="1921" y="2178"/>
                </a:lnTo>
                <a:lnTo>
                  <a:pt x="758" y="2178"/>
                </a:lnTo>
                <a:lnTo>
                  <a:pt x="176" y="1177"/>
                </a:lnTo>
                <a:lnTo>
                  <a:pt x="758" y="163"/>
                </a:lnTo>
                <a:close/>
                <a:moveTo>
                  <a:pt x="677" y="1"/>
                </a:moveTo>
                <a:lnTo>
                  <a:pt x="1" y="1177"/>
                </a:lnTo>
                <a:lnTo>
                  <a:pt x="677" y="2340"/>
                </a:lnTo>
                <a:lnTo>
                  <a:pt x="2016" y="2340"/>
                </a:lnTo>
                <a:lnTo>
                  <a:pt x="2692" y="1177"/>
                </a:lnTo>
                <a:lnTo>
                  <a:pt x="201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715100" y="535000"/>
            <a:ext cx="7713900" cy="3705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1" name="Google Shape;261;p29"/>
          <p:cNvGrpSpPr/>
          <p:nvPr/>
        </p:nvGrpSpPr>
        <p:grpSpPr>
          <a:xfrm flipH="1">
            <a:off x="224833" y="193710"/>
            <a:ext cx="698423" cy="494477"/>
            <a:chOff x="3745575" y="190875"/>
            <a:chExt cx="87925" cy="62250"/>
          </a:xfrm>
        </p:grpSpPr>
        <p:sp>
          <p:nvSpPr>
            <p:cNvPr id="262" name="Google Shape;262;p29"/>
            <p:cNvSpPr/>
            <p:nvPr/>
          </p:nvSpPr>
          <p:spPr>
            <a:xfrm>
              <a:off x="3745575" y="190875"/>
              <a:ext cx="87925" cy="15575"/>
            </a:xfrm>
            <a:custGeom>
              <a:rect b="b" l="l" r="r" t="t"/>
              <a:pathLst>
                <a:path extrusionOk="0" h="623" w="3517">
                  <a:moveTo>
                    <a:pt x="3232" y="109"/>
                  </a:moveTo>
                  <a:cubicBezTo>
                    <a:pt x="3327" y="109"/>
                    <a:pt x="3395" y="190"/>
                    <a:pt x="3395" y="285"/>
                  </a:cubicBezTo>
                  <a:lnTo>
                    <a:pt x="3395" y="339"/>
                  </a:lnTo>
                  <a:cubicBezTo>
                    <a:pt x="3395" y="434"/>
                    <a:pt x="3327" y="515"/>
                    <a:pt x="3232" y="515"/>
                  </a:cubicBezTo>
                  <a:lnTo>
                    <a:pt x="298" y="515"/>
                  </a:lnTo>
                  <a:cubicBezTo>
                    <a:pt x="203" y="515"/>
                    <a:pt x="122" y="434"/>
                    <a:pt x="122" y="339"/>
                  </a:cubicBezTo>
                  <a:lnTo>
                    <a:pt x="122" y="285"/>
                  </a:lnTo>
                  <a:cubicBezTo>
                    <a:pt x="122" y="190"/>
                    <a:pt x="203" y="109"/>
                    <a:pt x="298" y="109"/>
                  </a:cubicBezTo>
                  <a:close/>
                  <a:moveTo>
                    <a:pt x="298" y="1"/>
                  </a:moveTo>
                  <a:cubicBezTo>
                    <a:pt x="135" y="1"/>
                    <a:pt x="0" y="122"/>
                    <a:pt x="0" y="285"/>
                  </a:cubicBezTo>
                  <a:lnTo>
                    <a:pt x="0" y="339"/>
                  </a:lnTo>
                  <a:cubicBezTo>
                    <a:pt x="0" y="501"/>
                    <a:pt x="135" y="623"/>
                    <a:pt x="298" y="623"/>
                  </a:cubicBezTo>
                  <a:lnTo>
                    <a:pt x="3232" y="623"/>
                  </a:lnTo>
                  <a:cubicBezTo>
                    <a:pt x="3395" y="623"/>
                    <a:pt x="3516" y="501"/>
                    <a:pt x="3516" y="339"/>
                  </a:cubicBezTo>
                  <a:lnTo>
                    <a:pt x="3516" y="285"/>
                  </a:lnTo>
                  <a:cubicBezTo>
                    <a:pt x="3516" y="122"/>
                    <a:pt x="3395" y="1"/>
                    <a:pt x="32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3760100" y="213875"/>
              <a:ext cx="73400" cy="15925"/>
            </a:xfrm>
            <a:custGeom>
              <a:rect b="b" l="l" r="r" t="t"/>
              <a:pathLst>
                <a:path extrusionOk="0" h="637" w="2936">
                  <a:moveTo>
                    <a:pt x="2651" y="122"/>
                  </a:moveTo>
                  <a:cubicBezTo>
                    <a:pt x="2746" y="122"/>
                    <a:pt x="2814" y="203"/>
                    <a:pt x="2814" y="298"/>
                  </a:cubicBezTo>
                  <a:lnTo>
                    <a:pt x="2814" y="352"/>
                  </a:lnTo>
                  <a:cubicBezTo>
                    <a:pt x="2814" y="447"/>
                    <a:pt x="2746" y="514"/>
                    <a:pt x="2651" y="514"/>
                  </a:cubicBezTo>
                  <a:lnTo>
                    <a:pt x="285" y="514"/>
                  </a:lnTo>
                  <a:cubicBezTo>
                    <a:pt x="190" y="514"/>
                    <a:pt x="122" y="447"/>
                    <a:pt x="122" y="352"/>
                  </a:cubicBezTo>
                  <a:lnTo>
                    <a:pt x="122" y="298"/>
                  </a:lnTo>
                  <a:cubicBezTo>
                    <a:pt x="122" y="203"/>
                    <a:pt x="190" y="122"/>
                    <a:pt x="285" y="122"/>
                  </a:cubicBezTo>
                  <a:close/>
                  <a:moveTo>
                    <a:pt x="285" y="0"/>
                  </a:moveTo>
                  <a:cubicBezTo>
                    <a:pt x="122" y="0"/>
                    <a:pt x="1" y="136"/>
                    <a:pt x="1" y="298"/>
                  </a:cubicBezTo>
                  <a:lnTo>
                    <a:pt x="1" y="352"/>
                  </a:lnTo>
                  <a:cubicBezTo>
                    <a:pt x="1" y="514"/>
                    <a:pt x="122" y="636"/>
                    <a:pt x="285" y="636"/>
                  </a:cubicBezTo>
                  <a:lnTo>
                    <a:pt x="2651" y="636"/>
                  </a:lnTo>
                  <a:cubicBezTo>
                    <a:pt x="2814" y="636"/>
                    <a:pt x="2935" y="514"/>
                    <a:pt x="2935" y="352"/>
                  </a:cubicBezTo>
                  <a:lnTo>
                    <a:pt x="2935" y="298"/>
                  </a:lnTo>
                  <a:cubicBezTo>
                    <a:pt x="2935" y="136"/>
                    <a:pt x="2814" y="0"/>
                    <a:pt x="265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3786825" y="237200"/>
              <a:ext cx="46675" cy="15925"/>
            </a:xfrm>
            <a:custGeom>
              <a:rect b="b" l="l" r="r" t="t"/>
              <a:pathLst>
                <a:path extrusionOk="0" h="637" w="1867">
                  <a:moveTo>
                    <a:pt x="1582" y="122"/>
                  </a:moveTo>
                  <a:cubicBezTo>
                    <a:pt x="1677" y="122"/>
                    <a:pt x="1745" y="190"/>
                    <a:pt x="1745" y="285"/>
                  </a:cubicBezTo>
                  <a:lnTo>
                    <a:pt x="1745" y="352"/>
                  </a:lnTo>
                  <a:cubicBezTo>
                    <a:pt x="1745" y="433"/>
                    <a:pt x="1677" y="514"/>
                    <a:pt x="1582" y="514"/>
                  </a:cubicBezTo>
                  <a:lnTo>
                    <a:pt x="284" y="514"/>
                  </a:lnTo>
                  <a:cubicBezTo>
                    <a:pt x="189" y="514"/>
                    <a:pt x="108" y="433"/>
                    <a:pt x="108" y="352"/>
                  </a:cubicBezTo>
                  <a:lnTo>
                    <a:pt x="108" y="285"/>
                  </a:lnTo>
                  <a:cubicBezTo>
                    <a:pt x="108" y="190"/>
                    <a:pt x="189" y="122"/>
                    <a:pt x="284" y="122"/>
                  </a:cubicBezTo>
                  <a:close/>
                  <a:moveTo>
                    <a:pt x="284" y="1"/>
                  </a:moveTo>
                  <a:cubicBezTo>
                    <a:pt x="122" y="1"/>
                    <a:pt x="0" y="122"/>
                    <a:pt x="0" y="285"/>
                  </a:cubicBezTo>
                  <a:lnTo>
                    <a:pt x="0" y="352"/>
                  </a:lnTo>
                  <a:cubicBezTo>
                    <a:pt x="0" y="501"/>
                    <a:pt x="122" y="636"/>
                    <a:pt x="284" y="636"/>
                  </a:cubicBezTo>
                  <a:lnTo>
                    <a:pt x="1582" y="636"/>
                  </a:lnTo>
                  <a:cubicBezTo>
                    <a:pt x="1745" y="636"/>
                    <a:pt x="1866" y="501"/>
                    <a:pt x="1866" y="352"/>
                  </a:cubicBezTo>
                  <a:lnTo>
                    <a:pt x="1866" y="285"/>
                  </a:lnTo>
                  <a:cubicBezTo>
                    <a:pt x="1866" y="122"/>
                    <a:pt x="1745" y="1"/>
                    <a:pt x="15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29"/>
          <p:cNvGrpSpPr/>
          <p:nvPr/>
        </p:nvGrpSpPr>
        <p:grpSpPr>
          <a:xfrm rot="-5400000">
            <a:off x="4336938" y="2884813"/>
            <a:ext cx="126000" cy="3272400"/>
            <a:chOff x="8230550" y="1078325"/>
            <a:chExt cx="126000" cy="3272400"/>
          </a:xfrm>
        </p:grpSpPr>
        <p:sp>
          <p:nvSpPr>
            <p:cNvPr id="266" name="Google Shape;266;p29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3" name="Google Shape;273;p30"/>
          <p:cNvSpPr/>
          <p:nvPr/>
        </p:nvSpPr>
        <p:spPr>
          <a:xfrm>
            <a:off x="613209" y="4196601"/>
            <a:ext cx="362633" cy="317239"/>
          </a:xfrm>
          <a:custGeom>
            <a:rect b="b" l="l" r="r" t="t"/>
            <a:pathLst>
              <a:path extrusionOk="0" h="2746" w="3139">
                <a:moveTo>
                  <a:pt x="2922" y="311"/>
                </a:moveTo>
                <a:lnTo>
                  <a:pt x="2570" y="2543"/>
                </a:lnTo>
                <a:lnTo>
                  <a:pt x="1610" y="2204"/>
                </a:lnTo>
                <a:lnTo>
                  <a:pt x="2679" y="582"/>
                </a:lnTo>
                <a:lnTo>
                  <a:pt x="1002" y="2029"/>
                </a:lnTo>
                <a:lnTo>
                  <a:pt x="380" y="1853"/>
                </a:lnTo>
                <a:lnTo>
                  <a:pt x="2922" y="311"/>
                </a:lnTo>
                <a:close/>
                <a:moveTo>
                  <a:pt x="3138" y="0"/>
                </a:moveTo>
                <a:lnTo>
                  <a:pt x="1" y="1893"/>
                </a:lnTo>
                <a:lnTo>
                  <a:pt x="1042" y="2204"/>
                </a:lnTo>
                <a:lnTo>
                  <a:pt x="1935" y="1434"/>
                </a:lnTo>
                <a:lnTo>
                  <a:pt x="1367" y="2286"/>
                </a:lnTo>
                <a:lnTo>
                  <a:pt x="2706" y="2745"/>
                </a:lnTo>
                <a:lnTo>
                  <a:pt x="3138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30"/>
          <p:cNvGrpSpPr/>
          <p:nvPr/>
        </p:nvGrpSpPr>
        <p:grpSpPr>
          <a:xfrm flipH="1" rot="10800000">
            <a:off x="8138313" y="905100"/>
            <a:ext cx="126000" cy="3272400"/>
            <a:chOff x="8230550" y="1078325"/>
            <a:chExt cx="126000" cy="3272400"/>
          </a:xfrm>
        </p:grpSpPr>
        <p:sp>
          <p:nvSpPr>
            <p:cNvPr id="275" name="Google Shape;275;p30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793800" y="597425"/>
            <a:ext cx="755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93800" y="1304875"/>
            <a:ext cx="75564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397021" y="1470725"/>
            <a:ext cx="15624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1397021" y="3007550"/>
            <a:ext cx="15624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2959425" y="1470725"/>
            <a:ext cx="47874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2959425" y="3007550"/>
            <a:ext cx="47874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795528" y="594360"/>
            <a:ext cx="75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795528" y="594360"/>
            <a:ext cx="75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795528" y="594360"/>
            <a:ext cx="75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20000" y="1170427"/>
            <a:ext cx="7704000" cy="26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2242950" y="1653900"/>
            <a:ext cx="4658100" cy="18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8" name="Google Shape;58;p8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3600" y="414300"/>
            <a:ext cx="8236800" cy="4254000"/>
          </a:xfrm>
          <a:prstGeom prst="roundRect">
            <a:avLst>
              <a:gd fmla="val 6947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1247350" y="1537630"/>
            <a:ext cx="3210600" cy="22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5080850" y="1537630"/>
            <a:ext cx="2815800" cy="22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 flipH="1" rot="-5400000">
            <a:off x="4336950" y="917775"/>
            <a:ext cx="126000" cy="7894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375100" y="4707374"/>
            <a:ext cx="315300" cy="3153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795528" y="3929006"/>
            <a:ext cx="7552800" cy="676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/>
        </p:nvSpPr>
        <p:spPr>
          <a:xfrm>
            <a:off x="8264317" y="467284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 Light"/>
              <a:buNone/>
              <a:defRPr sz="30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slide" Target="/ppt/slides/slide2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slide" Target="/ppt/slides/slide2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slide" Target="/ppt/slides/slide2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slide" Target="/ppt/slides/slide2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0.xml"/><Relationship Id="rId3" Type="http://schemas.openxmlformats.org/officeDocument/2006/relationships/slide" Target="/ppt/slides/slide2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31"/>
          <p:cNvGrpSpPr/>
          <p:nvPr/>
        </p:nvGrpSpPr>
        <p:grpSpPr>
          <a:xfrm>
            <a:off x="5998679" y="1314898"/>
            <a:ext cx="2141112" cy="2761151"/>
            <a:chOff x="669950" y="2766825"/>
            <a:chExt cx="1303172" cy="1680350"/>
          </a:xfrm>
        </p:grpSpPr>
        <p:sp>
          <p:nvSpPr>
            <p:cNvPr id="282" name="Google Shape;282;p31"/>
            <p:cNvSpPr/>
            <p:nvPr/>
          </p:nvSpPr>
          <p:spPr>
            <a:xfrm>
              <a:off x="669950" y="2918675"/>
              <a:ext cx="123900" cy="15285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838417" y="3663275"/>
              <a:ext cx="123900" cy="7839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06885" y="3119525"/>
              <a:ext cx="123900" cy="13275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1175352" y="4220375"/>
              <a:ext cx="123900" cy="2268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343820" y="3284650"/>
              <a:ext cx="123900" cy="11625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512287" y="2766825"/>
              <a:ext cx="123900" cy="16803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680755" y="2918675"/>
              <a:ext cx="123900" cy="15285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1849222" y="3148925"/>
              <a:ext cx="123900" cy="1298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31"/>
          <p:cNvSpPr txBox="1"/>
          <p:nvPr>
            <p:ph type="ctrTitle"/>
          </p:nvPr>
        </p:nvSpPr>
        <p:spPr>
          <a:xfrm>
            <a:off x="999176" y="1789050"/>
            <a:ext cx="4479900" cy="24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CAMEL Rating System</a:t>
            </a:r>
            <a:endParaRPr/>
          </a:p>
        </p:txBody>
      </p:sp>
      <p:sp>
        <p:nvSpPr>
          <p:cNvPr id="291" name="Google Shape;291;p31"/>
          <p:cNvSpPr/>
          <p:nvPr/>
        </p:nvSpPr>
        <p:spPr>
          <a:xfrm flipH="1" rot="-5400000">
            <a:off x="465750" y="4789875"/>
            <a:ext cx="126000" cy="150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31"/>
          <p:cNvGrpSpPr/>
          <p:nvPr/>
        </p:nvGrpSpPr>
        <p:grpSpPr>
          <a:xfrm flipH="1">
            <a:off x="715108" y="861785"/>
            <a:ext cx="698423" cy="494477"/>
            <a:chOff x="3745575" y="190875"/>
            <a:chExt cx="87925" cy="62250"/>
          </a:xfrm>
        </p:grpSpPr>
        <p:sp>
          <p:nvSpPr>
            <p:cNvPr id="293" name="Google Shape;293;p31"/>
            <p:cNvSpPr/>
            <p:nvPr/>
          </p:nvSpPr>
          <p:spPr>
            <a:xfrm>
              <a:off x="3745575" y="190875"/>
              <a:ext cx="87925" cy="15575"/>
            </a:xfrm>
            <a:custGeom>
              <a:rect b="b" l="l" r="r" t="t"/>
              <a:pathLst>
                <a:path extrusionOk="0" h="623" w="3517">
                  <a:moveTo>
                    <a:pt x="3232" y="109"/>
                  </a:moveTo>
                  <a:cubicBezTo>
                    <a:pt x="3327" y="109"/>
                    <a:pt x="3395" y="190"/>
                    <a:pt x="3395" y="285"/>
                  </a:cubicBezTo>
                  <a:lnTo>
                    <a:pt x="3395" y="339"/>
                  </a:lnTo>
                  <a:cubicBezTo>
                    <a:pt x="3395" y="434"/>
                    <a:pt x="3327" y="515"/>
                    <a:pt x="3232" y="515"/>
                  </a:cubicBezTo>
                  <a:lnTo>
                    <a:pt x="298" y="515"/>
                  </a:lnTo>
                  <a:cubicBezTo>
                    <a:pt x="203" y="515"/>
                    <a:pt x="122" y="434"/>
                    <a:pt x="122" y="339"/>
                  </a:cubicBezTo>
                  <a:lnTo>
                    <a:pt x="122" y="285"/>
                  </a:lnTo>
                  <a:cubicBezTo>
                    <a:pt x="122" y="190"/>
                    <a:pt x="203" y="109"/>
                    <a:pt x="298" y="109"/>
                  </a:cubicBezTo>
                  <a:close/>
                  <a:moveTo>
                    <a:pt x="298" y="1"/>
                  </a:moveTo>
                  <a:cubicBezTo>
                    <a:pt x="135" y="1"/>
                    <a:pt x="0" y="122"/>
                    <a:pt x="0" y="285"/>
                  </a:cubicBezTo>
                  <a:lnTo>
                    <a:pt x="0" y="339"/>
                  </a:lnTo>
                  <a:cubicBezTo>
                    <a:pt x="0" y="501"/>
                    <a:pt x="135" y="623"/>
                    <a:pt x="298" y="623"/>
                  </a:cubicBezTo>
                  <a:lnTo>
                    <a:pt x="3232" y="623"/>
                  </a:lnTo>
                  <a:cubicBezTo>
                    <a:pt x="3395" y="623"/>
                    <a:pt x="3516" y="501"/>
                    <a:pt x="3516" y="339"/>
                  </a:cubicBezTo>
                  <a:lnTo>
                    <a:pt x="3516" y="285"/>
                  </a:lnTo>
                  <a:cubicBezTo>
                    <a:pt x="3516" y="122"/>
                    <a:pt x="3395" y="1"/>
                    <a:pt x="32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760100" y="213875"/>
              <a:ext cx="73400" cy="15925"/>
            </a:xfrm>
            <a:custGeom>
              <a:rect b="b" l="l" r="r" t="t"/>
              <a:pathLst>
                <a:path extrusionOk="0" h="637" w="2936">
                  <a:moveTo>
                    <a:pt x="2651" y="122"/>
                  </a:moveTo>
                  <a:cubicBezTo>
                    <a:pt x="2746" y="122"/>
                    <a:pt x="2814" y="203"/>
                    <a:pt x="2814" y="298"/>
                  </a:cubicBezTo>
                  <a:lnTo>
                    <a:pt x="2814" y="352"/>
                  </a:lnTo>
                  <a:cubicBezTo>
                    <a:pt x="2814" y="447"/>
                    <a:pt x="2746" y="514"/>
                    <a:pt x="2651" y="514"/>
                  </a:cubicBezTo>
                  <a:lnTo>
                    <a:pt x="285" y="514"/>
                  </a:lnTo>
                  <a:cubicBezTo>
                    <a:pt x="190" y="514"/>
                    <a:pt x="122" y="447"/>
                    <a:pt x="122" y="352"/>
                  </a:cubicBezTo>
                  <a:lnTo>
                    <a:pt x="122" y="298"/>
                  </a:lnTo>
                  <a:cubicBezTo>
                    <a:pt x="122" y="203"/>
                    <a:pt x="190" y="122"/>
                    <a:pt x="285" y="122"/>
                  </a:cubicBezTo>
                  <a:close/>
                  <a:moveTo>
                    <a:pt x="285" y="0"/>
                  </a:moveTo>
                  <a:cubicBezTo>
                    <a:pt x="122" y="0"/>
                    <a:pt x="1" y="136"/>
                    <a:pt x="1" y="298"/>
                  </a:cubicBezTo>
                  <a:lnTo>
                    <a:pt x="1" y="352"/>
                  </a:lnTo>
                  <a:cubicBezTo>
                    <a:pt x="1" y="514"/>
                    <a:pt x="122" y="636"/>
                    <a:pt x="285" y="636"/>
                  </a:cubicBezTo>
                  <a:lnTo>
                    <a:pt x="2651" y="636"/>
                  </a:lnTo>
                  <a:cubicBezTo>
                    <a:pt x="2814" y="636"/>
                    <a:pt x="2935" y="514"/>
                    <a:pt x="2935" y="352"/>
                  </a:cubicBezTo>
                  <a:lnTo>
                    <a:pt x="2935" y="298"/>
                  </a:lnTo>
                  <a:cubicBezTo>
                    <a:pt x="2935" y="136"/>
                    <a:pt x="2814" y="0"/>
                    <a:pt x="265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786825" y="237200"/>
              <a:ext cx="46675" cy="15925"/>
            </a:xfrm>
            <a:custGeom>
              <a:rect b="b" l="l" r="r" t="t"/>
              <a:pathLst>
                <a:path extrusionOk="0" h="637" w="1867">
                  <a:moveTo>
                    <a:pt x="1582" y="122"/>
                  </a:moveTo>
                  <a:cubicBezTo>
                    <a:pt x="1677" y="122"/>
                    <a:pt x="1745" y="190"/>
                    <a:pt x="1745" y="285"/>
                  </a:cubicBezTo>
                  <a:lnTo>
                    <a:pt x="1745" y="352"/>
                  </a:lnTo>
                  <a:cubicBezTo>
                    <a:pt x="1745" y="433"/>
                    <a:pt x="1677" y="514"/>
                    <a:pt x="1582" y="514"/>
                  </a:cubicBezTo>
                  <a:lnTo>
                    <a:pt x="284" y="514"/>
                  </a:lnTo>
                  <a:cubicBezTo>
                    <a:pt x="189" y="514"/>
                    <a:pt x="108" y="433"/>
                    <a:pt x="108" y="352"/>
                  </a:cubicBezTo>
                  <a:lnTo>
                    <a:pt x="108" y="285"/>
                  </a:lnTo>
                  <a:cubicBezTo>
                    <a:pt x="108" y="190"/>
                    <a:pt x="189" y="122"/>
                    <a:pt x="284" y="122"/>
                  </a:cubicBezTo>
                  <a:close/>
                  <a:moveTo>
                    <a:pt x="284" y="1"/>
                  </a:moveTo>
                  <a:cubicBezTo>
                    <a:pt x="122" y="1"/>
                    <a:pt x="0" y="122"/>
                    <a:pt x="0" y="285"/>
                  </a:cubicBezTo>
                  <a:lnTo>
                    <a:pt x="0" y="352"/>
                  </a:lnTo>
                  <a:cubicBezTo>
                    <a:pt x="0" y="501"/>
                    <a:pt x="122" y="636"/>
                    <a:pt x="284" y="636"/>
                  </a:cubicBezTo>
                  <a:lnTo>
                    <a:pt x="1582" y="636"/>
                  </a:lnTo>
                  <a:cubicBezTo>
                    <a:pt x="1745" y="636"/>
                    <a:pt x="1866" y="501"/>
                    <a:pt x="1866" y="352"/>
                  </a:cubicBezTo>
                  <a:lnTo>
                    <a:pt x="1866" y="285"/>
                  </a:lnTo>
                  <a:cubicBezTo>
                    <a:pt x="1866" y="122"/>
                    <a:pt x="1745" y="1"/>
                    <a:pt x="15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31"/>
          <p:cNvSpPr/>
          <p:nvPr/>
        </p:nvSpPr>
        <p:spPr>
          <a:xfrm>
            <a:off x="7992248" y="861775"/>
            <a:ext cx="470925" cy="409499"/>
          </a:xfrm>
          <a:custGeom>
            <a:rect b="b" l="l" r="r" t="t"/>
            <a:pathLst>
              <a:path extrusionOk="0" h="2341" w="2692">
                <a:moveTo>
                  <a:pt x="1921" y="163"/>
                </a:moveTo>
                <a:lnTo>
                  <a:pt x="2516" y="1177"/>
                </a:lnTo>
                <a:lnTo>
                  <a:pt x="1921" y="2178"/>
                </a:lnTo>
                <a:lnTo>
                  <a:pt x="758" y="2178"/>
                </a:lnTo>
                <a:lnTo>
                  <a:pt x="176" y="1177"/>
                </a:lnTo>
                <a:lnTo>
                  <a:pt x="758" y="163"/>
                </a:lnTo>
                <a:close/>
                <a:moveTo>
                  <a:pt x="677" y="1"/>
                </a:moveTo>
                <a:lnTo>
                  <a:pt x="1" y="1177"/>
                </a:lnTo>
                <a:lnTo>
                  <a:pt x="677" y="2340"/>
                </a:lnTo>
                <a:lnTo>
                  <a:pt x="2016" y="2340"/>
                </a:lnTo>
                <a:lnTo>
                  <a:pt x="2692" y="1177"/>
                </a:lnTo>
                <a:lnTo>
                  <a:pt x="201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>
            <a:hlinkClick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0"/>
          <p:cNvSpPr txBox="1"/>
          <p:nvPr>
            <p:ph idx="1" type="body"/>
          </p:nvPr>
        </p:nvSpPr>
        <p:spPr>
          <a:xfrm>
            <a:off x="793800" y="1304875"/>
            <a:ext cx="7556400" cy="31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Asset quality refers to the composition and condition of a bank's loan portfolio and other assets. It </a:t>
            </a:r>
            <a:r>
              <a:rPr lang="en">
                <a:solidFill>
                  <a:schemeClr val="dk2"/>
                </a:solidFill>
              </a:rPr>
              <a:t>reflects the creditworthiness and risk associated with the assets held </a:t>
            </a:r>
            <a:r>
              <a:rPr lang="en"/>
              <a:t>by the bank.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Evaluating asset quality is essential for assessing a bank's financial health, profitability, and ability to manage credit risks effectively.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reveals the kind of debtors the bank is dealing with </a:t>
            </a:r>
            <a:r>
              <a:rPr lang="en"/>
              <a:t>and if a bank has lent high amount of credit to sectors that is bound to have problem with bad loan.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ratios that we use are: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Net NPA to NEt Advances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Total Investments to Total Assets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Net NPA to Total Assets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Gross NPA to Total Assets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86" name="Google Shape;486;p40"/>
          <p:cNvSpPr txBox="1"/>
          <p:nvPr>
            <p:ph type="title"/>
          </p:nvPr>
        </p:nvSpPr>
        <p:spPr>
          <a:xfrm>
            <a:off x="795603" y="582160"/>
            <a:ext cx="75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Quality </a:t>
            </a:r>
            <a:r>
              <a:rPr lang="en"/>
              <a:t>Ratio 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"/>
          <p:cNvSpPr txBox="1"/>
          <p:nvPr>
            <p:ph type="title"/>
          </p:nvPr>
        </p:nvSpPr>
        <p:spPr>
          <a:xfrm>
            <a:off x="2166713" y="1835525"/>
            <a:ext cx="4964100" cy="14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latin typeface="Poppins"/>
                <a:ea typeface="Poppins"/>
                <a:cs typeface="Poppins"/>
                <a:sym typeface="Poppins"/>
              </a:rPr>
              <a:t>M </a:t>
            </a:r>
            <a:r>
              <a:rPr b="1" lang="en" sz="5500">
                <a:latin typeface="Poppins"/>
                <a:ea typeface="Poppins"/>
                <a:cs typeface="Poppins"/>
                <a:sym typeface="Poppins"/>
              </a:rPr>
              <a:t>: </a:t>
            </a:r>
            <a:endParaRPr b="1" sz="5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Management Capacity</a:t>
            </a:r>
            <a:endParaRPr sz="5500"/>
          </a:p>
        </p:txBody>
      </p:sp>
      <p:sp>
        <p:nvSpPr>
          <p:cNvPr id="492" name="Google Shape;492;p41">
            <a:hlinkClick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1">
            <a:hlinkClick action="ppaction://hlinkshowjump?jump=previousslide"/>
          </p:cNvPr>
          <p:cNvSpPr/>
          <p:nvPr/>
        </p:nvSpPr>
        <p:spPr>
          <a:xfrm flipH="1" rot="5400000">
            <a:off x="82435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4" name="Google Shape;494;p41"/>
          <p:cNvGrpSpPr/>
          <p:nvPr/>
        </p:nvGrpSpPr>
        <p:grpSpPr>
          <a:xfrm>
            <a:off x="7248463" y="1713230"/>
            <a:ext cx="1250148" cy="1835806"/>
            <a:chOff x="2943936" y="2258525"/>
            <a:chExt cx="1782614" cy="2349982"/>
          </a:xfrm>
        </p:grpSpPr>
        <p:sp>
          <p:nvSpPr>
            <p:cNvPr id="495" name="Google Shape;495;p41"/>
            <p:cNvSpPr/>
            <p:nvPr/>
          </p:nvSpPr>
          <p:spPr>
            <a:xfrm>
              <a:off x="4607300" y="2258525"/>
              <a:ext cx="119251" cy="2349982"/>
            </a:xfrm>
            <a:custGeom>
              <a:rect b="b" l="l" r="r" t="t"/>
              <a:pathLst>
                <a:path extrusionOk="0" h="27569" w="1399">
                  <a:moveTo>
                    <a:pt x="0" y="27569"/>
                  </a:moveTo>
                  <a:lnTo>
                    <a:pt x="1398" y="27569"/>
                  </a:lnTo>
                  <a:lnTo>
                    <a:pt x="139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4438867" y="2722229"/>
              <a:ext cx="121893" cy="1886276"/>
            </a:xfrm>
            <a:custGeom>
              <a:rect b="b" l="l" r="r" t="t"/>
              <a:pathLst>
                <a:path extrusionOk="0" h="22129" w="1430">
                  <a:moveTo>
                    <a:pt x="1" y="22129"/>
                  </a:moveTo>
                  <a:lnTo>
                    <a:pt x="1429" y="22129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4273076" y="3113480"/>
              <a:ext cx="121808" cy="1495024"/>
            </a:xfrm>
            <a:custGeom>
              <a:rect b="b" l="l" r="r" t="t"/>
              <a:pathLst>
                <a:path extrusionOk="0" h="17539" w="1429">
                  <a:moveTo>
                    <a:pt x="0" y="17539"/>
                  </a:moveTo>
                  <a:lnTo>
                    <a:pt x="1429" y="17539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4107200" y="2546039"/>
              <a:ext cx="121893" cy="2062467"/>
            </a:xfrm>
            <a:custGeom>
              <a:rect b="b" l="l" r="r" t="t"/>
              <a:pathLst>
                <a:path extrusionOk="0" h="24196" w="1430">
                  <a:moveTo>
                    <a:pt x="1" y="24196"/>
                  </a:moveTo>
                  <a:lnTo>
                    <a:pt x="1430" y="24196"/>
                  </a:lnTo>
                  <a:lnTo>
                    <a:pt x="1430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3941409" y="3613496"/>
              <a:ext cx="119251" cy="995007"/>
            </a:xfrm>
            <a:custGeom>
              <a:rect b="b" l="l" r="r" t="t"/>
              <a:pathLst>
                <a:path extrusionOk="0" h="11673" w="1399">
                  <a:moveTo>
                    <a:pt x="1" y="11673"/>
                  </a:moveTo>
                  <a:lnTo>
                    <a:pt x="1399" y="11673"/>
                  </a:lnTo>
                  <a:lnTo>
                    <a:pt x="139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3775618" y="3779373"/>
              <a:ext cx="119251" cy="829129"/>
            </a:xfrm>
            <a:custGeom>
              <a:rect b="b" l="l" r="r" t="t"/>
              <a:pathLst>
                <a:path extrusionOk="0" h="9727" w="1399">
                  <a:moveTo>
                    <a:pt x="0" y="9727"/>
                  </a:moveTo>
                  <a:lnTo>
                    <a:pt x="1398" y="9727"/>
                  </a:lnTo>
                  <a:lnTo>
                    <a:pt x="139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3607185" y="2644491"/>
              <a:ext cx="121893" cy="1964015"/>
            </a:xfrm>
            <a:custGeom>
              <a:rect b="b" l="l" r="r" t="t"/>
              <a:pathLst>
                <a:path extrusionOk="0" h="23041" w="1430">
                  <a:moveTo>
                    <a:pt x="1" y="23041"/>
                  </a:moveTo>
                  <a:lnTo>
                    <a:pt x="1429" y="23041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3441394" y="2393204"/>
              <a:ext cx="121808" cy="2215302"/>
            </a:xfrm>
            <a:custGeom>
              <a:rect b="b" l="l" r="r" t="t"/>
              <a:pathLst>
                <a:path extrusionOk="0" h="25989" w="1429">
                  <a:moveTo>
                    <a:pt x="0" y="25989"/>
                  </a:moveTo>
                  <a:lnTo>
                    <a:pt x="1429" y="25989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3275518" y="2869950"/>
              <a:ext cx="121893" cy="1738555"/>
            </a:xfrm>
            <a:custGeom>
              <a:rect b="b" l="l" r="r" t="t"/>
              <a:pathLst>
                <a:path extrusionOk="0" h="20396" w="1430">
                  <a:moveTo>
                    <a:pt x="1" y="20396"/>
                  </a:moveTo>
                  <a:lnTo>
                    <a:pt x="1429" y="20396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3109727" y="3097966"/>
              <a:ext cx="119251" cy="1510538"/>
            </a:xfrm>
            <a:custGeom>
              <a:rect b="b" l="l" r="r" t="t"/>
              <a:pathLst>
                <a:path extrusionOk="0" h="17721" w="1399">
                  <a:moveTo>
                    <a:pt x="1" y="17721"/>
                  </a:moveTo>
                  <a:lnTo>
                    <a:pt x="1399" y="17721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2943936" y="3214489"/>
              <a:ext cx="119251" cy="1394015"/>
            </a:xfrm>
            <a:custGeom>
              <a:rect b="b" l="l" r="r" t="t"/>
              <a:pathLst>
                <a:path extrusionOk="0" h="16354" w="1399">
                  <a:moveTo>
                    <a:pt x="0" y="16354"/>
                  </a:moveTo>
                  <a:lnTo>
                    <a:pt x="1398" y="16354"/>
                  </a:lnTo>
                  <a:lnTo>
                    <a:pt x="1398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41"/>
          <p:cNvGrpSpPr/>
          <p:nvPr/>
        </p:nvGrpSpPr>
        <p:grpSpPr>
          <a:xfrm>
            <a:off x="624584" y="1750659"/>
            <a:ext cx="1424462" cy="1760959"/>
            <a:chOff x="514400" y="2354334"/>
            <a:chExt cx="1971846" cy="2254172"/>
          </a:xfrm>
        </p:grpSpPr>
        <p:sp>
          <p:nvSpPr>
            <p:cNvPr id="507" name="Google Shape;507;p41"/>
            <p:cNvSpPr/>
            <p:nvPr/>
          </p:nvSpPr>
          <p:spPr>
            <a:xfrm>
              <a:off x="2364353" y="2424316"/>
              <a:ext cx="121893" cy="2184190"/>
            </a:xfrm>
            <a:custGeom>
              <a:rect b="b" l="l" r="r" t="t"/>
              <a:pathLst>
                <a:path extrusionOk="0" h="25624" w="1430">
                  <a:moveTo>
                    <a:pt x="1" y="25624"/>
                  </a:moveTo>
                  <a:lnTo>
                    <a:pt x="1429" y="25624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2198562" y="2592750"/>
              <a:ext cx="121808" cy="2015756"/>
            </a:xfrm>
            <a:custGeom>
              <a:rect b="b" l="l" r="r" t="t"/>
              <a:pathLst>
                <a:path extrusionOk="0" h="23648" w="1429">
                  <a:moveTo>
                    <a:pt x="0" y="23648"/>
                  </a:moveTo>
                  <a:lnTo>
                    <a:pt x="1429" y="23648"/>
                  </a:lnTo>
                  <a:lnTo>
                    <a:pt x="142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2032686" y="2802610"/>
              <a:ext cx="121893" cy="1805895"/>
            </a:xfrm>
            <a:custGeom>
              <a:rect b="b" l="l" r="r" t="t"/>
              <a:pathLst>
                <a:path extrusionOk="0" h="21186" w="1430">
                  <a:moveTo>
                    <a:pt x="1" y="21186"/>
                  </a:moveTo>
                  <a:lnTo>
                    <a:pt x="1429" y="21186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1866895" y="2981358"/>
              <a:ext cx="119251" cy="1627146"/>
            </a:xfrm>
            <a:custGeom>
              <a:rect b="b" l="l" r="r" t="t"/>
              <a:pathLst>
                <a:path extrusionOk="0" h="19089" w="1399">
                  <a:moveTo>
                    <a:pt x="1" y="19089"/>
                  </a:moveTo>
                  <a:lnTo>
                    <a:pt x="1399" y="19089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1698462" y="2566837"/>
              <a:ext cx="121893" cy="2041668"/>
            </a:xfrm>
            <a:custGeom>
              <a:rect b="b" l="l" r="r" t="t"/>
              <a:pathLst>
                <a:path extrusionOk="0" h="23952" w="1430">
                  <a:moveTo>
                    <a:pt x="1" y="23952"/>
                  </a:moveTo>
                  <a:lnTo>
                    <a:pt x="1429" y="23952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1532671" y="2354334"/>
              <a:ext cx="121893" cy="2254172"/>
            </a:xfrm>
            <a:custGeom>
              <a:rect b="b" l="l" r="r" t="t"/>
              <a:pathLst>
                <a:path extrusionOk="0" h="26445" w="1430">
                  <a:moveTo>
                    <a:pt x="0" y="26445"/>
                  </a:moveTo>
                  <a:lnTo>
                    <a:pt x="1429" y="26445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1366880" y="2592750"/>
              <a:ext cx="121808" cy="2015756"/>
            </a:xfrm>
            <a:custGeom>
              <a:rect b="b" l="l" r="r" t="t"/>
              <a:pathLst>
                <a:path extrusionOk="0" h="23648" w="1429">
                  <a:moveTo>
                    <a:pt x="0" y="23648"/>
                  </a:moveTo>
                  <a:lnTo>
                    <a:pt x="1429" y="23648"/>
                  </a:lnTo>
                  <a:lnTo>
                    <a:pt x="142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1201004" y="2825881"/>
              <a:ext cx="121893" cy="1782624"/>
            </a:xfrm>
            <a:custGeom>
              <a:rect b="b" l="l" r="r" t="t"/>
              <a:pathLst>
                <a:path extrusionOk="0" h="20913" w="1430">
                  <a:moveTo>
                    <a:pt x="1" y="20913"/>
                  </a:moveTo>
                  <a:lnTo>
                    <a:pt x="1429" y="20913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1030014" y="2548681"/>
              <a:ext cx="119251" cy="2059825"/>
            </a:xfrm>
            <a:custGeom>
              <a:rect b="b" l="l" r="r" t="t"/>
              <a:pathLst>
                <a:path extrusionOk="0" h="24165" w="1399">
                  <a:moveTo>
                    <a:pt x="1" y="24165"/>
                  </a:moveTo>
                  <a:lnTo>
                    <a:pt x="1399" y="24165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859023" y="3214489"/>
              <a:ext cx="119251" cy="1394015"/>
            </a:xfrm>
            <a:custGeom>
              <a:rect b="b" l="l" r="r" t="t"/>
              <a:pathLst>
                <a:path extrusionOk="0" h="16354" w="1399">
                  <a:moveTo>
                    <a:pt x="1" y="16354"/>
                  </a:moveTo>
                  <a:lnTo>
                    <a:pt x="1399" y="16354"/>
                  </a:lnTo>
                  <a:lnTo>
                    <a:pt x="139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685476" y="3012471"/>
              <a:ext cx="121808" cy="1596034"/>
            </a:xfrm>
            <a:custGeom>
              <a:rect b="b" l="l" r="r" t="t"/>
              <a:pathLst>
                <a:path extrusionOk="0" h="18724" w="1429">
                  <a:moveTo>
                    <a:pt x="0" y="18724"/>
                  </a:moveTo>
                  <a:lnTo>
                    <a:pt x="1429" y="18724"/>
                  </a:lnTo>
                  <a:lnTo>
                    <a:pt x="142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514400" y="2825881"/>
              <a:ext cx="121893" cy="1782624"/>
            </a:xfrm>
            <a:custGeom>
              <a:rect b="b" l="l" r="r" t="t"/>
              <a:pathLst>
                <a:path extrusionOk="0" h="20913" w="1430">
                  <a:moveTo>
                    <a:pt x="1" y="20913"/>
                  </a:moveTo>
                  <a:lnTo>
                    <a:pt x="1430" y="20913"/>
                  </a:lnTo>
                  <a:lnTo>
                    <a:pt x="1430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41"/>
          <p:cNvGrpSpPr/>
          <p:nvPr/>
        </p:nvGrpSpPr>
        <p:grpSpPr>
          <a:xfrm flipH="1">
            <a:off x="870296" y="751860"/>
            <a:ext cx="698423" cy="494477"/>
            <a:chOff x="3745575" y="190875"/>
            <a:chExt cx="87925" cy="62250"/>
          </a:xfrm>
        </p:grpSpPr>
        <p:sp>
          <p:nvSpPr>
            <p:cNvPr id="520" name="Google Shape;520;p41"/>
            <p:cNvSpPr/>
            <p:nvPr/>
          </p:nvSpPr>
          <p:spPr>
            <a:xfrm>
              <a:off x="3745575" y="190875"/>
              <a:ext cx="87925" cy="15575"/>
            </a:xfrm>
            <a:custGeom>
              <a:rect b="b" l="l" r="r" t="t"/>
              <a:pathLst>
                <a:path extrusionOk="0" h="623" w="3517">
                  <a:moveTo>
                    <a:pt x="3232" y="109"/>
                  </a:moveTo>
                  <a:cubicBezTo>
                    <a:pt x="3327" y="109"/>
                    <a:pt x="3395" y="190"/>
                    <a:pt x="3395" y="285"/>
                  </a:cubicBezTo>
                  <a:lnTo>
                    <a:pt x="3395" y="339"/>
                  </a:lnTo>
                  <a:cubicBezTo>
                    <a:pt x="3395" y="434"/>
                    <a:pt x="3327" y="515"/>
                    <a:pt x="3232" y="515"/>
                  </a:cubicBezTo>
                  <a:lnTo>
                    <a:pt x="298" y="515"/>
                  </a:lnTo>
                  <a:cubicBezTo>
                    <a:pt x="203" y="515"/>
                    <a:pt x="122" y="434"/>
                    <a:pt x="122" y="339"/>
                  </a:cubicBezTo>
                  <a:lnTo>
                    <a:pt x="122" y="285"/>
                  </a:lnTo>
                  <a:cubicBezTo>
                    <a:pt x="122" y="190"/>
                    <a:pt x="203" y="109"/>
                    <a:pt x="298" y="109"/>
                  </a:cubicBezTo>
                  <a:close/>
                  <a:moveTo>
                    <a:pt x="298" y="1"/>
                  </a:moveTo>
                  <a:cubicBezTo>
                    <a:pt x="135" y="1"/>
                    <a:pt x="0" y="122"/>
                    <a:pt x="0" y="285"/>
                  </a:cubicBezTo>
                  <a:lnTo>
                    <a:pt x="0" y="339"/>
                  </a:lnTo>
                  <a:cubicBezTo>
                    <a:pt x="0" y="501"/>
                    <a:pt x="135" y="623"/>
                    <a:pt x="298" y="623"/>
                  </a:cubicBezTo>
                  <a:lnTo>
                    <a:pt x="3232" y="623"/>
                  </a:lnTo>
                  <a:cubicBezTo>
                    <a:pt x="3395" y="623"/>
                    <a:pt x="3516" y="501"/>
                    <a:pt x="3516" y="339"/>
                  </a:cubicBezTo>
                  <a:lnTo>
                    <a:pt x="3516" y="285"/>
                  </a:lnTo>
                  <a:cubicBezTo>
                    <a:pt x="3516" y="122"/>
                    <a:pt x="3395" y="1"/>
                    <a:pt x="32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3760100" y="213875"/>
              <a:ext cx="73400" cy="15925"/>
            </a:xfrm>
            <a:custGeom>
              <a:rect b="b" l="l" r="r" t="t"/>
              <a:pathLst>
                <a:path extrusionOk="0" h="637" w="2936">
                  <a:moveTo>
                    <a:pt x="2651" y="122"/>
                  </a:moveTo>
                  <a:cubicBezTo>
                    <a:pt x="2746" y="122"/>
                    <a:pt x="2814" y="203"/>
                    <a:pt x="2814" y="298"/>
                  </a:cubicBezTo>
                  <a:lnTo>
                    <a:pt x="2814" y="352"/>
                  </a:lnTo>
                  <a:cubicBezTo>
                    <a:pt x="2814" y="447"/>
                    <a:pt x="2746" y="514"/>
                    <a:pt x="2651" y="514"/>
                  </a:cubicBezTo>
                  <a:lnTo>
                    <a:pt x="285" y="514"/>
                  </a:lnTo>
                  <a:cubicBezTo>
                    <a:pt x="190" y="514"/>
                    <a:pt x="122" y="447"/>
                    <a:pt x="122" y="352"/>
                  </a:cubicBezTo>
                  <a:lnTo>
                    <a:pt x="122" y="298"/>
                  </a:lnTo>
                  <a:cubicBezTo>
                    <a:pt x="122" y="203"/>
                    <a:pt x="190" y="122"/>
                    <a:pt x="285" y="122"/>
                  </a:cubicBezTo>
                  <a:close/>
                  <a:moveTo>
                    <a:pt x="285" y="0"/>
                  </a:moveTo>
                  <a:cubicBezTo>
                    <a:pt x="122" y="0"/>
                    <a:pt x="1" y="136"/>
                    <a:pt x="1" y="298"/>
                  </a:cubicBezTo>
                  <a:lnTo>
                    <a:pt x="1" y="352"/>
                  </a:lnTo>
                  <a:cubicBezTo>
                    <a:pt x="1" y="514"/>
                    <a:pt x="122" y="636"/>
                    <a:pt x="285" y="636"/>
                  </a:cubicBezTo>
                  <a:lnTo>
                    <a:pt x="2651" y="636"/>
                  </a:lnTo>
                  <a:cubicBezTo>
                    <a:pt x="2814" y="636"/>
                    <a:pt x="2935" y="514"/>
                    <a:pt x="2935" y="352"/>
                  </a:cubicBezTo>
                  <a:lnTo>
                    <a:pt x="2935" y="298"/>
                  </a:lnTo>
                  <a:cubicBezTo>
                    <a:pt x="2935" y="136"/>
                    <a:pt x="2814" y="0"/>
                    <a:pt x="265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3786825" y="237200"/>
              <a:ext cx="46675" cy="15925"/>
            </a:xfrm>
            <a:custGeom>
              <a:rect b="b" l="l" r="r" t="t"/>
              <a:pathLst>
                <a:path extrusionOk="0" h="637" w="1867">
                  <a:moveTo>
                    <a:pt x="1582" y="122"/>
                  </a:moveTo>
                  <a:cubicBezTo>
                    <a:pt x="1677" y="122"/>
                    <a:pt x="1745" y="190"/>
                    <a:pt x="1745" y="285"/>
                  </a:cubicBezTo>
                  <a:lnTo>
                    <a:pt x="1745" y="352"/>
                  </a:lnTo>
                  <a:cubicBezTo>
                    <a:pt x="1745" y="433"/>
                    <a:pt x="1677" y="514"/>
                    <a:pt x="1582" y="514"/>
                  </a:cubicBezTo>
                  <a:lnTo>
                    <a:pt x="284" y="514"/>
                  </a:lnTo>
                  <a:cubicBezTo>
                    <a:pt x="189" y="514"/>
                    <a:pt x="108" y="433"/>
                    <a:pt x="108" y="352"/>
                  </a:cubicBezTo>
                  <a:lnTo>
                    <a:pt x="108" y="285"/>
                  </a:lnTo>
                  <a:cubicBezTo>
                    <a:pt x="108" y="190"/>
                    <a:pt x="189" y="122"/>
                    <a:pt x="284" y="122"/>
                  </a:cubicBezTo>
                  <a:close/>
                  <a:moveTo>
                    <a:pt x="284" y="1"/>
                  </a:moveTo>
                  <a:cubicBezTo>
                    <a:pt x="122" y="1"/>
                    <a:pt x="0" y="122"/>
                    <a:pt x="0" y="285"/>
                  </a:cubicBezTo>
                  <a:lnTo>
                    <a:pt x="0" y="352"/>
                  </a:lnTo>
                  <a:cubicBezTo>
                    <a:pt x="0" y="501"/>
                    <a:pt x="122" y="636"/>
                    <a:pt x="284" y="636"/>
                  </a:cubicBezTo>
                  <a:lnTo>
                    <a:pt x="1582" y="636"/>
                  </a:lnTo>
                  <a:cubicBezTo>
                    <a:pt x="1745" y="636"/>
                    <a:pt x="1866" y="501"/>
                    <a:pt x="1866" y="352"/>
                  </a:cubicBezTo>
                  <a:lnTo>
                    <a:pt x="1866" y="285"/>
                  </a:lnTo>
                  <a:cubicBezTo>
                    <a:pt x="1866" y="122"/>
                    <a:pt x="1745" y="1"/>
                    <a:pt x="15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41"/>
          <p:cNvSpPr/>
          <p:nvPr/>
        </p:nvSpPr>
        <p:spPr>
          <a:xfrm>
            <a:off x="7128981" y="3949238"/>
            <a:ext cx="362444" cy="315186"/>
          </a:xfrm>
          <a:custGeom>
            <a:rect b="b" l="l" r="r" t="t"/>
            <a:pathLst>
              <a:path extrusionOk="0" h="2341" w="2692">
                <a:moveTo>
                  <a:pt x="1921" y="163"/>
                </a:moveTo>
                <a:lnTo>
                  <a:pt x="2516" y="1177"/>
                </a:lnTo>
                <a:lnTo>
                  <a:pt x="1921" y="2178"/>
                </a:lnTo>
                <a:lnTo>
                  <a:pt x="758" y="2178"/>
                </a:lnTo>
                <a:lnTo>
                  <a:pt x="176" y="1177"/>
                </a:lnTo>
                <a:lnTo>
                  <a:pt x="758" y="163"/>
                </a:lnTo>
                <a:close/>
                <a:moveTo>
                  <a:pt x="677" y="1"/>
                </a:moveTo>
                <a:lnTo>
                  <a:pt x="1" y="1177"/>
                </a:lnTo>
                <a:lnTo>
                  <a:pt x="677" y="2340"/>
                </a:lnTo>
                <a:lnTo>
                  <a:pt x="2016" y="2340"/>
                </a:lnTo>
                <a:lnTo>
                  <a:pt x="2692" y="1177"/>
                </a:lnTo>
                <a:lnTo>
                  <a:pt x="201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"/>
          <p:cNvSpPr/>
          <p:nvPr/>
        </p:nvSpPr>
        <p:spPr>
          <a:xfrm flipH="1" rot="-5400000">
            <a:off x="2773200" y="4789875"/>
            <a:ext cx="126000" cy="150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1">
            <a:hlinkClick action="ppaction://hlinksldjump" r:id="rId3"/>
          </p:cNvPr>
          <p:cNvSpPr/>
          <p:nvPr/>
        </p:nvSpPr>
        <p:spPr>
          <a:xfrm>
            <a:off x="453588" y="134690"/>
            <a:ext cx="240754" cy="226818"/>
          </a:xfrm>
          <a:custGeom>
            <a:rect b="b" l="l" r="r" t="t"/>
            <a:pathLst>
              <a:path extrusionOk="0" h="2994" w="3179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pSp>
        <p:nvGrpSpPr>
          <p:cNvPr id="526" name="Google Shape;526;p41"/>
          <p:cNvGrpSpPr/>
          <p:nvPr/>
        </p:nvGrpSpPr>
        <p:grpSpPr>
          <a:xfrm rot="5400000">
            <a:off x="6729700" y="-821350"/>
            <a:ext cx="126000" cy="3272400"/>
            <a:chOff x="8230550" y="1078325"/>
            <a:chExt cx="126000" cy="3272400"/>
          </a:xfrm>
        </p:grpSpPr>
        <p:sp>
          <p:nvSpPr>
            <p:cNvPr id="527" name="Google Shape;527;p41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1"/>
          <p:cNvGrpSpPr/>
          <p:nvPr/>
        </p:nvGrpSpPr>
        <p:grpSpPr>
          <a:xfrm flipH="1" rot="-5400000">
            <a:off x="2288300" y="2691225"/>
            <a:ext cx="126000" cy="3272400"/>
            <a:chOff x="8230550" y="1078325"/>
            <a:chExt cx="126000" cy="3272400"/>
          </a:xfrm>
        </p:grpSpPr>
        <p:sp>
          <p:nvSpPr>
            <p:cNvPr id="530" name="Google Shape;530;p41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2"/>
          <p:cNvSpPr txBox="1"/>
          <p:nvPr>
            <p:ph idx="1" type="body"/>
          </p:nvPr>
        </p:nvSpPr>
        <p:spPr>
          <a:xfrm>
            <a:off x="793800" y="1304875"/>
            <a:ext cx="7556400" cy="31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Management Capacity refers to a bank's ability to manage its operations effectively, make sound business decisions, and implement effective risk management practices.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helps regulators to identify potential </a:t>
            </a:r>
            <a:r>
              <a:rPr lang="en">
                <a:solidFill>
                  <a:schemeClr val="dk2"/>
                </a:solidFill>
              </a:rPr>
              <a:t>weaknesses in a bank's management </a:t>
            </a:r>
            <a:r>
              <a:rPr lang="en"/>
              <a:t>and governance structures that could impact its safety and soundness.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ratios that we use are :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Business per Employee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Profit per Employee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Return on Assets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Return on Equity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7" name="Google Shape;537;p42"/>
          <p:cNvSpPr txBox="1"/>
          <p:nvPr>
            <p:ph type="title"/>
          </p:nvPr>
        </p:nvSpPr>
        <p:spPr>
          <a:xfrm>
            <a:off x="795603" y="582160"/>
            <a:ext cx="75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Capacity 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 txBox="1"/>
          <p:nvPr>
            <p:ph type="title"/>
          </p:nvPr>
        </p:nvSpPr>
        <p:spPr>
          <a:xfrm>
            <a:off x="2242950" y="1840013"/>
            <a:ext cx="4964100" cy="14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b="1" lang="en">
                <a:latin typeface="Poppins"/>
                <a:ea typeface="Poppins"/>
                <a:cs typeface="Poppins"/>
                <a:sym typeface="Poppins"/>
              </a:rPr>
              <a:t> : 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Earning Quality</a:t>
            </a:r>
            <a:endParaRPr/>
          </a:p>
        </p:txBody>
      </p:sp>
      <p:sp>
        <p:nvSpPr>
          <p:cNvPr id="543" name="Google Shape;543;p43">
            <a:hlinkClick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3">
            <a:hlinkClick action="ppaction://hlinkshowjump?jump=previousslide"/>
          </p:cNvPr>
          <p:cNvSpPr/>
          <p:nvPr/>
        </p:nvSpPr>
        <p:spPr>
          <a:xfrm flipH="1" rot="5400000">
            <a:off x="82435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43"/>
          <p:cNvGrpSpPr/>
          <p:nvPr/>
        </p:nvGrpSpPr>
        <p:grpSpPr>
          <a:xfrm>
            <a:off x="6830226" y="1713226"/>
            <a:ext cx="1392578" cy="1835806"/>
            <a:chOff x="2943936" y="2258525"/>
            <a:chExt cx="1782614" cy="2349982"/>
          </a:xfrm>
        </p:grpSpPr>
        <p:sp>
          <p:nvSpPr>
            <p:cNvPr id="546" name="Google Shape;546;p43"/>
            <p:cNvSpPr/>
            <p:nvPr/>
          </p:nvSpPr>
          <p:spPr>
            <a:xfrm>
              <a:off x="4607300" y="2258525"/>
              <a:ext cx="119251" cy="2349982"/>
            </a:xfrm>
            <a:custGeom>
              <a:rect b="b" l="l" r="r" t="t"/>
              <a:pathLst>
                <a:path extrusionOk="0" h="27569" w="1399">
                  <a:moveTo>
                    <a:pt x="0" y="27569"/>
                  </a:moveTo>
                  <a:lnTo>
                    <a:pt x="1398" y="27569"/>
                  </a:lnTo>
                  <a:lnTo>
                    <a:pt x="139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4438867" y="2722229"/>
              <a:ext cx="121893" cy="1886276"/>
            </a:xfrm>
            <a:custGeom>
              <a:rect b="b" l="l" r="r" t="t"/>
              <a:pathLst>
                <a:path extrusionOk="0" h="22129" w="1430">
                  <a:moveTo>
                    <a:pt x="1" y="22129"/>
                  </a:moveTo>
                  <a:lnTo>
                    <a:pt x="1429" y="22129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4273076" y="3113480"/>
              <a:ext cx="121808" cy="1495024"/>
            </a:xfrm>
            <a:custGeom>
              <a:rect b="b" l="l" r="r" t="t"/>
              <a:pathLst>
                <a:path extrusionOk="0" h="17539" w="1429">
                  <a:moveTo>
                    <a:pt x="0" y="17539"/>
                  </a:moveTo>
                  <a:lnTo>
                    <a:pt x="1429" y="17539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4107200" y="2546039"/>
              <a:ext cx="121893" cy="2062467"/>
            </a:xfrm>
            <a:custGeom>
              <a:rect b="b" l="l" r="r" t="t"/>
              <a:pathLst>
                <a:path extrusionOk="0" h="24196" w="1430">
                  <a:moveTo>
                    <a:pt x="1" y="24196"/>
                  </a:moveTo>
                  <a:lnTo>
                    <a:pt x="1430" y="24196"/>
                  </a:lnTo>
                  <a:lnTo>
                    <a:pt x="1430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3941409" y="3613496"/>
              <a:ext cx="119251" cy="995007"/>
            </a:xfrm>
            <a:custGeom>
              <a:rect b="b" l="l" r="r" t="t"/>
              <a:pathLst>
                <a:path extrusionOk="0" h="11673" w="1399">
                  <a:moveTo>
                    <a:pt x="1" y="11673"/>
                  </a:moveTo>
                  <a:lnTo>
                    <a:pt x="1399" y="11673"/>
                  </a:lnTo>
                  <a:lnTo>
                    <a:pt x="139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3775618" y="3779373"/>
              <a:ext cx="119251" cy="829129"/>
            </a:xfrm>
            <a:custGeom>
              <a:rect b="b" l="l" r="r" t="t"/>
              <a:pathLst>
                <a:path extrusionOk="0" h="9727" w="1399">
                  <a:moveTo>
                    <a:pt x="0" y="9727"/>
                  </a:moveTo>
                  <a:lnTo>
                    <a:pt x="1398" y="9727"/>
                  </a:lnTo>
                  <a:lnTo>
                    <a:pt x="139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3607185" y="2644491"/>
              <a:ext cx="121893" cy="1964015"/>
            </a:xfrm>
            <a:custGeom>
              <a:rect b="b" l="l" r="r" t="t"/>
              <a:pathLst>
                <a:path extrusionOk="0" h="23041" w="1430">
                  <a:moveTo>
                    <a:pt x="1" y="23041"/>
                  </a:moveTo>
                  <a:lnTo>
                    <a:pt x="1429" y="23041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3441394" y="2393204"/>
              <a:ext cx="121808" cy="2215302"/>
            </a:xfrm>
            <a:custGeom>
              <a:rect b="b" l="l" r="r" t="t"/>
              <a:pathLst>
                <a:path extrusionOk="0" h="25989" w="1429">
                  <a:moveTo>
                    <a:pt x="0" y="25989"/>
                  </a:moveTo>
                  <a:lnTo>
                    <a:pt x="1429" y="25989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3275518" y="2869950"/>
              <a:ext cx="121893" cy="1738555"/>
            </a:xfrm>
            <a:custGeom>
              <a:rect b="b" l="l" r="r" t="t"/>
              <a:pathLst>
                <a:path extrusionOk="0" h="20396" w="1430">
                  <a:moveTo>
                    <a:pt x="1" y="20396"/>
                  </a:moveTo>
                  <a:lnTo>
                    <a:pt x="1429" y="20396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109727" y="3097966"/>
              <a:ext cx="119251" cy="1510538"/>
            </a:xfrm>
            <a:custGeom>
              <a:rect b="b" l="l" r="r" t="t"/>
              <a:pathLst>
                <a:path extrusionOk="0" h="17721" w="1399">
                  <a:moveTo>
                    <a:pt x="1" y="17721"/>
                  </a:moveTo>
                  <a:lnTo>
                    <a:pt x="1399" y="17721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2943936" y="3214489"/>
              <a:ext cx="119251" cy="1394015"/>
            </a:xfrm>
            <a:custGeom>
              <a:rect b="b" l="l" r="r" t="t"/>
              <a:pathLst>
                <a:path extrusionOk="0" h="16354" w="1399">
                  <a:moveTo>
                    <a:pt x="0" y="16354"/>
                  </a:moveTo>
                  <a:lnTo>
                    <a:pt x="1398" y="16354"/>
                  </a:lnTo>
                  <a:lnTo>
                    <a:pt x="1398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43"/>
          <p:cNvGrpSpPr/>
          <p:nvPr/>
        </p:nvGrpSpPr>
        <p:grpSpPr>
          <a:xfrm>
            <a:off x="808097" y="1788073"/>
            <a:ext cx="1540406" cy="1760959"/>
            <a:chOff x="514400" y="2354334"/>
            <a:chExt cx="1971846" cy="2254172"/>
          </a:xfrm>
        </p:grpSpPr>
        <p:sp>
          <p:nvSpPr>
            <p:cNvPr id="558" name="Google Shape;558;p43"/>
            <p:cNvSpPr/>
            <p:nvPr/>
          </p:nvSpPr>
          <p:spPr>
            <a:xfrm>
              <a:off x="2364353" y="2424316"/>
              <a:ext cx="121893" cy="2184190"/>
            </a:xfrm>
            <a:custGeom>
              <a:rect b="b" l="l" r="r" t="t"/>
              <a:pathLst>
                <a:path extrusionOk="0" h="25624" w="1430">
                  <a:moveTo>
                    <a:pt x="1" y="25624"/>
                  </a:moveTo>
                  <a:lnTo>
                    <a:pt x="1429" y="25624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2198562" y="2592750"/>
              <a:ext cx="121808" cy="2015756"/>
            </a:xfrm>
            <a:custGeom>
              <a:rect b="b" l="l" r="r" t="t"/>
              <a:pathLst>
                <a:path extrusionOk="0" h="23648" w="1429">
                  <a:moveTo>
                    <a:pt x="0" y="23648"/>
                  </a:moveTo>
                  <a:lnTo>
                    <a:pt x="1429" y="23648"/>
                  </a:lnTo>
                  <a:lnTo>
                    <a:pt x="142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2032686" y="2802610"/>
              <a:ext cx="121893" cy="1805895"/>
            </a:xfrm>
            <a:custGeom>
              <a:rect b="b" l="l" r="r" t="t"/>
              <a:pathLst>
                <a:path extrusionOk="0" h="21186" w="1430">
                  <a:moveTo>
                    <a:pt x="1" y="21186"/>
                  </a:moveTo>
                  <a:lnTo>
                    <a:pt x="1429" y="21186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1866895" y="2981358"/>
              <a:ext cx="119251" cy="1627146"/>
            </a:xfrm>
            <a:custGeom>
              <a:rect b="b" l="l" r="r" t="t"/>
              <a:pathLst>
                <a:path extrusionOk="0" h="19089" w="1399">
                  <a:moveTo>
                    <a:pt x="1" y="19089"/>
                  </a:moveTo>
                  <a:lnTo>
                    <a:pt x="1399" y="19089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1698462" y="2566837"/>
              <a:ext cx="121893" cy="2041668"/>
            </a:xfrm>
            <a:custGeom>
              <a:rect b="b" l="l" r="r" t="t"/>
              <a:pathLst>
                <a:path extrusionOk="0" h="23952" w="1430">
                  <a:moveTo>
                    <a:pt x="1" y="23952"/>
                  </a:moveTo>
                  <a:lnTo>
                    <a:pt x="1429" y="23952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1532671" y="2354334"/>
              <a:ext cx="121893" cy="2254172"/>
            </a:xfrm>
            <a:custGeom>
              <a:rect b="b" l="l" r="r" t="t"/>
              <a:pathLst>
                <a:path extrusionOk="0" h="26445" w="1430">
                  <a:moveTo>
                    <a:pt x="0" y="26445"/>
                  </a:moveTo>
                  <a:lnTo>
                    <a:pt x="1429" y="26445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1366880" y="2592750"/>
              <a:ext cx="121808" cy="2015756"/>
            </a:xfrm>
            <a:custGeom>
              <a:rect b="b" l="l" r="r" t="t"/>
              <a:pathLst>
                <a:path extrusionOk="0" h="23648" w="1429">
                  <a:moveTo>
                    <a:pt x="0" y="23648"/>
                  </a:moveTo>
                  <a:lnTo>
                    <a:pt x="1429" y="23648"/>
                  </a:lnTo>
                  <a:lnTo>
                    <a:pt x="142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1201004" y="2825881"/>
              <a:ext cx="121893" cy="1782624"/>
            </a:xfrm>
            <a:custGeom>
              <a:rect b="b" l="l" r="r" t="t"/>
              <a:pathLst>
                <a:path extrusionOk="0" h="20913" w="1430">
                  <a:moveTo>
                    <a:pt x="1" y="20913"/>
                  </a:moveTo>
                  <a:lnTo>
                    <a:pt x="1429" y="20913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1030014" y="2548681"/>
              <a:ext cx="119251" cy="2059825"/>
            </a:xfrm>
            <a:custGeom>
              <a:rect b="b" l="l" r="r" t="t"/>
              <a:pathLst>
                <a:path extrusionOk="0" h="24165" w="1399">
                  <a:moveTo>
                    <a:pt x="1" y="24165"/>
                  </a:moveTo>
                  <a:lnTo>
                    <a:pt x="1399" y="24165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859023" y="3214489"/>
              <a:ext cx="119251" cy="1394015"/>
            </a:xfrm>
            <a:custGeom>
              <a:rect b="b" l="l" r="r" t="t"/>
              <a:pathLst>
                <a:path extrusionOk="0" h="16354" w="1399">
                  <a:moveTo>
                    <a:pt x="1" y="16354"/>
                  </a:moveTo>
                  <a:lnTo>
                    <a:pt x="1399" y="16354"/>
                  </a:lnTo>
                  <a:lnTo>
                    <a:pt x="139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685476" y="3012471"/>
              <a:ext cx="121808" cy="1596034"/>
            </a:xfrm>
            <a:custGeom>
              <a:rect b="b" l="l" r="r" t="t"/>
              <a:pathLst>
                <a:path extrusionOk="0" h="18724" w="1429">
                  <a:moveTo>
                    <a:pt x="0" y="18724"/>
                  </a:moveTo>
                  <a:lnTo>
                    <a:pt x="1429" y="18724"/>
                  </a:lnTo>
                  <a:lnTo>
                    <a:pt x="142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514400" y="2825881"/>
              <a:ext cx="121893" cy="1782624"/>
            </a:xfrm>
            <a:custGeom>
              <a:rect b="b" l="l" r="r" t="t"/>
              <a:pathLst>
                <a:path extrusionOk="0" h="20913" w="1430">
                  <a:moveTo>
                    <a:pt x="1" y="20913"/>
                  </a:moveTo>
                  <a:lnTo>
                    <a:pt x="1430" y="20913"/>
                  </a:lnTo>
                  <a:lnTo>
                    <a:pt x="1430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43"/>
          <p:cNvGrpSpPr/>
          <p:nvPr/>
        </p:nvGrpSpPr>
        <p:grpSpPr>
          <a:xfrm flipH="1">
            <a:off x="870296" y="751860"/>
            <a:ext cx="698423" cy="494477"/>
            <a:chOff x="3745575" y="190875"/>
            <a:chExt cx="87925" cy="62250"/>
          </a:xfrm>
        </p:grpSpPr>
        <p:sp>
          <p:nvSpPr>
            <p:cNvPr id="571" name="Google Shape;571;p43"/>
            <p:cNvSpPr/>
            <p:nvPr/>
          </p:nvSpPr>
          <p:spPr>
            <a:xfrm>
              <a:off x="3745575" y="190875"/>
              <a:ext cx="87925" cy="15575"/>
            </a:xfrm>
            <a:custGeom>
              <a:rect b="b" l="l" r="r" t="t"/>
              <a:pathLst>
                <a:path extrusionOk="0" h="623" w="3517">
                  <a:moveTo>
                    <a:pt x="3232" y="109"/>
                  </a:moveTo>
                  <a:cubicBezTo>
                    <a:pt x="3327" y="109"/>
                    <a:pt x="3395" y="190"/>
                    <a:pt x="3395" y="285"/>
                  </a:cubicBezTo>
                  <a:lnTo>
                    <a:pt x="3395" y="339"/>
                  </a:lnTo>
                  <a:cubicBezTo>
                    <a:pt x="3395" y="434"/>
                    <a:pt x="3327" y="515"/>
                    <a:pt x="3232" y="515"/>
                  </a:cubicBezTo>
                  <a:lnTo>
                    <a:pt x="298" y="515"/>
                  </a:lnTo>
                  <a:cubicBezTo>
                    <a:pt x="203" y="515"/>
                    <a:pt x="122" y="434"/>
                    <a:pt x="122" y="339"/>
                  </a:cubicBezTo>
                  <a:lnTo>
                    <a:pt x="122" y="285"/>
                  </a:lnTo>
                  <a:cubicBezTo>
                    <a:pt x="122" y="190"/>
                    <a:pt x="203" y="109"/>
                    <a:pt x="298" y="109"/>
                  </a:cubicBezTo>
                  <a:close/>
                  <a:moveTo>
                    <a:pt x="298" y="1"/>
                  </a:moveTo>
                  <a:cubicBezTo>
                    <a:pt x="135" y="1"/>
                    <a:pt x="0" y="122"/>
                    <a:pt x="0" y="285"/>
                  </a:cubicBezTo>
                  <a:lnTo>
                    <a:pt x="0" y="339"/>
                  </a:lnTo>
                  <a:cubicBezTo>
                    <a:pt x="0" y="501"/>
                    <a:pt x="135" y="623"/>
                    <a:pt x="298" y="623"/>
                  </a:cubicBezTo>
                  <a:lnTo>
                    <a:pt x="3232" y="623"/>
                  </a:lnTo>
                  <a:cubicBezTo>
                    <a:pt x="3395" y="623"/>
                    <a:pt x="3516" y="501"/>
                    <a:pt x="3516" y="339"/>
                  </a:cubicBezTo>
                  <a:lnTo>
                    <a:pt x="3516" y="285"/>
                  </a:lnTo>
                  <a:cubicBezTo>
                    <a:pt x="3516" y="122"/>
                    <a:pt x="3395" y="1"/>
                    <a:pt x="32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3760100" y="213875"/>
              <a:ext cx="73400" cy="15925"/>
            </a:xfrm>
            <a:custGeom>
              <a:rect b="b" l="l" r="r" t="t"/>
              <a:pathLst>
                <a:path extrusionOk="0" h="637" w="2936">
                  <a:moveTo>
                    <a:pt x="2651" y="122"/>
                  </a:moveTo>
                  <a:cubicBezTo>
                    <a:pt x="2746" y="122"/>
                    <a:pt x="2814" y="203"/>
                    <a:pt x="2814" y="298"/>
                  </a:cubicBezTo>
                  <a:lnTo>
                    <a:pt x="2814" y="352"/>
                  </a:lnTo>
                  <a:cubicBezTo>
                    <a:pt x="2814" y="447"/>
                    <a:pt x="2746" y="514"/>
                    <a:pt x="2651" y="514"/>
                  </a:cubicBezTo>
                  <a:lnTo>
                    <a:pt x="285" y="514"/>
                  </a:lnTo>
                  <a:cubicBezTo>
                    <a:pt x="190" y="514"/>
                    <a:pt x="122" y="447"/>
                    <a:pt x="122" y="352"/>
                  </a:cubicBezTo>
                  <a:lnTo>
                    <a:pt x="122" y="298"/>
                  </a:lnTo>
                  <a:cubicBezTo>
                    <a:pt x="122" y="203"/>
                    <a:pt x="190" y="122"/>
                    <a:pt x="285" y="122"/>
                  </a:cubicBezTo>
                  <a:close/>
                  <a:moveTo>
                    <a:pt x="285" y="0"/>
                  </a:moveTo>
                  <a:cubicBezTo>
                    <a:pt x="122" y="0"/>
                    <a:pt x="1" y="136"/>
                    <a:pt x="1" y="298"/>
                  </a:cubicBezTo>
                  <a:lnTo>
                    <a:pt x="1" y="352"/>
                  </a:lnTo>
                  <a:cubicBezTo>
                    <a:pt x="1" y="514"/>
                    <a:pt x="122" y="636"/>
                    <a:pt x="285" y="636"/>
                  </a:cubicBezTo>
                  <a:lnTo>
                    <a:pt x="2651" y="636"/>
                  </a:lnTo>
                  <a:cubicBezTo>
                    <a:pt x="2814" y="636"/>
                    <a:pt x="2935" y="514"/>
                    <a:pt x="2935" y="352"/>
                  </a:cubicBezTo>
                  <a:lnTo>
                    <a:pt x="2935" y="298"/>
                  </a:lnTo>
                  <a:cubicBezTo>
                    <a:pt x="2935" y="136"/>
                    <a:pt x="2814" y="0"/>
                    <a:pt x="265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3786825" y="237200"/>
              <a:ext cx="46675" cy="15925"/>
            </a:xfrm>
            <a:custGeom>
              <a:rect b="b" l="l" r="r" t="t"/>
              <a:pathLst>
                <a:path extrusionOk="0" h="637" w="1867">
                  <a:moveTo>
                    <a:pt x="1582" y="122"/>
                  </a:moveTo>
                  <a:cubicBezTo>
                    <a:pt x="1677" y="122"/>
                    <a:pt x="1745" y="190"/>
                    <a:pt x="1745" y="285"/>
                  </a:cubicBezTo>
                  <a:lnTo>
                    <a:pt x="1745" y="352"/>
                  </a:lnTo>
                  <a:cubicBezTo>
                    <a:pt x="1745" y="433"/>
                    <a:pt x="1677" y="514"/>
                    <a:pt x="1582" y="514"/>
                  </a:cubicBezTo>
                  <a:lnTo>
                    <a:pt x="284" y="514"/>
                  </a:lnTo>
                  <a:cubicBezTo>
                    <a:pt x="189" y="514"/>
                    <a:pt x="108" y="433"/>
                    <a:pt x="108" y="352"/>
                  </a:cubicBezTo>
                  <a:lnTo>
                    <a:pt x="108" y="285"/>
                  </a:lnTo>
                  <a:cubicBezTo>
                    <a:pt x="108" y="190"/>
                    <a:pt x="189" y="122"/>
                    <a:pt x="284" y="122"/>
                  </a:cubicBezTo>
                  <a:close/>
                  <a:moveTo>
                    <a:pt x="284" y="1"/>
                  </a:moveTo>
                  <a:cubicBezTo>
                    <a:pt x="122" y="1"/>
                    <a:pt x="0" y="122"/>
                    <a:pt x="0" y="285"/>
                  </a:cubicBezTo>
                  <a:lnTo>
                    <a:pt x="0" y="352"/>
                  </a:lnTo>
                  <a:cubicBezTo>
                    <a:pt x="0" y="501"/>
                    <a:pt x="122" y="636"/>
                    <a:pt x="284" y="636"/>
                  </a:cubicBezTo>
                  <a:lnTo>
                    <a:pt x="1582" y="636"/>
                  </a:lnTo>
                  <a:cubicBezTo>
                    <a:pt x="1745" y="636"/>
                    <a:pt x="1866" y="501"/>
                    <a:pt x="1866" y="352"/>
                  </a:cubicBezTo>
                  <a:lnTo>
                    <a:pt x="1866" y="285"/>
                  </a:lnTo>
                  <a:cubicBezTo>
                    <a:pt x="1866" y="122"/>
                    <a:pt x="1745" y="1"/>
                    <a:pt x="15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43"/>
          <p:cNvSpPr/>
          <p:nvPr/>
        </p:nvSpPr>
        <p:spPr>
          <a:xfrm>
            <a:off x="7128981" y="3949238"/>
            <a:ext cx="362444" cy="315186"/>
          </a:xfrm>
          <a:custGeom>
            <a:rect b="b" l="l" r="r" t="t"/>
            <a:pathLst>
              <a:path extrusionOk="0" h="2341" w="2692">
                <a:moveTo>
                  <a:pt x="1921" y="163"/>
                </a:moveTo>
                <a:lnTo>
                  <a:pt x="2516" y="1177"/>
                </a:lnTo>
                <a:lnTo>
                  <a:pt x="1921" y="2178"/>
                </a:lnTo>
                <a:lnTo>
                  <a:pt x="758" y="2178"/>
                </a:lnTo>
                <a:lnTo>
                  <a:pt x="176" y="1177"/>
                </a:lnTo>
                <a:lnTo>
                  <a:pt x="758" y="163"/>
                </a:lnTo>
                <a:close/>
                <a:moveTo>
                  <a:pt x="677" y="1"/>
                </a:moveTo>
                <a:lnTo>
                  <a:pt x="1" y="1177"/>
                </a:lnTo>
                <a:lnTo>
                  <a:pt x="677" y="2340"/>
                </a:lnTo>
                <a:lnTo>
                  <a:pt x="2016" y="2340"/>
                </a:lnTo>
                <a:lnTo>
                  <a:pt x="2692" y="1177"/>
                </a:lnTo>
                <a:lnTo>
                  <a:pt x="201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3"/>
          <p:cNvSpPr/>
          <p:nvPr/>
        </p:nvSpPr>
        <p:spPr>
          <a:xfrm flipH="1" rot="-5400000">
            <a:off x="2773200" y="4789875"/>
            <a:ext cx="126000" cy="150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3">
            <a:hlinkClick action="ppaction://hlinksldjump" r:id="rId3"/>
          </p:cNvPr>
          <p:cNvSpPr/>
          <p:nvPr/>
        </p:nvSpPr>
        <p:spPr>
          <a:xfrm>
            <a:off x="453588" y="134690"/>
            <a:ext cx="240754" cy="226818"/>
          </a:xfrm>
          <a:custGeom>
            <a:rect b="b" l="l" r="r" t="t"/>
            <a:pathLst>
              <a:path extrusionOk="0" h="2994" w="3179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pSp>
        <p:nvGrpSpPr>
          <p:cNvPr id="577" name="Google Shape;577;p43"/>
          <p:cNvGrpSpPr/>
          <p:nvPr/>
        </p:nvGrpSpPr>
        <p:grpSpPr>
          <a:xfrm rot="5400000">
            <a:off x="6729700" y="-821350"/>
            <a:ext cx="126000" cy="3272400"/>
            <a:chOff x="8230550" y="1078325"/>
            <a:chExt cx="126000" cy="3272400"/>
          </a:xfrm>
        </p:grpSpPr>
        <p:sp>
          <p:nvSpPr>
            <p:cNvPr id="578" name="Google Shape;578;p43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43"/>
          <p:cNvGrpSpPr/>
          <p:nvPr/>
        </p:nvGrpSpPr>
        <p:grpSpPr>
          <a:xfrm flipH="1" rot="-5400000">
            <a:off x="2288300" y="2691225"/>
            <a:ext cx="126000" cy="3272400"/>
            <a:chOff x="8230550" y="1078325"/>
            <a:chExt cx="126000" cy="3272400"/>
          </a:xfrm>
        </p:grpSpPr>
        <p:sp>
          <p:nvSpPr>
            <p:cNvPr id="581" name="Google Shape;581;p43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4"/>
          <p:cNvSpPr txBox="1"/>
          <p:nvPr>
            <p:ph idx="1" type="body"/>
          </p:nvPr>
        </p:nvSpPr>
        <p:spPr>
          <a:xfrm>
            <a:off x="793800" y="1304875"/>
            <a:ext cx="7556400" cy="31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Earning Quality refers to a </a:t>
            </a:r>
            <a:r>
              <a:rPr lang="en">
                <a:solidFill>
                  <a:schemeClr val="dk2"/>
                </a:solidFill>
              </a:rPr>
              <a:t>bank's ability to generate and sustain earnings over time.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helps regulators to identify potential weaknesses in a bank's earnings performance that could impact its safety and soundness.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ratios that we use are: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Operating Profit to Total Assets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Interest Income to Total Income Ratio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4"/>
          <p:cNvSpPr txBox="1"/>
          <p:nvPr>
            <p:ph type="title"/>
          </p:nvPr>
        </p:nvSpPr>
        <p:spPr>
          <a:xfrm>
            <a:off x="795603" y="582160"/>
            <a:ext cx="75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Earning Quality 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5"/>
          <p:cNvSpPr txBox="1"/>
          <p:nvPr>
            <p:ph type="title"/>
          </p:nvPr>
        </p:nvSpPr>
        <p:spPr>
          <a:xfrm>
            <a:off x="2242950" y="1840013"/>
            <a:ext cx="4964100" cy="14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b="1" lang="en">
                <a:latin typeface="Poppins"/>
                <a:ea typeface="Poppins"/>
                <a:cs typeface="Poppins"/>
                <a:sym typeface="Poppins"/>
              </a:rPr>
              <a:t>: 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Liquid</a:t>
            </a:r>
            <a:r>
              <a:rPr lang="en"/>
              <a:t>ity</a:t>
            </a:r>
            <a:endParaRPr/>
          </a:p>
        </p:txBody>
      </p:sp>
      <p:sp>
        <p:nvSpPr>
          <p:cNvPr id="594" name="Google Shape;594;p45">
            <a:hlinkClick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5">
            <a:hlinkClick action="ppaction://hlinkshowjump?jump=previousslide"/>
          </p:cNvPr>
          <p:cNvSpPr/>
          <p:nvPr/>
        </p:nvSpPr>
        <p:spPr>
          <a:xfrm flipH="1" rot="5400000">
            <a:off x="82435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45"/>
          <p:cNvGrpSpPr/>
          <p:nvPr/>
        </p:nvGrpSpPr>
        <p:grpSpPr>
          <a:xfrm>
            <a:off x="6830226" y="1713226"/>
            <a:ext cx="1392578" cy="1835806"/>
            <a:chOff x="2943936" y="2258525"/>
            <a:chExt cx="1782614" cy="2349982"/>
          </a:xfrm>
        </p:grpSpPr>
        <p:sp>
          <p:nvSpPr>
            <p:cNvPr id="597" name="Google Shape;597;p45"/>
            <p:cNvSpPr/>
            <p:nvPr/>
          </p:nvSpPr>
          <p:spPr>
            <a:xfrm>
              <a:off x="4607300" y="2258525"/>
              <a:ext cx="119251" cy="2349982"/>
            </a:xfrm>
            <a:custGeom>
              <a:rect b="b" l="l" r="r" t="t"/>
              <a:pathLst>
                <a:path extrusionOk="0" h="27569" w="1399">
                  <a:moveTo>
                    <a:pt x="0" y="27569"/>
                  </a:moveTo>
                  <a:lnTo>
                    <a:pt x="1398" y="27569"/>
                  </a:lnTo>
                  <a:lnTo>
                    <a:pt x="139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4438867" y="2722229"/>
              <a:ext cx="121893" cy="1886276"/>
            </a:xfrm>
            <a:custGeom>
              <a:rect b="b" l="l" r="r" t="t"/>
              <a:pathLst>
                <a:path extrusionOk="0" h="22129" w="1430">
                  <a:moveTo>
                    <a:pt x="1" y="22129"/>
                  </a:moveTo>
                  <a:lnTo>
                    <a:pt x="1429" y="22129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4273076" y="3113480"/>
              <a:ext cx="121808" cy="1495024"/>
            </a:xfrm>
            <a:custGeom>
              <a:rect b="b" l="l" r="r" t="t"/>
              <a:pathLst>
                <a:path extrusionOk="0" h="17539" w="1429">
                  <a:moveTo>
                    <a:pt x="0" y="17539"/>
                  </a:moveTo>
                  <a:lnTo>
                    <a:pt x="1429" y="17539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4107200" y="2546039"/>
              <a:ext cx="121893" cy="2062467"/>
            </a:xfrm>
            <a:custGeom>
              <a:rect b="b" l="l" r="r" t="t"/>
              <a:pathLst>
                <a:path extrusionOk="0" h="24196" w="1430">
                  <a:moveTo>
                    <a:pt x="1" y="24196"/>
                  </a:moveTo>
                  <a:lnTo>
                    <a:pt x="1430" y="24196"/>
                  </a:lnTo>
                  <a:lnTo>
                    <a:pt x="1430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3941409" y="3613496"/>
              <a:ext cx="119251" cy="995007"/>
            </a:xfrm>
            <a:custGeom>
              <a:rect b="b" l="l" r="r" t="t"/>
              <a:pathLst>
                <a:path extrusionOk="0" h="11673" w="1399">
                  <a:moveTo>
                    <a:pt x="1" y="11673"/>
                  </a:moveTo>
                  <a:lnTo>
                    <a:pt x="1399" y="11673"/>
                  </a:lnTo>
                  <a:lnTo>
                    <a:pt x="139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3775618" y="3779373"/>
              <a:ext cx="119251" cy="829129"/>
            </a:xfrm>
            <a:custGeom>
              <a:rect b="b" l="l" r="r" t="t"/>
              <a:pathLst>
                <a:path extrusionOk="0" h="9727" w="1399">
                  <a:moveTo>
                    <a:pt x="0" y="9727"/>
                  </a:moveTo>
                  <a:lnTo>
                    <a:pt x="1398" y="9727"/>
                  </a:lnTo>
                  <a:lnTo>
                    <a:pt x="139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3607185" y="2644491"/>
              <a:ext cx="121893" cy="1964015"/>
            </a:xfrm>
            <a:custGeom>
              <a:rect b="b" l="l" r="r" t="t"/>
              <a:pathLst>
                <a:path extrusionOk="0" h="23041" w="1430">
                  <a:moveTo>
                    <a:pt x="1" y="23041"/>
                  </a:moveTo>
                  <a:lnTo>
                    <a:pt x="1429" y="23041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3441394" y="2393204"/>
              <a:ext cx="121808" cy="2215302"/>
            </a:xfrm>
            <a:custGeom>
              <a:rect b="b" l="l" r="r" t="t"/>
              <a:pathLst>
                <a:path extrusionOk="0" h="25989" w="1429">
                  <a:moveTo>
                    <a:pt x="0" y="25989"/>
                  </a:moveTo>
                  <a:lnTo>
                    <a:pt x="1429" y="25989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3275518" y="2869950"/>
              <a:ext cx="121893" cy="1738555"/>
            </a:xfrm>
            <a:custGeom>
              <a:rect b="b" l="l" r="r" t="t"/>
              <a:pathLst>
                <a:path extrusionOk="0" h="20396" w="1430">
                  <a:moveTo>
                    <a:pt x="1" y="20396"/>
                  </a:moveTo>
                  <a:lnTo>
                    <a:pt x="1429" y="20396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3109727" y="3097966"/>
              <a:ext cx="119251" cy="1510538"/>
            </a:xfrm>
            <a:custGeom>
              <a:rect b="b" l="l" r="r" t="t"/>
              <a:pathLst>
                <a:path extrusionOk="0" h="17721" w="1399">
                  <a:moveTo>
                    <a:pt x="1" y="17721"/>
                  </a:moveTo>
                  <a:lnTo>
                    <a:pt x="1399" y="17721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2943936" y="3214489"/>
              <a:ext cx="119251" cy="1394015"/>
            </a:xfrm>
            <a:custGeom>
              <a:rect b="b" l="l" r="r" t="t"/>
              <a:pathLst>
                <a:path extrusionOk="0" h="16354" w="1399">
                  <a:moveTo>
                    <a:pt x="0" y="16354"/>
                  </a:moveTo>
                  <a:lnTo>
                    <a:pt x="1398" y="16354"/>
                  </a:lnTo>
                  <a:lnTo>
                    <a:pt x="1398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45"/>
          <p:cNvGrpSpPr/>
          <p:nvPr/>
        </p:nvGrpSpPr>
        <p:grpSpPr>
          <a:xfrm>
            <a:off x="808097" y="1788073"/>
            <a:ext cx="1540406" cy="1760959"/>
            <a:chOff x="514400" y="2354334"/>
            <a:chExt cx="1971846" cy="2254172"/>
          </a:xfrm>
        </p:grpSpPr>
        <p:sp>
          <p:nvSpPr>
            <p:cNvPr id="609" name="Google Shape;609;p45"/>
            <p:cNvSpPr/>
            <p:nvPr/>
          </p:nvSpPr>
          <p:spPr>
            <a:xfrm>
              <a:off x="2364353" y="2424316"/>
              <a:ext cx="121893" cy="2184190"/>
            </a:xfrm>
            <a:custGeom>
              <a:rect b="b" l="l" r="r" t="t"/>
              <a:pathLst>
                <a:path extrusionOk="0" h="25624" w="1430">
                  <a:moveTo>
                    <a:pt x="1" y="25624"/>
                  </a:moveTo>
                  <a:lnTo>
                    <a:pt x="1429" y="25624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2198562" y="2592750"/>
              <a:ext cx="121808" cy="2015756"/>
            </a:xfrm>
            <a:custGeom>
              <a:rect b="b" l="l" r="r" t="t"/>
              <a:pathLst>
                <a:path extrusionOk="0" h="23648" w="1429">
                  <a:moveTo>
                    <a:pt x="0" y="23648"/>
                  </a:moveTo>
                  <a:lnTo>
                    <a:pt x="1429" y="23648"/>
                  </a:lnTo>
                  <a:lnTo>
                    <a:pt x="142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2032686" y="2802610"/>
              <a:ext cx="121893" cy="1805895"/>
            </a:xfrm>
            <a:custGeom>
              <a:rect b="b" l="l" r="r" t="t"/>
              <a:pathLst>
                <a:path extrusionOk="0" h="21186" w="1430">
                  <a:moveTo>
                    <a:pt x="1" y="21186"/>
                  </a:moveTo>
                  <a:lnTo>
                    <a:pt x="1429" y="21186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1866895" y="2981358"/>
              <a:ext cx="119251" cy="1627146"/>
            </a:xfrm>
            <a:custGeom>
              <a:rect b="b" l="l" r="r" t="t"/>
              <a:pathLst>
                <a:path extrusionOk="0" h="19089" w="1399">
                  <a:moveTo>
                    <a:pt x="1" y="19089"/>
                  </a:moveTo>
                  <a:lnTo>
                    <a:pt x="1399" y="19089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1698462" y="2566837"/>
              <a:ext cx="121893" cy="2041668"/>
            </a:xfrm>
            <a:custGeom>
              <a:rect b="b" l="l" r="r" t="t"/>
              <a:pathLst>
                <a:path extrusionOk="0" h="23952" w="1430">
                  <a:moveTo>
                    <a:pt x="1" y="23952"/>
                  </a:moveTo>
                  <a:lnTo>
                    <a:pt x="1429" y="23952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1532671" y="2354334"/>
              <a:ext cx="121893" cy="2254172"/>
            </a:xfrm>
            <a:custGeom>
              <a:rect b="b" l="l" r="r" t="t"/>
              <a:pathLst>
                <a:path extrusionOk="0" h="26445" w="1430">
                  <a:moveTo>
                    <a:pt x="0" y="26445"/>
                  </a:moveTo>
                  <a:lnTo>
                    <a:pt x="1429" y="26445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1366880" y="2592750"/>
              <a:ext cx="121808" cy="2015756"/>
            </a:xfrm>
            <a:custGeom>
              <a:rect b="b" l="l" r="r" t="t"/>
              <a:pathLst>
                <a:path extrusionOk="0" h="23648" w="1429">
                  <a:moveTo>
                    <a:pt x="0" y="23648"/>
                  </a:moveTo>
                  <a:lnTo>
                    <a:pt x="1429" y="23648"/>
                  </a:lnTo>
                  <a:lnTo>
                    <a:pt x="142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1201004" y="2825881"/>
              <a:ext cx="121893" cy="1782624"/>
            </a:xfrm>
            <a:custGeom>
              <a:rect b="b" l="l" r="r" t="t"/>
              <a:pathLst>
                <a:path extrusionOk="0" h="20913" w="1430">
                  <a:moveTo>
                    <a:pt x="1" y="20913"/>
                  </a:moveTo>
                  <a:lnTo>
                    <a:pt x="1429" y="20913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1030014" y="2548681"/>
              <a:ext cx="119251" cy="2059825"/>
            </a:xfrm>
            <a:custGeom>
              <a:rect b="b" l="l" r="r" t="t"/>
              <a:pathLst>
                <a:path extrusionOk="0" h="24165" w="1399">
                  <a:moveTo>
                    <a:pt x="1" y="24165"/>
                  </a:moveTo>
                  <a:lnTo>
                    <a:pt x="1399" y="24165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859023" y="3214489"/>
              <a:ext cx="119251" cy="1394015"/>
            </a:xfrm>
            <a:custGeom>
              <a:rect b="b" l="l" r="r" t="t"/>
              <a:pathLst>
                <a:path extrusionOk="0" h="16354" w="1399">
                  <a:moveTo>
                    <a:pt x="1" y="16354"/>
                  </a:moveTo>
                  <a:lnTo>
                    <a:pt x="1399" y="16354"/>
                  </a:lnTo>
                  <a:lnTo>
                    <a:pt x="139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685476" y="3012471"/>
              <a:ext cx="121808" cy="1596034"/>
            </a:xfrm>
            <a:custGeom>
              <a:rect b="b" l="l" r="r" t="t"/>
              <a:pathLst>
                <a:path extrusionOk="0" h="18724" w="1429">
                  <a:moveTo>
                    <a:pt x="0" y="18724"/>
                  </a:moveTo>
                  <a:lnTo>
                    <a:pt x="1429" y="18724"/>
                  </a:lnTo>
                  <a:lnTo>
                    <a:pt x="142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>
              <a:off x="514400" y="2825881"/>
              <a:ext cx="121893" cy="1782624"/>
            </a:xfrm>
            <a:custGeom>
              <a:rect b="b" l="l" r="r" t="t"/>
              <a:pathLst>
                <a:path extrusionOk="0" h="20913" w="1430">
                  <a:moveTo>
                    <a:pt x="1" y="20913"/>
                  </a:moveTo>
                  <a:lnTo>
                    <a:pt x="1430" y="20913"/>
                  </a:lnTo>
                  <a:lnTo>
                    <a:pt x="1430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45"/>
          <p:cNvGrpSpPr/>
          <p:nvPr/>
        </p:nvGrpSpPr>
        <p:grpSpPr>
          <a:xfrm flipH="1">
            <a:off x="870296" y="751860"/>
            <a:ext cx="698423" cy="494477"/>
            <a:chOff x="3745575" y="190875"/>
            <a:chExt cx="87925" cy="62250"/>
          </a:xfrm>
        </p:grpSpPr>
        <p:sp>
          <p:nvSpPr>
            <p:cNvPr id="622" name="Google Shape;622;p45"/>
            <p:cNvSpPr/>
            <p:nvPr/>
          </p:nvSpPr>
          <p:spPr>
            <a:xfrm>
              <a:off x="3745575" y="190875"/>
              <a:ext cx="87925" cy="15575"/>
            </a:xfrm>
            <a:custGeom>
              <a:rect b="b" l="l" r="r" t="t"/>
              <a:pathLst>
                <a:path extrusionOk="0" h="623" w="3517">
                  <a:moveTo>
                    <a:pt x="3232" y="109"/>
                  </a:moveTo>
                  <a:cubicBezTo>
                    <a:pt x="3327" y="109"/>
                    <a:pt x="3395" y="190"/>
                    <a:pt x="3395" y="285"/>
                  </a:cubicBezTo>
                  <a:lnTo>
                    <a:pt x="3395" y="339"/>
                  </a:lnTo>
                  <a:cubicBezTo>
                    <a:pt x="3395" y="434"/>
                    <a:pt x="3327" y="515"/>
                    <a:pt x="3232" y="515"/>
                  </a:cubicBezTo>
                  <a:lnTo>
                    <a:pt x="298" y="515"/>
                  </a:lnTo>
                  <a:cubicBezTo>
                    <a:pt x="203" y="515"/>
                    <a:pt x="122" y="434"/>
                    <a:pt x="122" y="339"/>
                  </a:cubicBezTo>
                  <a:lnTo>
                    <a:pt x="122" y="285"/>
                  </a:lnTo>
                  <a:cubicBezTo>
                    <a:pt x="122" y="190"/>
                    <a:pt x="203" y="109"/>
                    <a:pt x="298" y="109"/>
                  </a:cubicBezTo>
                  <a:close/>
                  <a:moveTo>
                    <a:pt x="298" y="1"/>
                  </a:moveTo>
                  <a:cubicBezTo>
                    <a:pt x="135" y="1"/>
                    <a:pt x="0" y="122"/>
                    <a:pt x="0" y="285"/>
                  </a:cubicBezTo>
                  <a:lnTo>
                    <a:pt x="0" y="339"/>
                  </a:lnTo>
                  <a:cubicBezTo>
                    <a:pt x="0" y="501"/>
                    <a:pt x="135" y="623"/>
                    <a:pt x="298" y="623"/>
                  </a:cubicBezTo>
                  <a:lnTo>
                    <a:pt x="3232" y="623"/>
                  </a:lnTo>
                  <a:cubicBezTo>
                    <a:pt x="3395" y="623"/>
                    <a:pt x="3516" y="501"/>
                    <a:pt x="3516" y="339"/>
                  </a:cubicBezTo>
                  <a:lnTo>
                    <a:pt x="3516" y="285"/>
                  </a:lnTo>
                  <a:cubicBezTo>
                    <a:pt x="3516" y="122"/>
                    <a:pt x="3395" y="1"/>
                    <a:pt x="32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3760100" y="213875"/>
              <a:ext cx="73400" cy="15925"/>
            </a:xfrm>
            <a:custGeom>
              <a:rect b="b" l="l" r="r" t="t"/>
              <a:pathLst>
                <a:path extrusionOk="0" h="637" w="2936">
                  <a:moveTo>
                    <a:pt x="2651" y="122"/>
                  </a:moveTo>
                  <a:cubicBezTo>
                    <a:pt x="2746" y="122"/>
                    <a:pt x="2814" y="203"/>
                    <a:pt x="2814" y="298"/>
                  </a:cubicBezTo>
                  <a:lnTo>
                    <a:pt x="2814" y="352"/>
                  </a:lnTo>
                  <a:cubicBezTo>
                    <a:pt x="2814" y="447"/>
                    <a:pt x="2746" y="514"/>
                    <a:pt x="2651" y="514"/>
                  </a:cubicBezTo>
                  <a:lnTo>
                    <a:pt x="285" y="514"/>
                  </a:lnTo>
                  <a:cubicBezTo>
                    <a:pt x="190" y="514"/>
                    <a:pt x="122" y="447"/>
                    <a:pt x="122" y="352"/>
                  </a:cubicBezTo>
                  <a:lnTo>
                    <a:pt x="122" y="298"/>
                  </a:lnTo>
                  <a:cubicBezTo>
                    <a:pt x="122" y="203"/>
                    <a:pt x="190" y="122"/>
                    <a:pt x="285" y="122"/>
                  </a:cubicBezTo>
                  <a:close/>
                  <a:moveTo>
                    <a:pt x="285" y="0"/>
                  </a:moveTo>
                  <a:cubicBezTo>
                    <a:pt x="122" y="0"/>
                    <a:pt x="1" y="136"/>
                    <a:pt x="1" y="298"/>
                  </a:cubicBezTo>
                  <a:lnTo>
                    <a:pt x="1" y="352"/>
                  </a:lnTo>
                  <a:cubicBezTo>
                    <a:pt x="1" y="514"/>
                    <a:pt x="122" y="636"/>
                    <a:pt x="285" y="636"/>
                  </a:cubicBezTo>
                  <a:lnTo>
                    <a:pt x="2651" y="636"/>
                  </a:lnTo>
                  <a:cubicBezTo>
                    <a:pt x="2814" y="636"/>
                    <a:pt x="2935" y="514"/>
                    <a:pt x="2935" y="352"/>
                  </a:cubicBezTo>
                  <a:lnTo>
                    <a:pt x="2935" y="298"/>
                  </a:lnTo>
                  <a:cubicBezTo>
                    <a:pt x="2935" y="136"/>
                    <a:pt x="2814" y="0"/>
                    <a:pt x="265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>
              <a:off x="3786825" y="237200"/>
              <a:ext cx="46675" cy="15925"/>
            </a:xfrm>
            <a:custGeom>
              <a:rect b="b" l="l" r="r" t="t"/>
              <a:pathLst>
                <a:path extrusionOk="0" h="637" w="1867">
                  <a:moveTo>
                    <a:pt x="1582" y="122"/>
                  </a:moveTo>
                  <a:cubicBezTo>
                    <a:pt x="1677" y="122"/>
                    <a:pt x="1745" y="190"/>
                    <a:pt x="1745" y="285"/>
                  </a:cubicBezTo>
                  <a:lnTo>
                    <a:pt x="1745" y="352"/>
                  </a:lnTo>
                  <a:cubicBezTo>
                    <a:pt x="1745" y="433"/>
                    <a:pt x="1677" y="514"/>
                    <a:pt x="1582" y="514"/>
                  </a:cubicBezTo>
                  <a:lnTo>
                    <a:pt x="284" y="514"/>
                  </a:lnTo>
                  <a:cubicBezTo>
                    <a:pt x="189" y="514"/>
                    <a:pt x="108" y="433"/>
                    <a:pt x="108" y="352"/>
                  </a:cubicBezTo>
                  <a:lnTo>
                    <a:pt x="108" y="285"/>
                  </a:lnTo>
                  <a:cubicBezTo>
                    <a:pt x="108" y="190"/>
                    <a:pt x="189" y="122"/>
                    <a:pt x="284" y="122"/>
                  </a:cubicBezTo>
                  <a:close/>
                  <a:moveTo>
                    <a:pt x="284" y="1"/>
                  </a:moveTo>
                  <a:cubicBezTo>
                    <a:pt x="122" y="1"/>
                    <a:pt x="0" y="122"/>
                    <a:pt x="0" y="285"/>
                  </a:cubicBezTo>
                  <a:lnTo>
                    <a:pt x="0" y="352"/>
                  </a:lnTo>
                  <a:cubicBezTo>
                    <a:pt x="0" y="501"/>
                    <a:pt x="122" y="636"/>
                    <a:pt x="284" y="636"/>
                  </a:cubicBezTo>
                  <a:lnTo>
                    <a:pt x="1582" y="636"/>
                  </a:lnTo>
                  <a:cubicBezTo>
                    <a:pt x="1745" y="636"/>
                    <a:pt x="1866" y="501"/>
                    <a:pt x="1866" y="352"/>
                  </a:cubicBezTo>
                  <a:lnTo>
                    <a:pt x="1866" y="285"/>
                  </a:lnTo>
                  <a:cubicBezTo>
                    <a:pt x="1866" y="122"/>
                    <a:pt x="1745" y="1"/>
                    <a:pt x="15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45"/>
          <p:cNvSpPr/>
          <p:nvPr/>
        </p:nvSpPr>
        <p:spPr>
          <a:xfrm>
            <a:off x="7128981" y="3949238"/>
            <a:ext cx="362444" cy="315186"/>
          </a:xfrm>
          <a:custGeom>
            <a:rect b="b" l="l" r="r" t="t"/>
            <a:pathLst>
              <a:path extrusionOk="0" h="2341" w="2692">
                <a:moveTo>
                  <a:pt x="1921" y="163"/>
                </a:moveTo>
                <a:lnTo>
                  <a:pt x="2516" y="1177"/>
                </a:lnTo>
                <a:lnTo>
                  <a:pt x="1921" y="2178"/>
                </a:lnTo>
                <a:lnTo>
                  <a:pt x="758" y="2178"/>
                </a:lnTo>
                <a:lnTo>
                  <a:pt x="176" y="1177"/>
                </a:lnTo>
                <a:lnTo>
                  <a:pt x="758" y="163"/>
                </a:lnTo>
                <a:close/>
                <a:moveTo>
                  <a:pt x="677" y="1"/>
                </a:moveTo>
                <a:lnTo>
                  <a:pt x="1" y="1177"/>
                </a:lnTo>
                <a:lnTo>
                  <a:pt x="677" y="2340"/>
                </a:lnTo>
                <a:lnTo>
                  <a:pt x="2016" y="2340"/>
                </a:lnTo>
                <a:lnTo>
                  <a:pt x="2692" y="1177"/>
                </a:lnTo>
                <a:lnTo>
                  <a:pt x="201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5"/>
          <p:cNvSpPr/>
          <p:nvPr/>
        </p:nvSpPr>
        <p:spPr>
          <a:xfrm flipH="1" rot="-5400000">
            <a:off x="2773200" y="4789875"/>
            <a:ext cx="126000" cy="150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5">
            <a:hlinkClick action="ppaction://hlinksldjump" r:id="rId3"/>
          </p:cNvPr>
          <p:cNvSpPr/>
          <p:nvPr/>
        </p:nvSpPr>
        <p:spPr>
          <a:xfrm>
            <a:off x="453588" y="134690"/>
            <a:ext cx="240754" cy="226818"/>
          </a:xfrm>
          <a:custGeom>
            <a:rect b="b" l="l" r="r" t="t"/>
            <a:pathLst>
              <a:path extrusionOk="0" h="2994" w="3179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pSp>
        <p:nvGrpSpPr>
          <p:cNvPr id="628" name="Google Shape;628;p45"/>
          <p:cNvGrpSpPr/>
          <p:nvPr/>
        </p:nvGrpSpPr>
        <p:grpSpPr>
          <a:xfrm rot="5400000">
            <a:off x="6729700" y="-821350"/>
            <a:ext cx="126000" cy="3272400"/>
            <a:chOff x="8230550" y="1078325"/>
            <a:chExt cx="126000" cy="3272400"/>
          </a:xfrm>
        </p:grpSpPr>
        <p:sp>
          <p:nvSpPr>
            <p:cNvPr id="629" name="Google Shape;629;p45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45"/>
          <p:cNvGrpSpPr/>
          <p:nvPr/>
        </p:nvGrpSpPr>
        <p:grpSpPr>
          <a:xfrm flipH="1" rot="-5400000">
            <a:off x="2288300" y="2691225"/>
            <a:ext cx="126000" cy="3272400"/>
            <a:chOff x="8230550" y="1078325"/>
            <a:chExt cx="126000" cy="3272400"/>
          </a:xfrm>
        </p:grpSpPr>
        <p:sp>
          <p:nvSpPr>
            <p:cNvPr id="632" name="Google Shape;632;p45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6"/>
          <p:cNvSpPr txBox="1"/>
          <p:nvPr>
            <p:ph idx="1" type="body"/>
          </p:nvPr>
        </p:nvSpPr>
        <p:spPr>
          <a:xfrm>
            <a:off x="793800" y="1304875"/>
            <a:ext cx="7556400" cy="31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Earning Quality refers to a </a:t>
            </a:r>
            <a:r>
              <a:rPr lang="en">
                <a:solidFill>
                  <a:schemeClr val="dk2"/>
                </a:solidFill>
              </a:rPr>
              <a:t>bank's ability to generate and sustain earnings over time.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helps regulators to identify potential weaknesses in a bank's earnings performance that could impact its safety and soundness.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ratios that we use are: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Operating Profit to Total Assets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Interest Income to Total Income Ratio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6"/>
          <p:cNvSpPr txBox="1"/>
          <p:nvPr>
            <p:ph type="title"/>
          </p:nvPr>
        </p:nvSpPr>
        <p:spPr>
          <a:xfrm>
            <a:off x="795603" y="582160"/>
            <a:ext cx="75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Liquidity 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oogle Shape;644;p47"/>
          <p:cNvGrpSpPr/>
          <p:nvPr/>
        </p:nvGrpSpPr>
        <p:grpSpPr>
          <a:xfrm>
            <a:off x="8020588" y="926425"/>
            <a:ext cx="126000" cy="3272400"/>
            <a:chOff x="8230550" y="1078325"/>
            <a:chExt cx="126000" cy="3272400"/>
          </a:xfrm>
        </p:grpSpPr>
        <p:sp>
          <p:nvSpPr>
            <p:cNvPr id="645" name="Google Shape;645;p47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7" name="Google Shape;647;p47"/>
          <p:cNvSpPr txBox="1"/>
          <p:nvPr>
            <p:ph type="title"/>
          </p:nvPr>
        </p:nvSpPr>
        <p:spPr>
          <a:xfrm>
            <a:off x="3753300" y="1676401"/>
            <a:ext cx="3255600" cy="12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648" name="Google Shape;648;p47"/>
          <p:cNvSpPr txBox="1"/>
          <p:nvPr>
            <p:ph idx="2" type="title"/>
          </p:nvPr>
        </p:nvSpPr>
        <p:spPr>
          <a:xfrm>
            <a:off x="2511300" y="1676388"/>
            <a:ext cx="1242000" cy="179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9" name="Google Shape;649;p47">
            <a:hlinkClick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7">
            <a:hlinkClick action="ppaction://hlinkshowjump?jump=previousslide"/>
          </p:cNvPr>
          <p:cNvSpPr/>
          <p:nvPr/>
        </p:nvSpPr>
        <p:spPr>
          <a:xfrm flipH="1" rot="5400000">
            <a:off x="82435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1" name="Google Shape;651;p47"/>
          <p:cNvGrpSpPr/>
          <p:nvPr/>
        </p:nvGrpSpPr>
        <p:grpSpPr>
          <a:xfrm>
            <a:off x="1038500" y="1415600"/>
            <a:ext cx="992559" cy="2312306"/>
            <a:chOff x="962300" y="1415600"/>
            <a:chExt cx="992559" cy="2312306"/>
          </a:xfrm>
        </p:grpSpPr>
        <p:sp>
          <p:nvSpPr>
            <p:cNvPr id="652" name="Google Shape;652;p47"/>
            <p:cNvSpPr/>
            <p:nvPr/>
          </p:nvSpPr>
          <p:spPr>
            <a:xfrm>
              <a:off x="1830390" y="2862451"/>
              <a:ext cx="124469" cy="865436"/>
            </a:xfrm>
            <a:custGeom>
              <a:rect b="b" l="l" r="r" t="t"/>
              <a:pathLst>
                <a:path extrusionOk="0" h="9727" w="1399">
                  <a:moveTo>
                    <a:pt x="0" y="9727"/>
                  </a:moveTo>
                  <a:lnTo>
                    <a:pt x="1398" y="9727"/>
                  </a:lnTo>
                  <a:lnTo>
                    <a:pt x="139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1654583" y="1677887"/>
              <a:ext cx="127227" cy="2050015"/>
            </a:xfrm>
            <a:custGeom>
              <a:rect b="b" l="l" r="r" t="t"/>
              <a:pathLst>
                <a:path extrusionOk="0" h="23041" w="1430">
                  <a:moveTo>
                    <a:pt x="1" y="23041"/>
                  </a:moveTo>
                  <a:lnTo>
                    <a:pt x="1429" y="23041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1481535" y="1415600"/>
              <a:ext cx="127138" cy="2312306"/>
            </a:xfrm>
            <a:custGeom>
              <a:rect b="b" l="l" r="r" t="t"/>
              <a:pathLst>
                <a:path extrusionOk="0" h="25989" w="1429">
                  <a:moveTo>
                    <a:pt x="0" y="25989"/>
                  </a:moveTo>
                  <a:lnTo>
                    <a:pt x="1429" y="25989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1308397" y="1913216"/>
              <a:ext cx="127227" cy="1814683"/>
            </a:xfrm>
            <a:custGeom>
              <a:rect b="b" l="l" r="r" t="t"/>
              <a:pathLst>
                <a:path extrusionOk="0" h="20396" w="1430">
                  <a:moveTo>
                    <a:pt x="1" y="20396"/>
                  </a:moveTo>
                  <a:lnTo>
                    <a:pt x="1429" y="20396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7"/>
            <p:cNvSpPr/>
            <p:nvPr/>
          </p:nvSpPr>
          <p:spPr>
            <a:xfrm>
              <a:off x="1135349" y="2151214"/>
              <a:ext cx="124469" cy="1576682"/>
            </a:xfrm>
            <a:custGeom>
              <a:rect b="b" l="l" r="r" t="t"/>
              <a:pathLst>
                <a:path extrusionOk="0" h="17721" w="1399">
                  <a:moveTo>
                    <a:pt x="1" y="17721"/>
                  </a:moveTo>
                  <a:lnTo>
                    <a:pt x="1399" y="17721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962300" y="2272838"/>
              <a:ext cx="124469" cy="1455056"/>
            </a:xfrm>
            <a:custGeom>
              <a:rect b="b" l="l" r="r" t="t"/>
              <a:pathLst>
                <a:path extrusionOk="0" h="16354" w="1399">
                  <a:moveTo>
                    <a:pt x="0" y="16354"/>
                  </a:moveTo>
                  <a:lnTo>
                    <a:pt x="1398" y="16354"/>
                  </a:lnTo>
                  <a:lnTo>
                    <a:pt x="1398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1830390" y="2862451"/>
              <a:ext cx="124469" cy="865436"/>
            </a:xfrm>
            <a:custGeom>
              <a:rect b="b" l="l" r="r" t="t"/>
              <a:pathLst>
                <a:path extrusionOk="0" h="9727" w="1399">
                  <a:moveTo>
                    <a:pt x="0" y="9727"/>
                  </a:moveTo>
                  <a:lnTo>
                    <a:pt x="1398" y="9727"/>
                  </a:lnTo>
                  <a:lnTo>
                    <a:pt x="139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1654583" y="1677887"/>
              <a:ext cx="127227" cy="2050015"/>
            </a:xfrm>
            <a:custGeom>
              <a:rect b="b" l="l" r="r" t="t"/>
              <a:pathLst>
                <a:path extrusionOk="0" h="23041" w="1430">
                  <a:moveTo>
                    <a:pt x="1" y="23041"/>
                  </a:moveTo>
                  <a:lnTo>
                    <a:pt x="1429" y="23041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1481535" y="1415600"/>
              <a:ext cx="127138" cy="2312306"/>
            </a:xfrm>
            <a:custGeom>
              <a:rect b="b" l="l" r="r" t="t"/>
              <a:pathLst>
                <a:path extrusionOk="0" h="25989" w="1429">
                  <a:moveTo>
                    <a:pt x="0" y="25989"/>
                  </a:moveTo>
                  <a:lnTo>
                    <a:pt x="1429" y="25989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1308397" y="1913216"/>
              <a:ext cx="127227" cy="1814683"/>
            </a:xfrm>
            <a:custGeom>
              <a:rect b="b" l="l" r="r" t="t"/>
              <a:pathLst>
                <a:path extrusionOk="0" h="20396" w="1430">
                  <a:moveTo>
                    <a:pt x="1" y="20396"/>
                  </a:moveTo>
                  <a:lnTo>
                    <a:pt x="1429" y="20396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1135349" y="2151214"/>
              <a:ext cx="124469" cy="1576682"/>
            </a:xfrm>
            <a:custGeom>
              <a:rect b="b" l="l" r="r" t="t"/>
              <a:pathLst>
                <a:path extrusionOk="0" h="17721" w="1399">
                  <a:moveTo>
                    <a:pt x="1" y="17721"/>
                  </a:moveTo>
                  <a:lnTo>
                    <a:pt x="1399" y="17721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962300" y="2272838"/>
              <a:ext cx="124469" cy="1455056"/>
            </a:xfrm>
            <a:custGeom>
              <a:rect b="b" l="l" r="r" t="t"/>
              <a:pathLst>
                <a:path extrusionOk="0" h="16354" w="1399">
                  <a:moveTo>
                    <a:pt x="0" y="16354"/>
                  </a:moveTo>
                  <a:lnTo>
                    <a:pt x="1398" y="16354"/>
                  </a:lnTo>
                  <a:lnTo>
                    <a:pt x="1398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47"/>
          <p:cNvGrpSpPr/>
          <p:nvPr/>
        </p:nvGrpSpPr>
        <p:grpSpPr>
          <a:xfrm>
            <a:off x="7008763" y="3727889"/>
            <a:ext cx="473520" cy="335247"/>
            <a:chOff x="3745575" y="190875"/>
            <a:chExt cx="87925" cy="62250"/>
          </a:xfrm>
        </p:grpSpPr>
        <p:sp>
          <p:nvSpPr>
            <p:cNvPr id="665" name="Google Shape;665;p47"/>
            <p:cNvSpPr/>
            <p:nvPr/>
          </p:nvSpPr>
          <p:spPr>
            <a:xfrm>
              <a:off x="3745575" y="190875"/>
              <a:ext cx="87925" cy="15575"/>
            </a:xfrm>
            <a:custGeom>
              <a:rect b="b" l="l" r="r" t="t"/>
              <a:pathLst>
                <a:path extrusionOk="0" h="623" w="3517">
                  <a:moveTo>
                    <a:pt x="3232" y="109"/>
                  </a:moveTo>
                  <a:cubicBezTo>
                    <a:pt x="3327" y="109"/>
                    <a:pt x="3395" y="190"/>
                    <a:pt x="3395" y="285"/>
                  </a:cubicBezTo>
                  <a:lnTo>
                    <a:pt x="3395" y="339"/>
                  </a:lnTo>
                  <a:cubicBezTo>
                    <a:pt x="3395" y="434"/>
                    <a:pt x="3327" y="515"/>
                    <a:pt x="3232" y="515"/>
                  </a:cubicBezTo>
                  <a:lnTo>
                    <a:pt x="298" y="515"/>
                  </a:lnTo>
                  <a:cubicBezTo>
                    <a:pt x="203" y="515"/>
                    <a:pt x="122" y="434"/>
                    <a:pt x="122" y="339"/>
                  </a:cubicBezTo>
                  <a:lnTo>
                    <a:pt x="122" y="285"/>
                  </a:lnTo>
                  <a:cubicBezTo>
                    <a:pt x="122" y="190"/>
                    <a:pt x="203" y="109"/>
                    <a:pt x="298" y="109"/>
                  </a:cubicBezTo>
                  <a:close/>
                  <a:moveTo>
                    <a:pt x="298" y="1"/>
                  </a:moveTo>
                  <a:cubicBezTo>
                    <a:pt x="135" y="1"/>
                    <a:pt x="0" y="122"/>
                    <a:pt x="0" y="285"/>
                  </a:cubicBezTo>
                  <a:lnTo>
                    <a:pt x="0" y="339"/>
                  </a:lnTo>
                  <a:cubicBezTo>
                    <a:pt x="0" y="501"/>
                    <a:pt x="135" y="623"/>
                    <a:pt x="298" y="623"/>
                  </a:cubicBezTo>
                  <a:lnTo>
                    <a:pt x="3232" y="623"/>
                  </a:lnTo>
                  <a:cubicBezTo>
                    <a:pt x="3395" y="623"/>
                    <a:pt x="3516" y="501"/>
                    <a:pt x="3516" y="339"/>
                  </a:cubicBezTo>
                  <a:lnTo>
                    <a:pt x="3516" y="285"/>
                  </a:lnTo>
                  <a:cubicBezTo>
                    <a:pt x="3516" y="122"/>
                    <a:pt x="3395" y="1"/>
                    <a:pt x="32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3760100" y="213875"/>
              <a:ext cx="73400" cy="15925"/>
            </a:xfrm>
            <a:custGeom>
              <a:rect b="b" l="l" r="r" t="t"/>
              <a:pathLst>
                <a:path extrusionOk="0" h="637" w="2936">
                  <a:moveTo>
                    <a:pt x="2651" y="122"/>
                  </a:moveTo>
                  <a:cubicBezTo>
                    <a:pt x="2746" y="122"/>
                    <a:pt x="2814" y="203"/>
                    <a:pt x="2814" y="298"/>
                  </a:cubicBezTo>
                  <a:lnTo>
                    <a:pt x="2814" y="352"/>
                  </a:lnTo>
                  <a:cubicBezTo>
                    <a:pt x="2814" y="447"/>
                    <a:pt x="2746" y="514"/>
                    <a:pt x="2651" y="514"/>
                  </a:cubicBezTo>
                  <a:lnTo>
                    <a:pt x="285" y="514"/>
                  </a:lnTo>
                  <a:cubicBezTo>
                    <a:pt x="190" y="514"/>
                    <a:pt x="122" y="447"/>
                    <a:pt x="122" y="352"/>
                  </a:cubicBezTo>
                  <a:lnTo>
                    <a:pt x="122" y="298"/>
                  </a:lnTo>
                  <a:cubicBezTo>
                    <a:pt x="122" y="203"/>
                    <a:pt x="190" y="122"/>
                    <a:pt x="285" y="122"/>
                  </a:cubicBezTo>
                  <a:close/>
                  <a:moveTo>
                    <a:pt x="285" y="0"/>
                  </a:moveTo>
                  <a:cubicBezTo>
                    <a:pt x="122" y="0"/>
                    <a:pt x="1" y="136"/>
                    <a:pt x="1" y="298"/>
                  </a:cubicBezTo>
                  <a:lnTo>
                    <a:pt x="1" y="352"/>
                  </a:lnTo>
                  <a:cubicBezTo>
                    <a:pt x="1" y="514"/>
                    <a:pt x="122" y="636"/>
                    <a:pt x="285" y="636"/>
                  </a:cubicBezTo>
                  <a:lnTo>
                    <a:pt x="2651" y="636"/>
                  </a:lnTo>
                  <a:cubicBezTo>
                    <a:pt x="2814" y="636"/>
                    <a:pt x="2935" y="514"/>
                    <a:pt x="2935" y="352"/>
                  </a:cubicBezTo>
                  <a:lnTo>
                    <a:pt x="2935" y="298"/>
                  </a:lnTo>
                  <a:cubicBezTo>
                    <a:pt x="2935" y="136"/>
                    <a:pt x="2814" y="0"/>
                    <a:pt x="265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3786825" y="237200"/>
              <a:ext cx="46675" cy="15925"/>
            </a:xfrm>
            <a:custGeom>
              <a:rect b="b" l="l" r="r" t="t"/>
              <a:pathLst>
                <a:path extrusionOk="0" h="637" w="1867">
                  <a:moveTo>
                    <a:pt x="1582" y="122"/>
                  </a:moveTo>
                  <a:cubicBezTo>
                    <a:pt x="1677" y="122"/>
                    <a:pt x="1745" y="190"/>
                    <a:pt x="1745" y="285"/>
                  </a:cubicBezTo>
                  <a:lnTo>
                    <a:pt x="1745" y="352"/>
                  </a:lnTo>
                  <a:cubicBezTo>
                    <a:pt x="1745" y="433"/>
                    <a:pt x="1677" y="514"/>
                    <a:pt x="1582" y="514"/>
                  </a:cubicBezTo>
                  <a:lnTo>
                    <a:pt x="284" y="514"/>
                  </a:lnTo>
                  <a:cubicBezTo>
                    <a:pt x="189" y="514"/>
                    <a:pt x="108" y="433"/>
                    <a:pt x="108" y="352"/>
                  </a:cubicBezTo>
                  <a:lnTo>
                    <a:pt x="108" y="285"/>
                  </a:lnTo>
                  <a:cubicBezTo>
                    <a:pt x="108" y="190"/>
                    <a:pt x="189" y="122"/>
                    <a:pt x="284" y="122"/>
                  </a:cubicBezTo>
                  <a:close/>
                  <a:moveTo>
                    <a:pt x="284" y="1"/>
                  </a:moveTo>
                  <a:cubicBezTo>
                    <a:pt x="122" y="1"/>
                    <a:pt x="0" y="122"/>
                    <a:pt x="0" y="285"/>
                  </a:cubicBezTo>
                  <a:lnTo>
                    <a:pt x="0" y="352"/>
                  </a:lnTo>
                  <a:cubicBezTo>
                    <a:pt x="0" y="501"/>
                    <a:pt x="122" y="636"/>
                    <a:pt x="284" y="636"/>
                  </a:cubicBezTo>
                  <a:lnTo>
                    <a:pt x="1582" y="636"/>
                  </a:lnTo>
                  <a:cubicBezTo>
                    <a:pt x="1745" y="636"/>
                    <a:pt x="1866" y="501"/>
                    <a:pt x="1866" y="352"/>
                  </a:cubicBezTo>
                  <a:lnTo>
                    <a:pt x="1866" y="285"/>
                  </a:lnTo>
                  <a:cubicBezTo>
                    <a:pt x="1866" y="122"/>
                    <a:pt x="1745" y="1"/>
                    <a:pt x="15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47"/>
          <p:cNvSpPr/>
          <p:nvPr/>
        </p:nvSpPr>
        <p:spPr>
          <a:xfrm>
            <a:off x="7008784" y="1138076"/>
            <a:ext cx="362633" cy="317239"/>
          </a:xfrm>
          <a:custGeom>
            <a:rect b="b" l="l" r="r" t="t"/>
            <a:pathLst>
              <a:path extrusionOk="0" h="2746" w="3139">
                <a:moveTo>
                  <a:pt x="2922" y="311"/>
                </a:moveTo>
                <a:lnTo>
                  <a:pt x="2570" y="2543"/>
                </a:lnTo>
                <a:lnTo>
                  <a:pt x="1610" y="2204"/>
                </a:lnTo>
                <a:lnTo>
                  <a:pt x="2679" y="582"/>
                </a:lnTo>
                <a:lnTo>
                  <a:pt x="1002" y="2029"/>
                </a:lnTo>
                <a:lnTo>
                  <a:pt x="380" y="1853"/>
                </a:lnTo>
                <a:lnTo>
                  <a:pt x="2922" y="311"/>
                </a:lnTo>
                <a:close/>
                <a:moveTo>
                  <a:pt x="3138" y="0"/>
                </a:moveTo>
                <a:lnTo>
                  <a:pt x="1" y="1893"/>
                </a:lnTo>
                <a:lnTo>
                  <a:pt x="1042" y="2204"/>
                </a:lnTo>
                <a:lnTo>
                  <a:pt x="1935" y="1434"/>
                </a:lnTo>
                <a:lnTo>
                  <a:pt x="1367" y="2286"/>
                </a:lnTo>
                <a:lnTo>
                  <a:pt x="2706" y="2745"/>
                </a:lnTo>
                <a:lnTo>
                  <a:pt x="3138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7"/>
          <p:cNvSpPr/>
          <p:nvPr/>
        </p:nvSpPr>
        <p:spPr>
          <a:xfrm flipH="1" rot="-5400000">
            <a:off x="3687600" y="4789875"/>
            <a:ext cx="126000" cy="150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7">
            <a:hlinkClick action="ppaction://hlinksldjump" r:id="rId3"/>
          </p:cNvPr>
          <p:cNvSpPr/>
          <p:nvPr/>
        </p:nvSpPr>
        <p:spPr>
          <a:xfrm>
            <a:off x="453588" y="134690"/>
            <a:ext cx="240754" cy="226818"/>
          </a:xfrm>
          <a:custGeom>
            <a:rect b="b" l="l" r="r" t="t"/>
            <a:pathLst>
              <a:path extrusionOk="0" h="2994" w="3179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48"/>
          <p:cNvGrpSpPr/>
          <p:nvPr/>
        </p:nvGrpSpPr>
        <p:grpSpPr>
          <a:xfrm>
            <a:off x="8020588" y="926425"/>
            <a:ext cx="126000" cy="3272400"/>
            <a:chOff x="8230550" y="1078325"/>
            <a:chExt cx="126000" cy="3272400"/>
          </a:xfrm>
        </p:grpSpPr>
        <p:sp>
          <p:nvSpPr>
            <p:cNvPr id="676" name="Google Shape;676;p48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8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8" name="Google Shape;678;p48"/>
          <p:cNvSpPr txBox="1"/>
          <p:nvPr>
            <p:ph type="title"/>
          </p:nvPr>
        </p:nvSpPr>
        <p:spPr>
          <a:xfrm>
            <a:off x="3753300" y="1676401"/>
            <a:ext cx="3255600" cy="12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Banks</a:t>
            </a:r>
            <a:endParaRPr/>
          </a:p>
        </p:txBody>
      </p:sp>
      <p:sp>
        <p:nvSpPr>
          <p:cNvPr id="679" name="Google Shape;679;p48"/>
          <p:cNvSpPr txBox="1"/>
          <p:nvPr>
            <p:ph idx="2" type="title"/>
          </p:nvPr>
        </p:nvSpPr>
        <p:spPr>
          <a:xfrm>
            <a:off x="2511300" y="1676388"/>
            <a:ext cx="1242000" cy="179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02.1</a:t>
            </a:r>
            <a:endParaRPr sz="4600"/>
          </a:p>
        </p:txBody>
      </p:sp>
      <p:sp>
        <p:nvSpPr>
          <p:cNvPr id="680" name="Google Shape;680;p48">
            <a:hlinkClick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48">
            <a:hlinkClick action="ppaction://hlinkshowjump?jump=previousslide"/>
          </p:cNvPr>
          <p:cNvSpPr/>
          <p:nvPr/>
        </p:nvSpPr>
        <p:spPr>
          <a:xfrm flipH="1" rot="5400000">
            <a:off x="82435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2" name="Google Shape;682;p48"/>
          <p:cNvGrpSpPr/>
          <p:nvPr/>
        </p:nvGrpSpPr>
        <p:grpSpPr>
          <a:xfrm>
            <a:off x="1038500" y="1415600"/>
            <a:ext cx="992559" cy="2312306"/>
            <a:chOff x="962300" y="1415600"/>
            <a:chExt cx="992559" cy="2312306"/>
          </a:xfrm>
        </p:grpSpPr>
        <p:sp>
          <p:nvSpPr>
            <p:cNvPr id="683" name="Google Shape;683;p48"/>
            <p:cNvSpPr/>
            <p:nvPr/>
          </p:nvSpPr>
          <p:spPr>
            <a:xfrm>
              <a:off x="1830390" y="2862451"/>
              <a:ext cx="124469" cy="865436"/>
            </a:xfrm>
            <a:custGeom>
              <a:rect b="b" l="l" r="r" t="t"/>
              <a:pathLst>
                <a:path extrusionOk="0" h="9727" w="1399">
                  <a:moveTo>
                    <a:pt x="0" y="9727"/>
                  </a:moveTo>
                  <a:lnTo>
                    <a:pt x="1398" y="9727"/>
                  </a:lnTo>
                  <a:lnTo>
                    <a:pt x="139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8"/>
            <p:cNvSpPr/>
            <p:nvPr/>
          </p:nvSpPr>
          <p:spPr>
            <a:xfrm>
              <a:off x="1654583" y="1677887"/>
              <a:ext cx="127227" cy="2050015"/>
            </a:xfrm>
            <a:custGeom>
              <a:rect b="b" l="l" r="r" t="t"/>
              <a:pathLst>
                <a:path extrusionOk="0" h="23041" w="1430">
                  <a:moveTo>
                    <a:pt x="1" y="23041"/>
                  </a:moveTo>
                  <a:lnTo>
                    <a:pt x="1429" y="23041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8"/>
            <p:cNvSpPr/>
            <p:nvPr/>
          </p:nvSpPr>
          <p:spPr>
            <a:xfrm>
              <a:off x="1481535" y="1415600"/>
              <a:ext cx="127138" cy="2312306"/>
            </a:xfrm>
            <a:custGeom>
              <a:rect b="b" l="l" r="r" t="t"/>
              <a:pathLst>
                <a:path extrusionOk="0" h="25989" w="1429">
                  <a:moveTo>
                    <a:pt x="0" y="25989"/>
                  </a:moveTo>
                  <a:lnTo>
                    <a:pt x="1429" y="25989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8"/>
            <p:cNvSpPr/>
            <p:nvPr/>
          </p:nvSpPr>
          <p:spPr>
            <a:xfrm>
              <a:off x="1308397" y="1913216"/>
              <a:ext cx="127227" cy="1814683"/>
            </a:xfrm>
            <a:custGeom>
              <a:rect b="b" l="l" r="r" t="t"/>
              <a:pathLst>
                <a:path extrusionOk="0" h="20396" w="1430">
                  <a:moveTo>
                    <a:pt x="1" y="20396"/>
                  </a:moveTo>
                  <a:lnTo>
                    <a:pt x="1429" y="20396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8"/>
            <p:cNvSpPr/>
            <p:nvPr/>
          </p:nvSpPr>
          <p:spPr>
            <a:xfrm>
              <a:off x="1135349" y="2151214"/>
              <a:ext cx="124469" cy="1576682"/>
            </a:xfrm>
            <a:custGeom>
              <a:rect b="b" l="l" r="r" t="t"/>
              <a:pathLst>
                <a:path extrusionOk="0" h="17721" w="1399">
                  <a:moveTo>
                    <a:pt x="1" y="17721"/>
                  </a:moveTo>
                  <a:lnTo>
                    <a:pt x="1399" y="17721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8"/>
            <p:cNvSpPr/>
            <p:nvPr/>
          </p:nvSpPr>
          <p:spPr>
            <a:xfrm>
              <a:off x="962300" y="2272838"/>
              <a:ext cx="124469" cy="1455056"/>
            </a:xfrm>
            <a:custGeom>
              <a:rect b="b" l="l" r="r" t="t"/>
              <a:pathLst>
                <a:path extrusionOk="0" h="16354" w="1399">
                  <a:moveTo>
                    <a:pt x="0" y="16354"/>
                  </a:moveTo>
                  <a:lnTo>
                    <a:pt x="1398" y="16354"/>
                  </a:lnTo>
                  <a:lnTo>
                    <a:pt x="1398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8"/>
            <p:cNvSpPr/>
            <p:nvPr/>
          </p:nvSpPr>
          <p:spPr>
            <a:xfrm>
              <a:off x="1830390" y="2862451"/>
              <a:ext cx="124469" cy="865436"/>
            </a:xfrm>
            <a:custGeom>
              <a:rect b="b" l="l" r="r" t="t"/>
              <a:pathLst>
                <a:path extrusionOk="0" h="9727" w="1399">
                  <a:moveTo>
                    <a:pt x="0" y="9727"/>
                  </a:moveTo>
                  <a:lnTo>
                    <a:pt x="1398" y="9727"/>
                  </a:lnTo>
                  <a:lnTo>
                    <a:pt x="139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8"/>
            <p:cNvSpPr/>
            <p:nvPr/>
          </p:nvSpPr>
          <p:spPr>
            <a:xfrm>
              <a:off x="1654583" y="1677887"/>
              <a:ext cx="127227" cy="2050015"/>
            </a:xfrm>
            <a:custGeom>
              <a:rect b="b" l="l" r="r" t="t"/>
              <a:pathLst>
                <a:path extrusionOk="0" h="23041" w="1430">
                  <a:moveTo>
                    <a:pt x="1" y="23041"/>
                  </a:moveTo>
                  <a:lnTo>
                    <a:pt x="1429" y="23041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8"/>
            <p:cNvSpPr/>
            <p:nvPr/>
          </p:nvSpPr>
          <p:spPr>
            <a:xfrm>
              <a:off x="1481535" y="1415600"/>
              <a:ext cx="127138" cy="2312306"/>
            </a:xfrm>
            <a:custGeom>
              <a:rect b="b" l="l" r="r" t="t"/>
              <a:pathLst>
                <a:path extrusionOk="0" h="25989" w="1429">
                  <a:moveTo>
                    <a:pt x="0" y="25989"/>
                  </a:moveTo>
                  <a:lnTo>
                    <a:pt x="1429" y="25989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8"/>
            <p:cNvSpPr/>
            <p:nvPr/>
          </p:nvSpPr>
          <p:spPr>
            <a:xfrm>
              <a:off x="1308397" y="1913216"/>
              <a:ext cx="127227" cy="1814683"/>
            </a:xfrm>
            <a:custGeom>
              <a:rect b="b" l="l" r="r" t="t"/>
              <a:pathLst>
                <a:path extrusionOk="0" h="20396" w="1430">
                  <a:moveTo>
                    <a:pt x="1" y="20396"/>
                  </a:moveTo>
                  <a:lnTo>
                    <a:pt x="1429" y="20396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8"/>
            <p:cNvSpPr/>
            <p:nvPr/>
          </p:nvSpPr>
          <p:spPr>
            <a:xfrm>
              <a:off x="1135349" y="2151214"/>
              <a:ext cx="124469" cy="1576682"/>
            </a:xfrm>
            <a:custGeom>
              <a:rect b="b" l="l" r="r" t="t"/>
              <a:pathLst>
                <a:path extrusionOk="0" h="17721" w="1399">
                  <a:moveTo>
                    <a:pt x="1" y="17721"/>
                  </a:moveTo>
                  <a:lnTo>
                    <a:pt x="1399" y="17721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8"/>
            <p:cNvSpPr/>
            <p:nvPr/>
          </p:nvSpPr>
          <p:spPr>
            <a:xfrm>
              <a:off x="962300" y="2272838"/>
              <a:ext cx="124469" cy="1455056"/>
            </a:xfrm>
            <a:custGeom>
              <a:rect b="b" l="l" r="r" t="t"/>
              <a:pathLst>
                <a:path extrusionOk="0" h="16354" w="1399">
                  <a:moveTo>
                    <a:pt x="0" y="16354"/>
                  </a:moveTo>
                  <a:lnTo>
                    <a:pt x="1398" y="16354"/>
                  </a:lnTo>
                  <a:lnTo>
                    <a:pt x="1398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48"/>
          <p:cNvGrpSpPr/>
          <p:nvPr/>
        </p:nvGrpSpPr>
        <p:grpSpPr>
          <a:xfrm>
            <a:off x="7008763" y="3727889"/>
            <a:ext cx="473520" cy="335247"/>
            <a:chOff x="3745575" y="190875"/>
            <a:chExt cx="87925" cy="62250"/>
          </a:xfrm>
        </p:grpSpPr>
        <p:sp>
          <p:nvSpPr>
            <p:cNvPr id="696" name="Google Shape;696;p48"/>
            <p:cNvSpPr/>
            <p:nvPr/>
          </p:nvSpPr>
          <p:spPr>
            <a:xfrm>
              <a:off x="3745575" y="190875"/>
              <a:ext cx="87925" cy="15575"/>
            </a:xfrm>
            <a:custGeom>
              <a:rect b="b" l="l" r="r" t="t"/>
              <a:pathLst>
                <a:path extrusionOk="0" h="623" w="3517">
                  <a:moveTo>
                    <a:pt x="3232" y="109"/>
                  </a:moveTo>
                  <a:cubicBezTo>
                    <a:pt x="3327" y="109"/>
                    <a:pt x="3395" y="190"/>
                    <a:pt x="3395" y="285"/>
                  </a:cubicBezTo>
                  <a:lnTo>
                    <a:pt x="3395" y="339"/>
                  </a:lnTo>
                  <a:cubicBezTo>
                    <a:pt x="3395" y="434"/>
                    <a:pt x="3327" y="515"/>
                    <a:pt x="3232" y="515"/>
                  </a:cubicBezTo>
                  <a:lnTo>
                    <a:pt x="298" y="515"/>
                  </a:lnTo>
                  <a:cubicBezTo>
                    <a:pt x="203" y="515"/>
                    <a:pt x="122" y="434"/>
                    <a:pt x="122" y="339"/>
                  </a:cubicBezTo>
                  <a:lnTo>
                    <a:pt x="122" y="285"/>
                  </a:lnTo>
                  <a:cubicBezTo>
                    <a:pt x="122" y="190"/>
                    <a:pt x="203" y="109"/>
                    <a:pt x="298" y="109"/>
                  </a:cubicBezTo>
                  <a:close/>
                  <a:moveTo>
                    <a:pt x="298" y="1"/>
                  </a:moveTo>
                  <a:cubicBezTo>
                    <a:pt x="135" y="1"/>
                    <a:pt x="0" y="122"/>
                    <a:pt x="0" y="285"/>
                  </a:cubicBezTo>
                  <a:lnTo>
                    <a:pt x="0" y="339"/>
                  </a:lnTo>
                  <a:cubicBezTo>
                    <a:pt x="0" y="501"/>
                    <a:pt x="135" y="623"/>
                    <a:pt x="298" y="623"/>
                  </a:cubicBezTo>
                  <a:lnTo>
                    <a:pt x="3232" y="623"/>
                  </a:lnTo>
                  <a:cubicBezTo>
                    <a:pt x="3395" y="623"/>
                    <a:pt x="3516" y="501"/>
                    <a:pt x="3516" y="339"/>
                  </a:cubicBezTo>
                  <a:lnTo>
                    <a:pt x="3516" y="285"/>
                  </a:lnTo>
                  <a:cubicBezTo>
                    <a:pt x="3516" y="122"/>
                    <a:pt x="3395" y="1"/>
                    <a:pt x="32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8"/>
            <p:cNvSpPr/>
            <p:nvPr/>
          </p:nvSpPr>
          <p:spPr>
            <a:xfrm>
              <a:off x="3760100" y="213875"/>
              <a:ext cx="73400" cy="15925"/>
            </a:xfrm>
            <a:custGeom>
              <a:rect b="b" l="l" r="r" t="t"/>
              <a:pathLst>
                <a:path extrusionOk="0" h="637" w="2936">
                  <a:moveTo>
                    <a:pt x="2651" y="122"/>
                  </a:moveTo>
                  <a:cubicBezTo>
                    <a:pt x="2746" y="122"/>
                    <a:pt x="2814" y="203"/>
                    <a:pt x="2814" y="298"/>
                  </a:cubicBezTo>
                  <a:lnTo>
                    <a:pt x="2814" y="352"/>
                  </a:lnTo>
                  <a:cubicBezTo>
                    <a:pt x="2814" y="447"/>
                    <a:pt x="2746" y="514"/>
                    <a:pt x="2651" y="514"/>
                  </a:cubicBezTo>
                  <a:lnTo>
                    <a:pt x="285" y="514"/>
                  </a:lnTo>
                  <a:cubicBezTo>
                    <a:pt x="190" y="514"/>
                    <a:pt x="122" y="447"/>
                    <a:pt x="122" y="352"/>
                  </a:cubicBezTo>
                  <a:lnTo>
                    <a:pt x="122" y="298"/>
                  </a:lnTo>
                  <a:cubicBezTo>
                    <a:pt x="122" y="203"/>
                    <a:pt x="190" y="122"/>
                    <a:pt x="285" y="122"/>
                  </a:cubicBezTo>
                  <a:close/>
                  <a:moveTo>
                    <a:pt x="285" y="0"/>
                  </a:moveTo>
                  <a:cubicBezTo>
                    <a:pt x="122" y="0"/>
                    <a:pt x="1" y="136"/>
                    <a:pt x="1" y="298"/>
                  </a:cubicBezTo>
                  <a:lnTo>
                    <a:pt x="1" y="352"/>
                  </a:lnTo>
                  <a:cubicBezTo>
                    <a:pt x="1" y="514"/>
                    <a:pt x="122" y="636"/>
                    <a:pt x="285" y="636"/>
                  </a:cubicBezTo>
                  <a:lnTo>
                    <a:pt x="2651" y="636"/>
                  </a:lnTo>
                  <a:cubicBezTo>
                    <a:pt x="2814" y="636"/>
                    <a:pt x="2935" y="514"/>
                    <a:pt x="2935" y="352"/>
                  </a:cubicBezTo>
                  <a:lnTo>
                    <a:pt x="2935" y="298"/>
                  </a:lnTo>
                  <a:cubicBezTo>
                    <a:pt x="2935" y="136"/>
                    <a:pt x="2814" y="0"/>
                    <a:pt x="265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8"/>
            <p:cNvSpPr/>
            <p:nvPr/>
          </p:nvSpPr>
          <p:spPr>
            <a:xfrm>
              <a:off x="3786825" y="237200"/>
              <a:ext cx="46675" cy="15925"/>
            </a:xfrm>
            <a:custGeom>
              <a:rect b="b" l="l" r="r" t="t"/>
              <a:pathLst>
                <a:path extrusionOk="0" h="637" w="1867">
                  <a:moveTo>
                    <a:pt x="1582" y="122"/>
                  </a:moveTo>
                  <a:cubicBezTo>
                    <a:pt x="1677" y="122"/>
                    <a:pt x="1745" y="190"/>
                    <a:pt x="1745" y="285"/>
                  </a:cubicBezTo>
                  <a:lnTo>
                    <a:pt x="1745" y="352"/>
                  </a:lnTo>
                  <a:cubicBezTo>
                    <a:pt x="1745" y="433"/>
                    <a:pt x="1677" y="514"/>
                    <a:pt x="1582" y="514"/>
                  </a:cubicBezTo>
                  <a:lnTo>
                    <a:pt x="284" y="514"/>
                  </a:lnTo>
                  <a:cubicBezTo>
                    <a:pt x="189" y="514"/>
                    <a:pt x="108" y="433"/>
                    <a:pt x="108" y="352"/>
                  </a:cubicBezTo>
                  <a:lnTo>
                    <a:pt x="108" y="285"/>
                  </a:lnTo>
                  <a:cubicBezTo>
                    <a:pt x="108" y="190"/>
                    <a:pt x="189" y="122"/>
                    <a:pt x="284" y="122"/>
                  </a:cubicBezTo>
                  <a:close/>
                  <a:moveTo>
                    <a:pt x="284" y="1"/>
                  </a:moveTo>
                  <a:cubicBezTo>
                    <a:pt x="122" y="1"/>
                    <a:pt x="0" y="122"/>
                    <a:pt x="0" y="285"/>
                  </a:cubicBezTo>
                  <a:lnTo>
                    <a:pt x="0" y="352"/>
                  </a:lnTo>
                  <a:cubicBezTo>
                    <a:pt x="0" y="501"/>
                    <a:pt x="122" y="636"/>
                    <a:pt x="284" y="636"/>
                  </a:cubicBezTo>
                  <a:lnTo>
                    <a:pt x="1582" y="636"/>
                  </a:lnTo>
                  <a:cubicBezTo>
                    <a:pt x="1745" y="636"/>
                    <a:pt x="1866" y="501"/>
                    <a:pt x="1866" y="352"/>
                  </a:cubicBezTo>
                  <a:lnTo>
                    <a:pt x="1866" y="285"/>
                  </a:lnTo>
                  <a:cubicBezTo>
                    <a:pt x="1866" y="122"/>
                    <a:pt x="1745" y="1"/>
                    <a:pt x="15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48"/>
          <p:cNvSpPr/>
          <p:nvPr/>
        </p:nvSpPr>
        <p:spPr>
          <a:xfrm>
            <a:off x="7008784" y="1138076"/>
            <a:ext cx="362633" cy="317239"/>
          </a:xfrm>
          <a:custGeom>
            <a:rect b="b" l="l" r="r" t="t"/>
            <a:pathLst>
              <a:path extrusionOk="0" h="2746" w="3139">
                <a:moveTo>
                  <a:pt x="2922" y="311"/>
                </a:moveTo>
                <a:lnTo>
                  <a:pt x="2570" y="2543"/>
                </a:lnTo>
                <a:lnTo>
                  <a:pt x="1610" y="2204"/>
                </a:lnTo>
                <a:lnTo>
                  <a:pt x="2679" y="582"/>
                </a:lnTo>
                <a:lnTo>
                  <a:pt x="1002" y="2029"/>
                </a:lnTo>
                <a:lnTo>
                  <a:pt x="380" y="1853"/>
                </a:lnTo>
                <a:lnTo>
                  <a:pt x="2922" y="311"/>
                </a:lnTo>
                <a:close/>
                <a:moveTo>
                  <a:pt x="3138" y="0"/>
                </a:moveTo>
                <a:lnTo>
                  <a:pt x="1" y="1893"/>
                </a:lnTo>
                <a:lnTo>
                  <a:pt x="1042" y="2204"/>
                </a:lnTo>
                <a:lnTo>
                  <a:pt x="1935" y="1434"/>
                </a:lnTo>
                <a:lnTo>
                  <a:pt x="1367" y="2286"/>
                </a:lnTo>
                <a:lnTo>
                  <a:pt x="2706" y="2745"/>
                </a:lnTo>
                <a:lnTo>
                  <a:pt x="3138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8"/>
          <p:cNvSpPr/>
          <p:nvPr/>
        </p:nvSpPr>
        <p:spPr>
          <a:xfrm flipH="1" rot="-5400000">
            <a:off x="3687600" y="4789875"/>
            <a:ext cx="126000" cy="150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8">
            <a:hlinkClick action="ppaction://hlinksldjump" r:id="rId3"/>
          </p:cNvPr>
          <p:cNvSpPr/>
          <p:nvPr/>
        </p:nvSpPr>
        <p:spPr>
          <a:xfrm>
            <a:off x="453588" y="134690"/>
            <a:ext cx="240754" cy="226818"/>
          </a:xfrm>
          <a:custGeom>
            <a:rect b="b" l="l" r="r" t="t"/>
            <a:pathLst>
              <a:path extrusionOk="0" h="2994" w="3179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9"/>
          <p:cNvSpPr txBox="1"/>
          <p:nvPr>
            <p:ph type="title"/>
          </p:nvPr>
        </p:nvSpPr>
        <p:spPr>
          <a:xfrm>
            <a:off x="407900" y="384250"/>
            <a:ext cx="88047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Capital Adequacy Ratio: </a:t>
            </a:r>
            <a:r>
              <a:rPr lang="en"/>
              <a:t>Public Sector</a:t>
            </a:r>
            <a:endParaRPr sz="3300"/>
          </a:p>
        </p:txBody>
      </p:sp>
      <p:pic>
        <p:nvPicPr>
          <p:cNvPr id="707" name="Google Shape;70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138" y="1039250"/>
            <a:ext cx="6373724" cy="355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>
            <a:hlinkClick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 txBox="1"/>
          <p:nvPr>
            <p:ph idx="9" type="subTitle"/>
          </p:nvPr>
        </p:nvSpPr>
        <p:spPr>
          <a:xfrm>
            <a:off x="2138275" y="2013487"/>
            <a:ext cx="2336400" cy="7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this Study</a:t>
            </a:r>
            <a:endParaRPr/>
          </a:p>
        </p:txBody>
      </p:sp>
      <p:sp>
        <p:nvSpPr>
          <p:cNvPr id="304" name="Google Shape;304;p32"/>
          <p:cNvSpPr txBox="1"/>
          <p:nvPr>
            <p:ph type="title"/>
          </p:nvPr>
        </p:nvSpPr>
        <p:spPr>
          <a:xfrm>
            <a:off x="1198675" y="1704900"/>
            <a:ext cx="9396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5" name="Google Shape;305;p32"/>
          <p:cNvSpPr txBox="1"/>
          <p:nvPr>
            <p:ph idx="2" type="title"/>
          </p:nvPr>
        </p:nvSpPr>
        <p:spPr>
          <a:xfrm>
            <a:off x="4669300" y="1704900"/>
            <a:ext cx="9396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6" name="Google Shape;306;p32"/>
          <p:cNvSpPr txBox="1"/>
          <p:nvPr>
            <p:ph idx="4" type="title"/>
          </p:nvPr>
        </p:nvSpPr>
        <p:spPr>
          <a:xfrm>
            <a:off x="1198675" y="3113300"/>
            <a:ext cx="9396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7" name="Google Shape;307;p32"/>
          <p:cNvSpPr txBox="1"/>
          <p:nvPr>
            <p:ph idx="6" type="title"/>
          </p:nvPr>
        </p:nvSpPr>
        <p:spPr>
          <a:xfrm>
            <a:off x="4669300" y="3113300"/>
            <a:ext cx="9396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8" name="Google Shape;308;p32"/>
          <p:cNvSpPr txBox="1"/>
          <p:nvPr>
            <p:ph idx="8" type="title"/>
          </p:nvPr>
        </p:nvSpPr>
        <p:spPr>
          <a:xfrm>
            <a:off x="793800" y="597425"/>
            <a:ext cx="7556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Contents of this Presentation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9" name="Google Shape;309;p32"/>
          <p:cNvSpPr txBox="1"/>
          <p:nvPr>
            <p:ph idx="13" type="subTitle"/>
          </p:nvPr>
        </p:nvSpPr>
        <p:spPr>
          <a:xfrm>
            <a:off x="5613650" y="1858962"/>
            <a:ext cx="2336400" cy="7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10" name="Google Shape;310;p32"/>
          <p:cNvSpPr txBox="1"/>
          <p:nvPr>
            <p:ph idx="14" type="subTitle"/>
          </p:nvPr>
        </p:nvSpPr>
        <p:spPr>
          <a:xfrm>
            <a:off x="2138275" y="3113308"/>
            <a:ext cx="2336400" cy="119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r>
              <a:rPr lang="en"/>
              <a:t> Approach and Research Methodology</a:t>
            </a:r>
            <a:endParaRPr/>
          </a:p>
        </p:txBody>
      </p:sp>
      <p:sp>
        <p:nvSpPr>
          <p:cNvPr id="311" name="Google Shape;311;p32"/>
          <p:cNvSpPr txBox="1"/>
          <p:nvPr>
            <p:ph idx="15" type="subTitle"/>
          </p:nvPr>
        </p:nvSpPr>
        <p:spPr>
          <a:xfrm>
            <a:off x="5613650" y="3422038"/>
            <a:ext cx="2336400" cy="7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Visualisation</a:t>
            </a:r>
            <a:endParaRPr/>
          </a:p>
        </p:txBody>
      </p:sp>
      <p:sp>
        <p:nvSpPr>
          <p:cNvPr id="312" name="Google Shape;312;p32">
            <a:hlinkClick action="ppaction://hlinkshowjump?jump=previousslide"/>
          </p:cNvPr>
          <p:cNvSpPr/>
          <p:nvPr/>
        </p:nvSpPr>
        <p:spPr>
          <a:xfrm flipH="1" rot="5400000">
            <a:off x="82435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2"/>
          <p:cNvSpPr/>
          <p:nvPr/>
        </p:nvSpPr>
        <p:spPr>
          <a:xfrm flipH="1" rot="-5400000">
            <a:off x="804500" y="4789875"/>
            <a:ext cx="126000" cy="150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2">
            <a:hlinkClick action="ppaction://hlinksldjump" r:id="rId3"/>
          </p:cNvPr>
          <p:cNvSpPr/>
          <p:nvPr/>
        </p:nvSpPr>
        <p:spPr>
          <a:xfrm>
            <a:off x="453588" y="134690"/>
            <a:ext cx="240754" cy="226818"/>
          </a:xfrm>
          <a:custGeom>
            <a:rect b="b" l="l" r="r" t="t"/>
            <a:pathLst>
              <a:path extrusionOk="0" h="2994" w="3179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0"/>
          <p:cNvSpPr txBox="1"/>
          <p:nvPr>
            <p:ph type="title"/>
          </p:nvPr>
        </p:nvSpPr>
        <p:spPr>
          <a:xfrm>
            <a:off x="390700" y="424025"/>
            <a:ext cx="79860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Asset Quality Ratio: </a:t>
            </a:r>
            <a:r>
              <a:rPr lang="en" sz="3200"/>
              <a:t>Public Sector</a:t>
            </a:r>
            <a:endParaRPr sz="3200"/>
          </a:p>
        </p:txBody>
      </p:sp>
      <p:pic>
        <p:nvPicPr>
          <p:cNvPr id="713" name="Google Shape;7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275" y="1119125"/>
            <a:ext cx="62103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1"/>
          <p:cNvSpPr txBox="1"/>
          <p:nvPr>
            <p:ph type="title"/>
          </p:nvPr>
        </p:nvSpPr>
        <p:spPr>
          <a:xfrm>
            <a:off x="390700" y="424025"/>
            <a:ext cx="84936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Management Quality Ratio: </a:t>
            </a:r>
            <a:r>
              <a:rPr lang="en" sz="3200"/>
              <a:t>Public Sector</a:t>
            </a:r>
            <a:endParaRPr sz="3200"/>
          </a:p>
        </p:txBody>
      </p:sp>
      <p:pic>
        <p:nvPicPr>
          <p:cNvPr id="719" name="Google Shape;71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00" y="1119125"/>
            <a:ext cx="611505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2"/>
          <p:cNvSpPr txBox="1"/>
          <p:nvPr>
            <p:ph type="title"/>
          </p:nvPr>
        </p:nvSpPr>
        <p:spPr>
          <a:xfrm>
            <a:off x="390700" y="424025"/>
            <a:ext cx="81753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Earning Capital Ratio: </a:t>
            </a:r>
            <a:r>
              <a:rPr lang="en" sz="3200"/>
              <a:t>Public Sector</a:t>
            </a:r>
            <a:endParaRPr sz="3200"/>
          </a:p>
        </p:txBody>
      </p:sp>
      <p:pic>
        <p:nvPicPr>
          <p:cNvPr id="725" name="Google Shape;72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600" y="1119125"/>
            <a:ext cx="611505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3"/>
          <p:cNvSpPr txBox="1"/>
          <p:nvPr>
            <p:ph type="title"/>
          </p:nvPr>
        </p:nvSpPr>
        <p:spPr>
          <a:xfrm>
            <a:off x="390700" y="424025"/>
            <a:ext cx="82050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Earning Capital Ratio: </a:t>
            </a:r>
            <a:r>
              <a:rPr lang="en" sz="3200"/>
              <a:t>Public Sector</a:t>
            </a:r>
            <a:endParaRPr sz="3200"/>
          </a:p>
        </p:txBody>
      </p:sp>
      <p:pic>
        <p:nvPicPr>
          <p:cNvPr id="731" name="Google Shape;73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150" y="1119125"/>
            <a:ext cx="618172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4"/>
          <p:cNvSpPr txBox="1"/>
          <p:nvPr>
            <p:ph type="title"/>
          </p:nvPr>
        </p:nvSpPr>
        <p:spPr>
          <a:xfrm>
            <a:off x="619300" y="424025"/>
            <a:ext cx="66576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Liquidity</a:t>
            </a:r>
            <a:r>
              <a:rPr lang="en" sz="3200"/>
              <a:t> Ratio: </a:t>
            </a:r>
            <a:r>
              <a:rPr lang="en" sz="3200"/>
              <a:t>Public Sector</a:t>
            </a:r>
            <a:endParaRPr sz="3200"/>
          </a:p>
        </p:txBody>
      </p:sp>
      <p:pic>
        <p:nvPicPr>
          <p:cNvPr id="737" name="Google Shape;7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350" y="1227275"/>
            <a:ext cx="59436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55"/>
          <p:cNvGrpSpPr/>
          <p:nvPr/>
        </p:nvGrpSpPr>
        <p:grpSpPr>
          <a:xfrm>
            <a:off x="8020588" y="926425"/>
            <a:ext cx="126000" cy="3272400"/>
            <a:chOff x="8230550" y="1078325"/>
            <a:chExt cx="126000" cy="3272400"/>
          </a:xfrm>
        </p:grpSpPr>
        <p:sp>
          <p:nvSpPr>
            <p:cNvPr id="743" name="Google Shape;743;p55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5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5" name="Google Shape;745;p55"/>
          <p:cNvSpPr txBox="1"/>
          <p:nvPr>
            <p:ph type="title"/>
          </p:nvPr>
        </p:nvSpPr>
        <p:spPr>
          <a:xfrm>
            <a:off x="3753300" y="1875376"/>
            <a:ext cx="3255600" cy="12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</a:t>
            </a:r>
            <a:r>
              <a:rPr lang="en"/>
              <a:t> Banks</a:t>
            </a:r>
            <a:endParaRPr/>
          </a:p>
        </p:txBody>
      </p:sp>
      <p:sp>
        <p:nvSpPr>
          <p:cNvPr id="746" name="Google Shape;746;p55"/>
          <p:cNvSpPr txBox="1"/>
          <p:nvPr>
            <p:ph idx="2" type="title"/>
          </p:nvPr>
        </p:nvSpPr>
        <p:spPr>
          <a:xfrm>
            <a:off x="2511300" y="1676388"/>
            <a:ext cx="1242000" cy="179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02.2</a:t>
            </a:r>
            <a:endParaRPr sz="4100"/>
          </a:p>
        </p:txBody>
      </p:sp>
      <p:sp>
        <p:nvSpPr>
          <p:cNvPr id="747" name="Google Shape;747;p55">
            <a:hlinkClick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55">
            <a:hlinkClick action="ppaction://hlinkshowjump?jump=previousslide"/>
          </p:cNvPr>
          <p:cNvSpPr/>
          <p:nvPr/>
        </p:nvSpPr>
        <p:spPr>
          <a:xfrm flipH="1" rot="5400000">
            <a:off x="82435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9" name="Google Shape;749;p55"/>
          <p:cNvGrpSpPr/>
          <p:nvPr/>
        </p:nvGrpSpPr>
        <p:grpSpPr>
          <a:xfrm>
            <a:off x="1038500" y="1415600"/>
            <a:ext cx="992559" cy="2312306"/>
            <a:chOff x="962300" y="1415600"/>
            <a:chExt cx="992559" cy="2312306"/>
          </a:xfrm>
        </p:grpSpPr>
        <p:sp>
          <p:nvSpPr>
            <p:cNvPr id="750" name="Google Shape;750;p55"/>
            <p:cNvSpPr/>
            <p:nvPr/>
          </p:nvSpPr>
          <p:spPr>
            <a:xfrm>
              <a:off x="1830390" y="2862451"/>
              <a:ext cx="124469" cy="865436"/>
            </a:xfrm>
            <a:custGeom>
              <a:rect b="b" l="l" r="r" t="t"/>
              <a:pathLst>
                <a:path extrusionOk="0" h="9727" w="1399">
                  <a:moveTo>
                    <a:pt x="0" y="9727"/>
                  </a:moveTo>
                  <a:lnTo>
                    <a:pt x="1398" y="9727"/>
                  </a:lnTo>
                  <a:lnTo>
                    <a:pt x="139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5"/>
            <p:cNvSpPr/>
            <p:nvPr/>
          </p:nvSpPr>
          <p:spPr>
            <a:xfrm>
              <a:off x="1654583" y="1677887"/>
              <a:ext cx="127227" cy="2050015"/>
            </a:xfrm>
            <a:custGeom>
              <a:rect b="b" l="l" r="r" t="t"/>
              <a:pathLst>
                <a:path extrusionOk="0" h="23041" w="1430">
                  <a:moveTo>
                    <a:pt x="1" y="23041"/>
                  </a:moveTo>
                  <a:lnTo>
                    <a:pt x="1429" y="23041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5"/>
            <p:cNvSpPr/>
            <p:nvPr/>
          </p:nvSpPr>
          <p:spPr>
            <a:xfrm>
              <a:off x="1481535" y="1415600"/>
              <a:ext cx="127138" cy="2312306"/>
            </a:xfrm>
            <a:custGeom>
              <a:rect b="b" l="l" r="r" t="t"/>
              <a:pathLst>
                <a:path extrusionOk="0" h="25989" w="1429">
                  <a:moveTo>
                    <a:pt x="0" y="25989"/>
                  </a:moveTo>
                  <a:lnTo>
                    <a:pt x="1429" y="25989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5"/>
            <p:cNvSpPr/>
            <p:nvPr/>
          </p:nvSpPr>
          <p:spPr>
            <a:xfrm>
              <a:off x="1308397" y="1913216"/>
              <a:ext cx="127227" cy="1814683"/>
            </a:xfrm>
            <a:custGeom>
              <a:rect b="b" l="l" r="r" t="t"/>
              <a:pathLst>
                <a:path extrusionOk="0" h="20396" w="1430">
                  <a:moveTo>
                    <a:pt x="1" y="20396"/>
                  </a:moveTo>
                  <a:lnTo>
                    <a:pt x="1429" y="20396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5"/>
            <p:cNvSpPr/>
            <p:nvPr/>
          </p:nvSpPr>
          <p:spPr>
            <a:xfrm>
              <a:off x="1135349" y="2151214"/>
              <a:ext cx="124469" cy="1576682"/>
            </a:xfrm>
            <a:custGeom>
              <a:rect b="b" l="l" r="r" t="t"/>
              <a:pathLst>
                <a:path extrusionOk="0" h="17721" w="1399">
                  <a:moveTo>
                    <a:pt x="1" y="17721"/>
                  </a:moveTo>
                  <a:lnTo>
                    <a:pt x="1399" y="17721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5"/>
            <p:cNvSpPr/>
            <p:nvPr/>
          </p:nvSpPr>
          <p:spPr>
            <a:xfrm>
              <a:off x="962300" y="2272838"/>
              <a:ext cx="124469" cy="1455056"/>
            </a:xfrm>
            <a:custGeom>
              <a:rect b="b" l="l" r="r" t="t"/>
              <a:pathLst>
                <a:path extrusionOk="0" h="16354" w="1399">
                  <a:moveTo>
                    <a:pt x="0" y="16354"/>
                  </a:moveTo>
                  <a:lnTo>
                    <a:pt x="1398" y="16354"/>
                  </a:lnTo>
                  <a:lnTo>
                    <a:pt x="1398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5"/>
            <p:cNvSpPr/>
            <p:nvPr/>
          </p:nvSpPr>
          <p:spPr>
            <a:xfrm>
              <a:off x="1830390" y="2862451"/>
              <a:ext cx="124469" cy="865436"/>
            </a:xfrm>
            <a:custGeom>
              <a:rect b="b" l="l" r="r" t="t"/>
              <a:pathLst>
                <a:path extrusionOk="0" h="9727" w="1399">
                  <a:moveTo>
                    <a:pt x="0" y="9727"/>
                  </a:moveTo>
                  <a:lnTo>
                    <a:pt x="1398" y="9727"/>
                  </a:lnTo>
                  <a:lnTo>
                    <a:pt x="139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5"/>
            <p:cNvSpPr/>
            <p:nvPr/>
          </p:nvSpPr>
          <p:spPr>
            <a:xfrm>
              <a:off x="1654583" y="1677887"/>
              <a:ext cx="127227" cy="2050015"/>
            </a:xfrm>
            <a:custGeom>
              <a:rect b="b" l="l" r="r" t="t"/>
              <a:pathLst>
                <a:path extrusionOk="0" h="23041" w="1430">
                  <a:moveTo>
                    <a:pt x="1" y="23041"/>
                  </a:moveTo>
                  <a:lnTo>
                    <a:pt x="1429" y="23041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5"/>
            <p:cNvSpPr/>
            <p:nvPr/>
          </p:nvSpPr>
          <p:spPr>
            <a:xfrm>
              <a:off x="1481535" y="1415600"/>
              <a:ext cx="127138" cy="2312306"/>
            </a:xfrm>
            <a:custGeom>
              <a:rect b="b" l="l" r="r" t="t"/>
              <a:pathLst>
                <a:path extrusionOk="0" h="25989" w="1429">
                  <a:moveTo>
                    <a:pt x="0" y="25989"/>
                  </a:moveTo>
                  <a:lnTo>
                    <a:pt x="1429" y="25989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5"/>
            <p:cNvSpPr/>
            <p:nvPr/>
          </p:nvSpPr>
          <p:spPr>
            <a:xfrm>
              <a:off x="1308397" y="1913216"/>
              <a:ext cx="127227" cy="1814683"/>
            </a:xfrm>
            <a:custGeom>
              <a:rect b="b" l="l" r="r" t="t"/>
              <a:pathLst>
                <a:path extrusionOk="0" h="20396" w="1430">
                  <a:moveTo>
                    <a:pt x="1" y="20396"/>
                  </a:moveTo>
                  <a:lnTo>
                    <a:pt x="1429" y="20396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5"/>
            <p:cNvSpPr/>
            <p:nvPr/>
          </p:nvSpPr>
          <p:spPr>
            <a:xfrm>
              <a:off x="1135349" y="2151214"/>
              <a:ext cx="124469" cy="1576682"/>
            </a:xfrm>
            <a:custGeom>
              <a:rect b="b" l="l" r="r" t="t"/>
              <a:pathLst>
                <a:path extrusionOk="0" h="17721" w="1399">
                  <a:moveTo>
                    <a:pt x="1" y="17721"/>
                  </a:moveTo>
                  <a:lnTo>
                    <a:pt x="1399" y="17721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5"/>
            <p:cNvSpPr/>
            <p:nvPr/>
          </p:nvSpPr>
          <p:spPr>
            <a:xfrm>
              <a:off x="962300" y="2272838"/>
              <a:ext cx="124469" cy="1455056"/>
            </a:xfrm>
            <a:custGeom>
              <a:rect b="b" l="l" r="r" t="t"/>
              <a:pathLst>
                <a:path extrusionOk="0" h="16354" w="1399">
                  <a:moveTo>
                    <a:pt x="0" y="16354"/>
                  </a:moveTo>
                  <a:lnTo>
                    <a:pt x="1398" y="16354"/>
                  </a:lnTo>
                  <a:lnTo>
                    <a:pt x="1398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55"/>
          <p:cNvGrpSpPr/>
          <p:nvPr/>
        </p:nvGrpSpPr>
        <p:grpSpPr>
          <a:xfrm>
            <a:off x="7008763" y="3727889"/>
            <a:ext cx="473520" cy="335247"/>
            <a:chOff x="3745575" y="190875"/>
            <a:chExt cx="87925" cy="62250"/>
          </a:xfrm>
        </p:grpSpPr>
        <p:sp>
          <p:nvSpPr>
            <p:cNvPr id="763" name="Google Shape;763;p55"/>
            <p:cNvSpPr/>
            <p:nvPr/>
          </p:nvSpPr>
          <p:spPr>
            <a:xfrm>
              <a:off x="3745575" y="190875"/>
              <a:ext cx="87925" cy="15575"/>
            </a:xfrm>
            <a:custGeom>
              <a:rect b="b" l="l" r="r" t="t"/>
              <a:pathLst>
                <a:path extrusionOk="0" h="623" w="3517">
                  <a:moveTo>
                    <a:pt x="3232" y="109"/>
                  </a:moveTo>
                  <a:cubicBezTo>
                    <a:pt x="3327" y="109"/>
                    <a:pt x="3395" y="190"/>
                    <a:pt x="3395" y="285"/>
                  </a:cubicBezTo>
                  <a:lnTo>
                    <a:pt x="3395" y="339"/>
                  </a:lnTo>
                  <a:cubicBezTo>
                    <a:pt x="3395" y="434"/>
                    <a:pt x="3327" y="515"/>
                    <a:pt x="3232" y="515"/>
                  </a:cubicBezTo>
                  <a:lnTo>
                    <a:pt x="298" y="515"/>
                  </a:lnTo>
                  <a:cubicBezTo>
                    <a:pt x="203" y="515"/>
                    <a:pt x="122" y="434"/>
                    <a:pt x="122" y="339"/>
                  </a:cubicBezTo>
                  <a:lnTo>
                    <a:pt x="122" y="285"/>
                  </a:lnTo>
                  <a:cubicBezTo>
                    <a:pt x="122" y="190"/>
                    <a:pt x="203" y="109"/>
                    <a:pt x="298" y="109"/>
                  </a:cubicBezTo>
                  <a:close/>
                  <a:moveTo>
                    <a:pt x="298" y="1"/>
                  </a:moveTo>
                  <a:cubicBezTo>
                    <a:pt x="135" y="1"/>
                    <a:pt x="0" y="122"/>
                    <a:pt x="0" y="285"/>
                  </a:cubicBezTo>
                  <a:lnTo>
                    <a:pt x="0" y="339"/>
                  </a:lnTo>
                  <a:cubicBezTo>
                    <a:pt x="0" y="501"/>
                    <a:pt x="135" y="623"/>
                    <a:pt x="298" y="623"/>
                  </a:cubicBezTo>
                  <a:lnTo>
                    <a:pt x="3232" y="623"/>
                  </a:lnTo>
                  <a:cubicBezTo>
                    <a:pt x="3395" y="623"/>
                    <a:pt x="3516" y="501"/>
                    <a:pt x="3516" y="339"/>
                  </a:cubicBezTo>
                  <a:lnTo>
                    <a:pt x="3516" y="285"/>
                  </a:lnTo>
                  <a:cubicBezTo>
                    <a:pt x="3516" y="122"/>
                    <a:pt x="3395" y="1"/>
                    <a:pt x="32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5"/>
            <p:cNvSpPr/>
            <p:nvPr/>
          </p:nvSpPr>
          <p:spPr>
            <a:xfrm>
              <a:off x="3760100" y="213875"/>
              <a:ext cx="73400" cy="15925"/>
            </a:xfrm>
            <a:custGeom>
              <a:rect b="b" l="l" r="r" t="t"/>
              <a:pathLst>
                <a:path extrusionOk="0" h="637" w="2936">
                  <a:moveTo>
                    <a:pt x="2651" y="122"/>
                  </a:moveTo>
                  <a:cubicBezTo>
                    <a:pt x="2746" y="122"/>
                    <a:pt x="2814" y="203"/>
                    <a:pt x="2814" y="298"/>
                  </a:cubicBezTo>
                  <a:lnTo>
                    <a:pt x="2814" y="352"/>
                  </a:lnTo>
                  <a:cubicBezTo>
                    <a:pt x="2814" y="447"/>
                    <a:pt x="2746" y="514"/>
                    <a:pt x="2651" y="514"/>
                  </a:cubicBezTo>
                  <a:lnTo>
                    <a:pt x="285" y="514"/>
                  </a:lnTo>
                  <a:cubicBezTo>
                    <a:pt x="190" y="514"/>
                    <a:pt x="122" y="447"/>
                    <a:pt x="122" y="352"/>
                  </a:cubicBezTo>
                  <a:lnTo>
                    <a:pt x="122" y="298"/>
                  </a:lnTo>
                  <a:cubicBezTo>
                    <a:pt x="122" y="203"/>
                    <a:pt x="190" y="122"/>
                    <a:pt x="285" y="122"/>
                  </a:cubicBezTo>
                  <a:close/>
                  <a:moveTo>
                    <a:pt x="285" y="0"/>
                  </a:moveTo>
                  <a:cubicBezTo>
                    <a:pt x="122" y="0"/>
                    <a:pt x="1" y="136"/>
                    <a:pt x="1" y="298"/>
                  </a:cubicBezTo>
                  <a:lnTo>
                    <a:pt x="1" y="352"/>
                  </a:lnTo>
                  <a:cubicBezTo>
                    <a:pt x="1" y="514"/>
                    <a:pt x="122" y="636"/>
                    <a:pt x="285" y="636"/>
                  </a:cubicBezTo>
                  <a:lnTo>
                    <a:pt x="2651" y="636"/>
                  </a:lnTo>
                  <a:cubicBezTo>
                    <a:pt x="2814" y="636"/>
                    <a:pt x="2935" y="514"/>
                    <a:pt x="2935" y="352"/>
                  </a:cubicBezTo>
                  <a:lnTo>
                    <a:pt x="2935" y="298"/>
                  </a:lnTo>
                  <a:cubicBezTo>
                    <a:pt x="2935" y="136"/>
                    <a:pt x="2814" y="0"/>
                    <a:pt x="265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5"/>
            <p:cNvSpPr/>
            <p:nvPr/>
          </p:nvSpPr>
          <p:spPr>
            <a:xfrm>
              <a:off x="3786825" y="237200"/>
              <a:ext cx="46675" cy="15925"/>
            </a:xfrm>
            <a:custGeom>
              <a:rect b="b" l="l" r="r" t="t"/>
              <a:pathLst>
                <a:path extrusionOk="0" h="637" w="1867">
                  <a:moveTo>
                    <a:pt x="1582" y="122"/>
                  </a:moveTo>
                  <a:cubicBezTo>
                    <a:pt x="1677" y="122"/>
                    <a:pt x="1745" y="190"/>
                    <a:pt x="1745" y="285"/>
                  </a:cubicBezTo>
                  <a:lnTo>
                    <a:pt x="1745" y="352"/>
                  </a:lnTo>
                  <a:cubicBezTo>
                    <a:pt x="1745" y="433"/>
                    <a:pt x="1677" y="514"/>
                    <a:pt x="1582" y="514"/>
                  </a:cubicBezTo>
                  <a:lnTo>
                    <a:pt x="284" y="514"/>
                  </a:lnTo>
                  <a:cubicBezTo>
                    <a:pt x="189" y="514"/>
                    <a:pt x="108" y="433"/>
                    <a:pt x="108" y="352"/>
                  </a:cubicBezTo>
                  <a:lnTo>
                    <a:pt x="108" y="285"/>
                  </a:lnTo>
                  <a:cubicBezTo>
                    <a:pt x="108" y="190"/>
                    <a:pt x="189" y="122"/>
                    <a:pt x="284" y="122"/>
                  </a:cubicBezTo>
                  <a:close/>
                  <a:moveTo>
                    <a:pt x="284" y="1"/>
                  </a:moveTo>
                  <a:cubicBezTo>
                    <a:pt x="122" y="1"/>
                    <a:pt x="0" y="122"/>
                    <a:pt x="0" y="285"/>
                  </a:cubicBezTo>
                  <a:lnTo>
                    <a:pt x="0" y="352"/>
                  </a:lnTo>
                  <a:cubicBezTo>
                    <a:pt x="0" y="501"/>
                    <a:pt x="122" y="636"/>
                    <a:pt x="284" y="636"/>
                  </a:cubicBezTo>
                  <a:lnTo>
                    <a:pt x="1582" y="636"/>
                  </a:lnTo>
                  <a:cubicBezTo>
                    <a:pt x="1745" y="636"/>
                    <a:pt x="1866" y="501"/>
                    <a:pt x="1866" y="352"/>
                  </a:cubicBezTo>
                  <a:lnTo>
                    <a:pt x="1866" y="285"/>
                  </a:lnTo>
                  <a:cubicBezTo>
                    <a:pt x="1866" y="122"/>
                    <a:pt x="1745" y="1"/>
                    <a:pt x="15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6" name="Google Shape;766;p55"/>
          <p:cNvSpPr/>
          <p:nvPr/>
        </p:nvSpPr>
        <p:spPr>
          <a:xfrm>
            <a:off x="7008784" y="1138076"/>
            <a:ext cx="362633" cy="317239"/>
          </a:xfrm>
          <a:custGeom>
            <a:rect b="b" l="l" r="r" t="t"/>
            <a:pathLst>
              <a:path extrusionOk="0" h="2746" w="3139">
                <a:moveTo>
                  <a:pt x="2922" y="311"/>
                </a:moveTo>
                <a:lnTo>
                  <a:pt x="2570" y="2543"/>
                </a:lnTo>
                <a:lnTo>
                  <a:pt x="1610" y="2204"/>
                </a:lnTo>
                <a:lnTo>
                  <a:pt x="2679" y="582"/>
                </a:lnTo>
                <a:lnTo>
                  <a:pt x="1002" y="2029"/>
                </a:lnTo>
                <a:lnTo>
                  <a:pt x="380" y="1853"/>
                </a:lnTo>
                <a:lnTo>
                  <a:pt x="2922" y="311"/>
                </a:lnTo>
                <a:close/>
                <a:moveTo>
                  <a:pt x="3138" y="0"/>
                </a:moveTo>
                <a:lnTo>
                  <a:pt x="1" y="1893"/>
                </a:lnTo>
                <a:lnTo>
                  <a:pt x="1042" y="2204"/>
                </a:lnTo>
                <a:lnTo>
                  <a:pt x="1935" y="1434"/>
                </a:lnTo>
                <a:lnTo>
                  <a:pt x="1367" y="2286"/>
                </a:lnTo>
                <a:lnTo>
                  <a:pt x="2706" y="2745"/>
                </a:lnTo>
                <a:lnTo>
                  <a:pt x="3138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5"/>
          <p:cNvSpPr/>
          <p:nvPr/>
        </p:nvSpPr>
        <p:spPr>
          <a:xfrm flipH="1" rot="-5400000">
            <a:off x="3687600" y="4789875"/>
            <a:ext cx="126000" cy="150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5">
            <a:hlinkClick action="ppaction://hlinksldjump" r:id="rId3"/>
          </p:cNvPr>
          <p:cNvSpPr/>
          <p:nvPr/>
        </p:nvSpPr>
        <p:spPr>
          <a:xfrm>
            <a:off x="453588" y="134690"/>
            <a:ext cx="240754" cy="226818"/>
          </a:xfrm>
          <a:custGeom>
            <a:rect b="b" l="l" r="r" t="t"/>
            <a:pathLst>
              <a:path extrusionOk="0" h="2994" w="3179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6"/>
          <p:cNvSpPr txBox="1"/>
          <p:nvPr>
            <p:ph type="title"/>
          </p:nvPr>
        </p:nvSpPr>
        <p:spPr>
          <a:xfrm>
            <a:off x="390700" y="424025"/>
            <a:ext cx="84138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3200"/>
              <a:t>Capital Adequacy Ratio: Private Sector</a:t>
            </a:r>
            <a:endParaRPr sz="3200"/>
          </a:p>
        </p:txBody>
      </p:sp>
      <p:pic>
        <p:nvPicPr>
          <p:cNvPr id="774" name="Google Shape;77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500" y="1119120"/>
            <a:ext cx="592455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7"/>
          <p:cNvSpPr txBox="1"/>
          <p:nvPr>
            <p:ph type="title"/>
          </p:nvPr>
        </p:nvSpPr>
        <p:spPr>
          <a:xfrm>
            <a:off x="390700" y="424025"/>
            <a:ext cx="82746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Asset Quality Ratio: </a:t>
            </a:r>
            <a:r>
              <a:rPr lang="en" sz="3200"/>
              <a:t>Private Sector</a:t>
            </a:r>
            <a:endParaRPr sz="3200"/>
          </a:p>
        </p:txBody>
      </p:sp>
      <p:pic>
        <p:nvPicPr>
          <p:cNvPr id="780" name="Google Shape;78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675" y="1119125"/>
            <a:ext cx="60864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8"/>
          <p:cNvSpPr txBox="1"/>
          <p:nvPr>
            <p:ph type="title"/>
          </p:nvPr>
        </p:nvSpPr>
        <p:spPr>
          <a:xfrm>
            <a:off x="390700" y="424025"/>
            <a:ext cx="82647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Management Quality Ratio: </a:t>
            </a:r>
            <a:r>
              <a:rPr lang="en" sz="3100"/>
              <a:t>Private Sector</a:t>
            </a:r>
            <a:endParaRPr sz="3100"/>
          </a:p>
        </p:txBody>
      </p:sp>
      <p:pic>
        <p:nvPicPr>
          <p:cNvPr id="786" name="Google Shape;78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19125"/>
            <a:ext cx="59436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9"/>
          <p:cNvSpPr txBox="1"/>
          <p:nvPr>
            <p:ph type="title"/>
          </p:nvPr>
        </p:nvSpPr>
        <p:spPr>
          <a:xfrm>
            <a:off x="390700" y="424025"/>
            <a:ext cx="82947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Earning Capital Ratio: </a:t>
            </a:r>
            <a:r>
              <a:rPr lang="en" sz="3200"/>
              <a:t>Private Sector</a:t>
            </a:r>
            <a:endParaRPr sz="3200"/>
          </a:p>
        </p:txBody>
      </p:sp>
      <p:pic>
        <p:nvPicPr>
          <p:cNvPr id="792" name="Google Shape;79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94100"/>
            <a:ext cx="594360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3"/>
          <p:cNvGrpSpPr/>
          <p:nvPr/>
        </p:nvGrpSpPr>
        <p:grpSpPr>
          <a:xfrm flipH="1" rot="10800000">
            <a:off x="1230488" y="915625"/>
            <a:ext cx="126000" cy="3272400"/>
            <a:chOff x="8230550" y="1078325"/>
            <a:chExt cx="126000" cy="3272400"/>
          </a:xfrm>
        </p:grpSpPr>
        <p:sp>
          <p:nvSpPr>
            <p:cNvPr id="320" name="Google Shape;320;p33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33"/>
          <p:cNvSpPr txBox="1"/>
          <p:nvPr>
            <p:ph type="title"/>
          </p:nvPr>
        </p:nvSpPr>
        <p:spPr>
          <a:xfrm>
            <a:off x="2550325" y="552800"/>
            <a:ext cx="35433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Introduction</a:t>
            </a:r>
            <a:endParaRPr sz="3500"/>
          </a:p>
        </p:txBody>
      </p:sp>
      <p:sp>
        <p:nvSpPr>
          <p:cNvPr id="323" name="Google Shape;323;p33">
            <a:hlinkClick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">
            <a:hlinkClick action="ppaction://hlinkshowjump?jump=previousslide"/>
          </p:cNvPr>
          <p:cNvSpPr/>
          <p:nvPr/>
        </p:nvSpPr>
        <p:spPr>
          <a:xfrm flipH="1" rot="5400000">
            <a:off x="82435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"/>
          <p:cNvSpPr/>
          <p:nvPr/>
        </p:nvSpPr>
        <p:spPr>
          <a:xfrm flipH="1" rot="-5400000">
            <a:off x="884550" y="4789875"/>
            <a:ext cx="126000" cy="150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3">
            <a:hlinkClick action="ppaction://hlinksldjump" r:id="rId3"/>
          </p:cNvPr>
          <p:cNvSpPr/>
          <p:nvPr/>
        </p:nvSpPr>
        <p:spPr>
          <a:xfrm>
            <a:off x="453588" y="134690"/>
            <a:ext cx="240754" cy="226818"/>
          </a:xfrm>
          <a:custGeom>
            <a:rect b="b" l="l" r="r" t="t"/>
            <a:pathLst>
              <a:path extrusionOk="0" h="2994" w="3179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27" name="Google Shape;327;p33"/>
          <p:cNvSpPr txBox="1"/>
          <p:nvPr/>
        </p:nvSpPr>
        <p:spPr>
          <a:xfrm>
            <a:off x="2586050" y="2936075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8" name="Google Shape;328;p33"/>
          <p:cNvSpPr/>
          <p:nvPr/>
        </p:nvSpPr>
        <p:spPr>
          <a:xfrm>
            <a:off x="2129362" y="764988"/>
            <a:ext cx="357124" cy="317225"/>
          </a:xfrm>
          <a:custGeom>
            <a:rect b="b" l="l" r="r" t="t"/>
            <a:pathLst>
              <a:path extrusionOk="0" h="2746" w="3139">
                <a:moveTo>
                  <a:pt x="2922" y="311"/>
                </a:moveTo>
                <a:lnTo>
                  <a:pt x="2570" y="2543"/>
                </a:lnTo>
                <a:lnTo>
                  <a:pt x="1610" y="2204"/>
                </a:lnTo>
                <a:lnTo>
                  <a:pt x="2679" y="582"/>
                </a:lnTo>
                <a:lnTo>
                  <a:pt x="1002" y="2029"/>
                </a:lnTo>
                <a:lnTo>
                  <a:pt x="380" y="1853"/>
                </a:lnTo>
                <a:lnTo>
                  <a:pt x="2922" y="311"/>
                </a:lnTo>
                <a:close/>
                <a:moveTo>
                  <a:pt x="3138" y="0"/>
                </a:moveTo>
                <a:lnTo>
                  <a:pt x="1" y="1893"/>
                </a:lnTo>
                <a:lnTo>
                  <a:pt x="1042" y="2204"/>
                </a:lnTo>
                <a:lnTo>
                  <a:pt x="1935" y="1434"/>
                </a:lnTo>
                <a:lnTo>
                  <a:pt x="1367" y="2286"/>
                </a:lnTo>
                <a:lnTo>
                  <a:pt x="2706" y="2745"/>
                </a:lnTo>
                <a:lnTo>
                  <a:pt x="3138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3"/>
          <p:cNvSpPr txBox="1"/>
          <p:nvPr/>
        </p:nvSpPr>
        <p:spPr>
          <a:xfrm>
            <a:off x="1765700" y="1294400"/>
            <a:ext cx="63099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Due to its role in risk management, financial intermediation, and economic growth, the banking sector is a crucial component of every contemporary economy.</a:t>
            </a:r>
            <a:endParaRPr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 the past few years, Private banks in India have outperformed public banks due to their focus on specialized markets and technology.</a:t>
            </a:r>
            <a:endParaRPr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Public banks have struggled with high levels of non-performing assets and are going through a period of transformational changes..</a:t>
            </a:r>
            <a:endParaRPr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 order to secure their long-term viability and prosperity, banks must manage their finances  responsibly and constantly evaluate their financial performance.</a:t>
            </a:r>
            <a:endParaRPr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The CAMEL rating system is a well-known system used by regulatory bodies to evaluate the financial health of banks.</a:t>
            </a:r>
            <a:endParaRPr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oppins"/>
              <a:buChar char="●"/>
            </a:pP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It is useful for evaluating the performance and strategic planning of Indian banks.</a:t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0"/>
          <p:cNvSpPr txBox="1"/>
          <p:nvPr>
            <p:ph type="title"/>
          </p:nvPr>
        </p:nvSpPr>
        <p:spPr>
          <a:xfrm>
            <a:off x="390700" y="424025"/>
            <a:ext cx="77871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Liquidity Ratio: </a:t>
            </a:r>
            <a:r>
              <a:rPr lang="en" sz="3200"/>
              <a:t>Private Sector</a:t>
            </a:r>
            <a:endParaRPr sz="3200"/>
          </a:p>
        </p:txBody>
      </p:sp>
      <p:pic>
        <p:nvPicPr>
          <p:cNvPr id="798" name="Google Shape;79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825" y="1119125"/>
            <a:ext cx="59436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3" name="Google Shape;803;p61"/>
          <p:cNvGrpSpPr/>
          <p:nvPr/>
        </p:nvGrpSpPr>
        <p:grpSpPr>
          <a:xfrm>
            <a:off x="8020588" y="926425"/>
            <a:ext cx="126000" cy="3272400"/>
            <a:chOff x="8230550" y="1078325"/>
            <a:chExt cx="126000" cy="3272400"/>
          </a:xfrm>
        </p:grpSpPr>
        <p:sp>
          <p:nvSpPr>
            <p:cNvPr id="804" name="Google Shape;804;p61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61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61"/>
          <p:cNvSpPr txBox="1"/>
          <p:nvPr>
            <p:ph type="title"/>
          </p:nvPr>
        </p:nvSpPr>
        <p:spPr>
          <a:xfrm>
            <a:off x="3753300" y="1676388"/>
            <a:ext cx="2879400" cy="12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Ranking</a:t>
            </a:r>
            <a:endParaRPr/>
          </a:p>
        </p:txBody>
      </p:sp>
      <p:sp>
        <p:nvSpPr>
          <p:cNvPr id="807" name="Google Shape;807;p61"/>
          <p:cNvSpPr txBox="1"/>
          <p:nvPr>
            <p:ph idx="2" type="title"/>
          </p:nvPr>
        </p:nvSpPr>
        <p:spPr>
          <a:xfrm>
            <a:off x="2511300" y="1676388"/>
            <a:ext cx="1242000" cy="179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8" name="Google Shape;808;p61">
            <a:hlinkClick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61">
            <a:hlinkClick action="ppaction://hlinkshowjump?jump=previousslide"/>
          </p:cNvPr>
          <p:cNvSpPr/>
          <p:nvPr/>
        </p:nvSpPr>
        <p:spPr>
          <a:xfrm flipH="1" rot="5400000">
            <a:off x="82435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0" name="Google Shape;810;p61"/>
          <p:cNvGrpSpPr/>
          <p:nvPr/>
        </p:nvGrpSpPr>
        <p:grpSpPr>
          <a:xfrm>
            <a:off x="1038500" y="1415600"/>
            <a:ext cx="992559" cy="2312306"/>
            <a:chOff x="962300" y="1415600"/>
            <a:chExt cx="992559" cy="2312306"/>
          </a:xfrm>
        </p:grpSpPr>
        <p:sp>
          <p:nvSpPr>
            <p:cNvPr id="811" name="Google Shape;811;p61"/>
            <p:cNvSpPr/>
            <p:nvPr/>
          </p:nvSpPr>
          <p:spPr>
            <a:xfrm>
              <a:off x="1830390" y="2862451"/>
              <a:ext cx="124469" cy="865436"/>
            </a:xfrm>
            <a:custGeom>
              <a:rect b="b" l="l" r="r" t="t"/>
              <a:pathLst>
                <a:path extrusionOk="0" h="9727" w="1399">
                  <a:moveTo>
                    <a:pt x="0" y="9727"/>
                  </a:moveTo>
                  <a:lnTo>
                    <a:pt x="1398" y="9727"/>
                  </a:lnTo>
                  <a:lnTo>
                    <a:pt x="139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61"/>
            <p:cNvSpPr/>
            <p:nvPr/>
          </p:nvSpPr>
          <p:spPr>
            <a:xfrm>
              <a:off x="1654583" y="1677887"/>
              <a:ext cx="127227" cy="2050015"/>
            </a:xfrm>
            <a:custGeom>
              <a:rect b="b" l="l" r="r" t="t"/>
              <a:pathLst>
                <a:path extrusionOk="0" h="23041" w="1430">
                  <a:moveTo>
                    <a:pt x="1" y="23041"/>
                  </a:moveTo>
                  <a:lnTo>
                    <a:pt x="1429" y="23041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1"/>
            <p:cNvSpPr/>
            <p:nvPr/>
          </p:nvSpPr>
          <p:spPr>
            <a:xfrm>
              <a:off x="1481535" y="1415600"/>
              <a:ext cx="127138" cy="2312306"/>
            </a:xfrm>
            <a:custGeom>
              <a:rect b="b" l="l" r="r" t="t"/>
              <a:pathLst>
                <a:path extrusionOk="0" h="25989" w="1429">
                  <a:moveTo>
                    <a:pt x="0" y="25989"/>
                  </a:moveTo>
                  <a:lnTo>
                    <a:pt x="1429" y="25989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1"/>
            <p:cNvSpPr/>
            <p:nvPr/>
          </p:nvSpPr>
          <p:spPr>
            <a:xfrm>
              <a:off x="1308397" y="1913216"/>
              <a:ext cx="127227" cy="1814683"/>
            </a:xfrm>
            <a:custGeom>
              <a:rect b="b" l="l" r="r" t="t"/>
              <a:pathLst>
                <a:path extrusionOk="0" h="20396" w="1430">
                  <a:moveTo>
                    <a:pt x="1" y="20396"/>
                  </a:moveTo>
                  <a:lnTo>
                    <a:pt x="1429" y="20396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61"/>
            <p:cNvSpPr/>
            <p:nvPr/>
          </p:nvSpPr>
          <p:spPr>
            <a:xfrm>
              <a:off x="1135349" y="2151214"/>
              <a:ext cx="124469" cy="1576682"/>
            </a:xfrm>
            <a:custGeom>
              <a:rect b="b" l="l" r="r" t="t"/>
              <a:pathLst>
                <a:path extrusionOk="0" h="17721" w="1399">
                  <a:moveTo>
                    <a:pt x="1" y="17721"/>
                  </a:moveTo>
                  <a:lnTo>
                    <a:pt x="1399" y="17721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1"/>
            <p:cNvSpPr/>
            <p:nvPr/>
          </p:nvSpPr>
          <p:spPr>
            <a:xfrm>
              <a:off x="962300" y="2272838"/>
              <a:ext cx="124469" cy="1455056"/>
            </a:xfrm>
            <a:custGeom>
              <a:rect b="b" l="l" r="r" t="t"/>
              <a:pathLst>
                <a:path extrusionOk="0" h="16354" w="1399">
                  <a:moveTo>
                    <a:pt x="0" y="16354"/>
                  </a:moveTo>
                  <a:lnTo>
                    <a:pt x="1398" y="16354"/>
                  </a:lnTo>
                  <a:lnTo>
                    <a:pt x="1398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61"/>
            <p:cNvSpPr/>
            <p:nvPr/>
          </p:nvSpPr>
          <p:spPr>
            <a:xfrm>
              <a:off x="1830390" y="2862451"/>
              <a:ext cx="124469" cy="865436"/>
            </a:xfrm>
            <a:custGeom>
              <a:rect b="b" l="l" r="r" t="t"/>
              <a:pathLst>
                <a:path extrusionOk="0" h="9727" w="1399">
                  <a:moveTo>
                    <a:pt x="0" y="9727"/>
                  </a:moveTo>
                  <a:lnTo>
                    <a:pt x="1398" y="9727"/>
                  </a:lnTo>
                  <a:lnTo>
                    <a:pt x="139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61"/>
            <p:cNvSpPr/>
            <p:nvPr/>
          </p:nvSpPr>
          <p:spPr>
            <a:xfrm>
              <a:off x="1654583" y="1677887"/>
              <a:ext cx="127227" cy="2050015"/>
            </a:xfrm>
            <a:custGeom>
              <a:rect b="b" l="l" r="r" t="t"/>
              <a:pathLst>
                <a:path extrusionOk="0" h="23041" w="1430">
                  <a:moveTo>
                    <a:pt x="1" y="23041"/>
                  </a:moveTo>
                  <a:lnTo>
                    <a:pt x="1429" y="23041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61"/>
            <p:cNvSpPr/>
            <p:nvPr/>
          </p:nvSpPr>
          <p:spPr>
            <a:xfrm>
              <a:off x="1481535" y="1415600"/>
              <a:ext cx="127138" cy="2312306"/>
            </a:xfrm>
            <a:custGeom>
              <a:rect b="b" l="l" r="r" t="t"/>
              <a:pathLst>
                <a:path extrusionOk="0" h="25989" w="1429">
                  <a:moveTo>
                    <a:pt x="0" y="25989"/>
                  </a:moveTo>
                  <a:lnTo>
                    <a:pt x="1429" y="25989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61"/>
            <p:cNvSpPr/>
            <p:nvPr/>
          </p:nvSpPr>
          <p:spPr>
            <a:xfrm>
              <a:off x="1308397" y="1913216"/>
              <a:ext cx="127227" cy="1814683"/>
            </a:xfrm>
            <a:custGeom>
              <a:rect b="b" l="l" r="r" t="t"/>
              <a:pathLst>
                <a:path extrusionOk="0" h="20396" w="1430">
                  <a:moveTo>
                    <a:pt x="1" y="20396"/>
                  </a:moveTo>
                  <a:lnTo>
                    <a:pt x="1429" y="20396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61"/>
            <p:cNvSpPr/>
            <p:nvPr/>
          </p:nvSpPr>
          <p:spPr>
            <a:xfrm>
              <a:off x="1135349" y="2151214"/>
              <a:ext cx="124469" cy="1576682"/>
            </a:xfrm>
            <a:custGeom>
              <a:rect b="b" l="l" r="r" t="t"/>
              <a:pathLst>
                <a:path extrusionOk="0" h="17721" w="1399">
                  <a:moveTo>
                    <a:pt x="1" y="17721"/>
                  </a:moveTo>
                  <a:lnTo>
                    <a:pt x="1399" y="17721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1"/>
            <p:cNvSpPr/>
            <p:nvPr/>
          </p:nvSpPr>
          <p:spPr>
            <a:xfrm>
              <a:off x="962300" y="2272838"/>
              <a:ext cx="124469" cy="1455056"/>
            </a:xfrm>
            <a:custGeom>
              <a:rect b="b" l="l" r="r" t="t"/>
              <a:pathLst>
                <a:path extrusionOk="0" h="16354" w="1399">
                  <a:moveTo>
                    <a:pt x="0" y="16354"/>
                  </a:moveTo>
                  <a:lnTo>
                    <a:pt x="1398" y="16354"/>
                  </a:lnTo>
                  <a:lnTo>
                    <a:pt x="1398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61"/>
          <p:cNvGrpSpPr/>
          <p:nvPr/>
        </p:nvGrpSpPr>
        <p:grpSpPr>
          <a:xfrm>
            <a:off x="7008763" y="3727889"/>
            <a:ext cx="473520" cy="335247"/>
            <a:chOff x="3745575" y="190875"/>
            <a:chExt cx="87925" cy="62250"/>
          </a:xfrm>
        </p:grpSpPr>
        <p:sp>
          <p:nvSpPr>
            <p:cNvPr id="824" name="Google Shape;824;p61"/>
            <p:cNvSpPr/>
            <p:nvPr/>
          </p:nvSpPr>
          <p:spPr>
            <a:xfrm>
              <a:off x="3745575" y="190875"/>
              <a:ext cx="87925" cy="15575"/>
            </a:xfrm>
            <a:custGeom>
              <a:rect b="b" l="l" r="r" t="t"/>
              <a:pathLst>
                <a:path extrusionOk="0" h="623" w="3517">
                  <a:moveTo>
                    <a:pt x="3232" y="109"/>
                  </a:moveTo>
                  <a:cubicBezTo>
                    <a:pt x="3327" y="109"/>
                    <a:pt x="3395" y="190"/>
                    <a:pt x="3395" y="285"/>
                  </a:cubicBezTo>
                  <a:lnTo>
                    <a:pt x="3395" y="339"/>
                  </a:lnTo>
                  <a:cubicBezTo>
                    <a:pt x="3395" y="434"/>
                    <a:pt x="3327" y="515"/>
                    <a:pt x="3232" y="515"/>
                  </a:cubicBezTo>
                  <a:lnTo>
                    <a:pt x="298" y="515"/>
                  </a:lnTo>
                  <a:cubicBezTo>
                    <a:pt x="203" y="515"/>
                    <a:pt x="122" y="434"/>
                    <a:pt x="122" y="339"/>
                  </a:cubicBezTo>
                  <a:lnTo>
                    <a:pt x="122" y="285"/>
                  </a:lnTo>
                  <a:cubicBezTo>
                    <a:pt x="122" y="190"/>
                    <a:pt x="203" y="109"/>
                    <a:pt x="298" y="109"/>
                  </a:cubicBezTo>
                  <a:close/>
                  <a:moveTo>
                    <a:pt x="298" y="1"/>
                  </a:moveTo>
                  <a:cubicBezTo>
                    <a:pt x="135" y="1"/>
                    <a:pt x="0" y="122"/>
                    <a:pt x="0" y="285"/>
                  </a:cubicBezTo>
                  <a:lnTo>
                    <a:pt x="0" y="339"/>
                  </a:lnTo>
                  <a:cubicBezTo>
                    <a:pt x="0" y="501"/>
                    <a:pt x="135" y="623"/>
                    <a:pt x="298" y="623"/>
                  </a:cubicBezTo>
                  <a:lnTo>
                    <a:pt x="3232" y="623"/>
                  </a:lnTo>
                  <a:cubicBezTo>
                    <a:pt x="3395" y="623"/>
                    <a:pt x="3516" y="501"/>
                    <a:pt x="3516" y="339"/>
                  </a:cubicBezTo>
                  <a:lnTo>
                    <a:pt x="3516" y="285"/>
                  </a:lnTo>
                  <a:cubicBezTo>
                    <a:pt x="3516" y="122"/>
                    <a:pt x="3395" y="1"/>
                    <a:pt x="32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1"/>
            <p:cNvSpPr/>
            <p:nvPr/>
          </p:nvSpPr>
          <p:spPr>
            <a:xfrm>
              <a:off x="3760100" y="213875"/>
              <a:ext cx="73400" cy="15925"/>
            </a:xfrm>
            <a:custGeom>
              <a:rect b="b" l="l" r="r" t="t"/>
              <a:pathLst>
                <a:path extrusionOk="0" h="637" w="2936">
                  <a:moveTo>
                    <a:pt x="2651" y="122"/>
                  </a:moveTo>
                  <a:cubicBezTo>
                    <a:pt x="2746" y="122"/>
                    <a:pt x="2814" y="203"/>
                    <a:pt x="2814" y="298"/>
                  </a:cubicBezTo>
                  <a:lnTo>
                    <a:pt x="2814" y="352"/>
                  </a:lnTo>
                  <a:cubicBezTo>
                    <a:pt x="2814" y="447"/>
                    <a:pt x="2746" y="514"/>
                    <a:pt x="2651" y="514"/>
                  </a:cubicBezTo>
                  <a:lnTo>
                    <a:pt x="285" y="514"/>
                  </a:lnTo>
                  <a:cubicBezTo>
                    <a:pt x="190" y="514"/>
                    <a:pt x="122" y="447"/>
                    <a:pt x="122" y="352"/>
                  </a:cubicBezTo>
                  <a:lnTo>
                    <a:pt x="122" y="298"/>
                  </a:lnTo>
                  <a:cubicBezTo>
                    <a:pt x="122" y="203"/>
                    <a:pt x="190" y="122"/>
                    <a:pt x="285" y="122"/>
                  </a:cubicBezTo>
                  <a:close/>
                  <a:moveTo>
                    <a:pt x="285" y="0"/>
                  </a:moveTo>
                  <a:cubicBezTo>
                    <a:pt x="122" y="0"/>
                    <a:pt x="1" y="136"/>
                    <a:pt x="1" y="298"/>
                  </a:cubicBezTo>
                  <a:lnTo>
                    <a:pt x="1" y="352"/>
                  </a:lnTo>
                  <a:cubicBezTo>
                    <a:pt x="1" y="514"/>
                    <a:pt x="122" y="636"/>
                    <a:pt x="285" y="636"/>
                  </a:cubicBezTo>
                  <a:lnTo>
                    <a:pt x="2651" y="636"/>
                  </a:lnTo>
                  <a:cubicBezTo>
                    <a:pt x="2814" y="636"/>
                    <a:pt x="2935" y="514"/>
                    <a:pt x="2935" y="352"/>
                  </a:cubicBezTo>
                  <a:lnTo>
                    <a:pt x="2935" y="298"/>
                  </a:lnTo>
                  <a:cubicBezTo>
                    <a:pt x="2935" y="136"/>
                    <a:pt x="2814" y="0"/>
                    <a:pt x="265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61"/>
            <p:cNvSpPr/>
            <p:nvPr/>
          </p:nvSpPr>
          <p:spPr>
            <a:xfrm>
              <a:off x="3786825" y="237200"/>
              <a:ext cx="46675" cy="15925"/>
            </a:xfrm>
            <a:custGeom>
              <a:rect b="b" l="l" r="r" t="t"/>
              <a:pathLst>
                <a:path extrusionOk="0" h="637" w="1867">
                  <a:moveTo>
                    <a:pt x="1582" y="122"/>
                  </a:moveTo>
                  <a:cubicBezTo>
                    <a:pt x="1677" y="122"/>
                    <a:pt x="1745" y="190"/>
                    <a:pt x="1745" y="285"/>
                  </a:cubicBezTo>
                  <a:lnTo>
                    <a:pt x="1745" y="352"/>
                  </a:lnTo>
                  <a:cubicBezTo>
                    <a:pt x="1745" y="433"/>
                    <a:pt x="1677" y="514"/>
                    <a:pt x="1582" y="514"/>
                  </a:cubicBezTo>
                  <a:lnTo>
                    <a:pt x="284" y="514"/>
                  </a:lnTo>
                  <a:cubicBezTo>
                    <a:pt x="189" y="514"/>
                    <a:pt x="108" y="433"/>
                    <a:pt x="108" y="352"/>
                  </a:cubicBezTo>
                  <a:lnTo>
                    <a:pt x="108" y="285"/>
                  </a:lnTo>
                  <a:cubicBezTo>
                    <a:pt x="108" y="190"/>
                    <a:pt x="189" y="122"/>
                    <a:pt x="284" y="122"/>
                  </a:cubicBezTo>
                  <a:close/>
                  <a:moveTo>
                    <a:pt x="284" y="1"/>
                  </a:moveTo>
                  <a:cubicBezTo>
                    <a:pt x="122" y="1"/>
                    <a:pt x="0" y="122"/>
                    <a:pt x="0" y="285"/>
                  </a:cubicBezTo>
                  <a:lnTo>
                    <a:pt x="0" y="352"/>
                  </a:lnTo>
                  <a:cubicBezTo>
                    <a:pt x="0" y="501"/>
                    <a:pt x="122" y="636"/>
                    <a:pt x="284" y="636"/>
                  </a:cubicBezTo>
                  <a:lnTo>
                    <a:pt x="1582" y="636"/>
                  </a:lnTo>
                  <a:cubicBezTo>
                    <a:pt x="1745" y="636"/>
                    <a:pt x="1866" y="501"/>
                    <a:pt x="1866" y="352"/>
                  </a:cubicBezTo>
                  <a:lnTo>
                    <a:pt x="1866" y="285"/>
                  </a:lnTo>
                  <a:cubicBezTo>
                    <a:pt x="1866" y="122"/>
                    <a:pt x="1745" y="1"/>
                    <a:pt x="15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61"/>
          <p:cNvSpPr/>
          <p:nvPr/>
        </p:nvSpPr>
        <p:spPr>
          <a:xfrm>
            <a:off x="7008784" y="1138076"/>
            <a:ext cx="362633" cy="317239"/>
          </a:xfrm>
          <a:custGeom>
            <a:rect b="b" l="l" r="r" t="t"/>
            <a:pathLst>
              <a:path extrusionOk="0" h="2746" w="3139">
                <a:moveTo>
                  <a:pt x="2922" y="311"/>
                </a:moveTo>
                <a:lnTo>
                  <a:pt x="2570" y="2543"/>
                </a:lnTo>
                <a:lnTo>
                  <a:pt x="1610" y="2204"/>
                </a:lnTo>
                <a:lnTo>
                  <a:pt x="2679" y="582"/>
                </a:lnTo>
                <a:lnTo>
                  <a:pt x="1002" y="2029"/>
                </a:lnTo>
                <a:lnTo>
                  <a:pt x="380" y="1853"/>
                </a:lnTo>
                <a:lnTo>
                  <a:pt x="2922" y="311"/>
                </a:lnTo>
                <a:close/>
                <a:moveTo>
                  <a:pt x="3138" y="0"/>
                </a:moveTo>
                <a:lnTo>
                  <a:pt x="1" y="1893"/>
                </a:lnTo>
                <a:lnTo>
                  <a:pt x="1042" y="2204"/>
                </a:lnTo>
                <a:lnTo>
                  <a:pt x="1935" y="1434"/>
                </a:lnTo>
                <a:lnTo>
                  <a:pt x="1367" y="2286"/>
                </a:lnTo>
                <a:lnTo>
                  <a:pt x="2706" y="2745"/>
                </a:lnTo>
                <a:lnTo>
                  <a:pt x="3138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61"/>
          <p:cNvSpPr/>
          <p:nvPr/>
        </p:nvSpPr>
        <p:spPr>
          <a:xfrm flipH="1" rot="-5400000">
            <a:off x="3687600" y="4789875"/>
            <a:ext cx="126000" cy="150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61">
            <a:hlinkClick action="ppaction://hlinksldjump" r:id="rId3"/>
          </p:cNvPr>
          <p:cNvSpPr/>
          <p:nvPr/>
        </p:nvSpPr>
        <p:spPr>
          <a:xfrm>
            <a:off x="453588" y="134690"/>
            <a:ext cx="240754" cy="226818"/>
          </a:xfrm>
          <a:custGeom>
            <a:rect b="b" l="l" r="r" t="t"/>
            <a:pathLst>
              <a:path extrusionOk="0" h="2994" w="3179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Google Shape;83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00" y="1081950"/>
            <a:ext cx="7611100" cy="8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2275" y="2739900"/>
            <a:ext cx="5827750" cy="6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3"/>
          <p:cNvSpPr txBox="1"/>
          <p:nvPr>
            <p:ph type="title"/>
          </p:nvPr>
        </p:nvSpPr>
        <p:spPr>
          <a:xfrm>
            <a:off x="3753300" y="1676388"/>
            <a:ext cx="2879400" cy="12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63"/>
          <p:cNvSpPr txBox="1"/>
          <p:nvPr>
            <p:ph idx="2" type="title"/>
          </p:nvPr>
        </p:nvSpPr>
        <p:spPr>
          <a:xfrm>
            <a:off x="2511300" y="1676388"/>
            <a:ext cx="1242000" cy="17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63"/>
          <p:cNvSpPr txBox="1"/>
          <p:nvPr>
            <p:ph idx="1" type="subTitle"/>
          </p:nvPr>
        </p:nvSpPr>
        <p:spPr>
          <a:xfrm>
            <a:off x="3753300" y="2891090"/>
            <a:ext cx="2879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7" name="Google Shape;847;p64"/>
          <p:cNvGrpSpPr/>
          <p:nvPr/>
        </p:nvGrpSpPr>
        <p:grpSpPr>
          <a:xfrm>
            <a:off x="8020588" y="926425"/>
            <a:ext cx="126000" cy="3272400"/>
            <a:chOff x="8230550" y="1078325"/>
            <a:chExt cx="126000" cy="3272400"/>
          </a:xfrm>
        </p:grpSpPr>
        <p:sp>
          <p:nvSpPr>
            <p:cNvPr id="848" name="Google Shape;848;p64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64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64"/>
          <p:cNvSpPr txBox="1"/>
          <p:nvPr>
            <p:ph type="title"/>
          </p:nvPr>
        </p:nvSpPr>
        <p:spPr>
          <a:xfrm>
            <a:off x="3753300" y="1676388"/>
            <a:ext cx="2879400" cy="12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CAMEL Helpful?</a:t>
            </a:r>
            <a:endParaRPr/>
          </a:p>
        </p:txBody>
      </p:sp>
      <p:sp>
        <p:nvSpPr>
          <p:cNvPr id="851" name="Google Shape;851;p64"/>
          <p:cNvSpPr txBox="1"/>
          <p:nvPr>
            <p:ph idx="2" type="title"/>
          </p:nvPr>
        </p:nvSpPr>
        <p:spPr>
          <a:xfrm>
            <a:off x="2511300" y="1676388"/>
            <a:ext cx="1242000" cy="1790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2" name="Google Shape;852;p64">
            <a:hlinkClick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64">
            <a:hlinkClick action="ppaction://hlinkshowjump?jump=previousslide"/>
          </p:cNvPr>
          <p:cNvSpPr/>
          <p:nvPr/>
        </p:nvSpPr>
        <p:spPr>
          <a:xfrm flipH="1" rot="5400000">
            <a:off x="82435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4" name="Google Shape;854;p64"/>
          <p:cNvGrpSpPr/>
          <p:nvPr/>
        </p:nvGrpSpPr>
        <p:grpSpPr>
          <a:xfrm>
            <a:off x="1038500" y="1415600"/>
            <a:ext cx="992559" cy="2312306"/>
            <a:chOff x="962300" y="1415600"/>
            <a:chExt cx="992559" cy="2312306"/>
          </a:xfrm>
        </p:grpSpPr>
        <p:sp>
          <p:nvSpPr>
            <p:cNvPr id="855" name="Google Shape;855;p64"/>
            <p:cNvSpPr/>
            <p:nvPr/>
          </p:nvSpPr>
          <p:spPr>
            <a:xfrm>
              <a:off x="1830390" y="2862451"/>
              <a:ext cx="124469" cy="865436"/>
            </a:xfrm>
            <a:custGeom>
              <a:rect b="b" l="l" r="r" t="t"/>
              <a:pathLst>
                <a:path extrusionOk="0" h="9727" w="1399">
                  <a:moveTo>
                    <a:pt x="0" y="9727"/>
                  </a:moveTo>
                  <a:lnTo>
                    <a:pt x="1398" y="9727"/>
                  </a:lnTo>
                  <a:lnTo>
                    <a:pt x="139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64"/>
            <p:cNvSpPr/>
            <p:nvPr/>
          </p:nvSpPr>
          <p:spPr>
            <a:xfrm>
              <a:off x="1654583" y="1677887"/>
              <a:ext cx="127227" cy="2050015"/>
            </a:xfrm>
            <a:custGeom>
              <a:rect b="b" l="l" r="r" t="t"/>
              <a:pathLst>
                <a:path extrusionOk="0" h="23041" w="1430">
                  <a:moveTo>
                    <a:pt x="1" y="23041"/>
                  </a:moveTo>
                  <a:lnTo>
                    <a:pt x="1429" y="23041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64"/>
            <p:cNvSpPr/>
            <p:nvPr/>
          </p:nvSpPr>
          <p:spPr>
            <a:xfrm>
              <a:off x="1481535" y="1415600"/>
              <a:ext cx="127138" cy="2312306"/>
            </a:xfrm>
            <a:custGeom>
              <a:rect b="b" l="l" r="r" t="t"/>
              <a:pathLst>
                <a:path extrusionOk="0" h="25989" w="1429">
                  <a:moveTo>
                    <a:pt x="0" y="25989"/>
                  </a:moveTo>
                  <a:lnTo>
                    <a:pt x="1429" y="25989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64"/>
            <p:cNvSpPr/>
            <p:nvPr/>
          </p:nvSpPr>
          <p:spPr>
            <a:xfrm>
              <a:off x="1308397" y="1913216"/>
              <a:ext cx="127227" cy="1814683"/>
            </a:xfrm>
            <a:custGeom>
              <a:rect b="b" l="l" r="r" t="t"/>
              <a:pathLst>
                <a:path extrusionOk="0" h="20396" w="1430">
                  <a:moveTo>
                    <a:pt x="1" y="20396"/>
                  </a:moveTo>
                  <a:lnTo>
                    <a:pt x="1429" y="20396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4"/>
            <p:cNvSpPr/>
            <p:nvPr/>
          </p:nvSpPr>
          <p:spPr>
            <a:xfrm>
              <a:off x="1135349" y="2151214"/>
              <a:ext cx="124469" cy="1576682"/>
            </a:xfrm>
            <a:custGeom>
              <a:rect b="b" l="l" r="r" t="t"/>
              <a:pathLst>
                <a:path extrusionOk="0" h="17721" w="1399">
                  <a:moveTo>
                    <a:pt x="1" y="17721"/>
                  </a:moveTo>
                  <a:lnTo>
                    <a:pt x="1399" y="17721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4"/>
            <p:cNvSpPr/>
            <p:nvPr/>
          </p:nvSpPr>
          <p:spPr>
            <a:xfrm>
              <a:off x="962300" y="2272838"/>
              <a:ext cx="124469" cy="1455056"/>
            </a:xfrm>
            <a:custGeom>
              <a:rect b="b" l="l" r="r" t="t"/>
              <a:pathLst>
                <a:path extrusionOk="0" h="16354" w="1399">
                  <a:moveTo>
                    <a:pt x="0" y="16354"/>
                  </a:moveTo>
                  <a:lnTo>
                    <a:pt x="1398" y="16354"/>
                  </a:lnTo>
                  <a:lnTo>
                    <a:pt x="1398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4"/>
            <p:cNvSpPr/>
            <p:nvPr/>
          </p:nvSpPr>
          <p:spPr>
            <a:xfrm>
              <a:off x="1830390" y="2862451"/>
              <a:ext cx="124469" cy="865436"/>
            </a:xfrm>
            <a:custGeom>
              <a:rect b="b" l="l" r="r" t="t"/>
              <a:pathLst>
                <a:path extrusionOk="0" h="9727" w="1399">
                  <a:moveTo>
                    <a:pt x="0" y="9727"/>
                  </a:moveTo>
                  <a:lnTo>
                    <a:pt x="1398" y="9727"/>
                  </a:lnTo>
                  <a:lnTo>
                    <a:pt x="139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64"/>
            <p:cNvSpPr/>
            <p:nvPr/>
          </p:nvSpPr>
          <p:spPr>
            <a:xfrm>
              <a:off x="1654583" y="1677887"/>
              <a:ext cx="127227" cy="2050015"/>
            </a:xfrm>
            <a:custGeom>
              <a:rect b="b" l="l" r="r" t="t"/>
              <a:pathLst>
                <a:path extrusionOk="0" h="23041" w="1430">
                  <a:moveTo>
                    <a:pt x="1" y="23041"/>
                  </a:moveTo>
                  <a:lnTo>
                    <a:pt x="1429" y="23041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4"/>
            <p:cNvSpPr/>
            <p:nvPr/>
          </p:nvSpPr>
          <p:spPr>
            <a:xfrm>
              <a:off x="1481535" y="1415600"/>
              <a:ext cx="127138" cy="2312306"/>
            </a:xfrm>
            <a:custGeom>
              <a:rect b="b" l="l" r="r" t="t"/>
              <a:pathLst>
                <a:path extrusionOk="0" h="25989" w="1429">
                  <a:moveTo>
                    <a:pt x="0" y="25989"/>
                  </a:moveTo>
                  <a:lnTo>
                    <a:pt x="1429" y="25989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4"/>
            <p:cNvSpPr/>
            <p:nvPr/>
          </p:nvSpPr>
          <p:spPr>
            <a:xfrm>
              <a:off x="1308397" y="1913216"/>
              <a:ext cx="127227" cy="1814683"/>
            </a:xfrm>
            <a:custGeom>
              <a:rect b="b" l="l" r="r" t="t"/>
              <a:pathLst>
                <a:path extrusionOk="0" h="20396" w="1430">
                  <a:moveTo>
                    <a:pt x="1" y="20396"/>
                  </a:moveTo>
                  <a:lnTo>
                    <a:pt x="1429" y="20396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4"/>
            <p:cNvSpPr/>
            <p:nvPr/>
          </p:nvSpPr>
          <p:spPr>
            <a:xfrm>
              <a:off x="1135349" y="2151214"/>
              <a:ext cx="124469" cy="1576682"/>
            </a:xfrm>
            <a:custGeom>
              <a:rect b="b" l="l" r="r" t="t"/>
              <a:pathLst>
                <a:path extrusionOk="0" h="17721" w="1399">
                  <a:moveTo>
                    <a:pt x="1" y="17721"/>
                  </a:moveTo>
                  <a:lnTo>
                    <a:pt x="1399" y="17721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4"/>
            <p:cNvSpPr/>
            <p:nvPr/>
          </p:nvSpPr>
          <p:spPr>
            <a:xfrm>
              <a:off x="962300" y="2272838"/>
              <a:ext cx="124469" cy="1455056"/>
            </a:xfrm>
            <a:custGeom>
              <a:rect b="b" l="l" r="r" t="t"/>
              <a:pathLst>
                <a:path extrusionOk="0" h="16354" w="1399">
                  <a:moveTo>
                    <a:pt x="0" y="16354"/>
                  </a:moveTo>
                  <a:lnTo>
                    <a:pt x="1398" y="16354"/>
                  </a:lnTo>
                  <a:lnTo>
                    <a:pt x="1398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64"/>
          <p:cNvGrpSpPr/>
          <p:nvPr/>
        </p:nvGrpSpPr>
        <p:grpSpPr>
          <a:xfrm>
            <a:off x="7008763" y="3727889"/>
            <a:ext cx="473520" cy="335247"/>
            <a:chOff x="3745575" y="190875"/>
            <a:chExt cx="87925" cy="62250"/>
          </a:xfrm>
        </p:grpSpPr>
        <p:sp>
          <p:nvSpPr>
            <p:cNvPr id="868" name="Google Shape;868;p64"/>
            <p:cNvSpPr/>
            <p:nvPr/>
          </p:nvSpPr>
          <p:spPr>
            <a:xfrm>
              <a:off x="3745575" y="190875"/>
              <a:ext cx="87925" cy="15575"/>
            </a:xfrm>
            <a:custGeom>
              <a:rect b="b" l="l" r="r" t="t"/>
              <a:pathLst>
                <a:path extrusionOk="0" h="623" w="3517">
                  <a:moveTo>
                    <a:pt x="3232" y="109"/>
                  </a:moveTo>
                  <a:cubicBezTo>
                    <a:pt x="3327" y="109"/>
                    <a:pt x="3395" y="190"/>
                    <a:pt x="3395" y="285"/>
                  </a:cubicBezTo>
                  <a:lnTo>
                    <a:pt x="3395" y="339"/>
                  </a:lnTo>
                  <a:cubicBezTo>
                    <a:pt x="3395" y="434"/>
                    <a:pt x="3327" y="515"/>
                    <a:pt x="3232" y="515"/>
                  </a:cubicBezTo>
                  <a:lnTo>
                    <a:pt x="298" y="515"/>
                  </a:lnTo>
                  <a:cubicBezTo>
                    <a:pt x="203" y="515"/>
                    <a:pt x="122" y="434"/>
                    <a:pt x="122" y="339"/>
                  </a:cubicBezTo>
                  <a:lnTo>
                    <a:pt x="122" y="285"/>
                  </a:lnTo>
                  <a:cubicBezTo>
                    <a:pt x="122" y="190"/>
                    <a:pt x="203" y="109"/>
                    <a:pt x="298" y="109"/>
                  </a:cubicBezTo>
                  <a:close/>
                  <a:moveTo>
                    <a:pt x="298" y="1"/>
                  </a:moveTo>
                  <a:cubicBezTo>
                    <a:pt x="135" y="1"/>
                    <a:pt x="0" y="122"/>
                    <a:pt x="0" y="285"/>
                  </a:cubicBezTo>
                  <a:lnTo>
                    <a:pt x="0" y="339"/>
                  </a:lnTo>
                  <a:cubicBezTo>
                    <a:pt x="0" y="501"/>
                    <a:pt x="135" y="623"/>
                    <a:pt x="298" y="623"/>
                  </a:cubicBezTo>
                  <a:lnTo>
                    <a:pt x="3232" y="623"/>
                  </a:lnTo>
                  <a:cubicBezTo>
                    <a:pt x="3395" y="623"/>
                    <a:pt x="3516" y="501"/>
                    <a:pt x="3516" y="339"/>
                  </a:cubicBezTo>
                  <a:lnTo>
                    <a:pt x="3516" y="285"/>
                  </a:lnTo>
                  <a:cubicBezTo>
                    <a:pt x="3516" y="122"/>
                    <a:pt x="3395" y="1"/>
                    <a:pt x="32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4"/>
            <p:cNvSpPr/>
            <p:nvPr/>
          </p:nvSpPr>
          <p:spPr>
            <a:xfrm>
              <a:off x="3760100" y="213875"/>
              <a:ext cx="73400" cy="15925"/>
            </a:xfrm>
            <a:custGeom>
              <a:rect b="b" l="l" r="r" t="t"/>
              <a:pathLst>
                <a:path extrusionOk="0" h="637" w="2936">
                  <a:moveTo>
                    <a:pt x="2651" y="122"/>
                  </a:moveTo>
                  <a:cubicBezTo>
                    <a:pt x="2746" y="122"/>
                    <a:pt x="2814" y="203"/>
                    <a:pt x="2814" y="298"/>
                  </a:cubicBezTo>
                  <a:lnTo>
                    <a:pt x="2814" y="352"/>
                  </a:lnTo>
                  <a:cubicBezTo>
                    <a:pt x="2814" y="447"/>
                    <a:pt x="2746" y="514"/>
                    <a:pt x="2651" y="514"/>
                  </a:cubicBezTo>
                  <a:lnTo>
                    <a:pt x="285" y="514"/>
                  </a:lnTo>
                  <a:cubicBezTo>
                    <a:pt x="190" y="514"/>
                    <a:pt x="122" y="447"/>
                    <a:pt x="122" y="352"/>
                  </a:cubicBezTo>
                  <a:lnTo>
                    <a:pt x="122" y="298"/>
                  </a:lnTo>
                  <a:cubicBezTo>
                    <a:pt x="122" y="203"/>
                    <a:pt x="190" y="122"/>
                    <a:pt x="285" y="122"/>
                  </a:cubicBezTo>
                  <a:close/>
                  <a:moveTo>
                    <a:pt x="285" y="0"/>
                  </a:moveTo>
                  <a:cubicBezTo>
                    <a:pt x="122" y="0"/>
                    <a:pt x="1" y="136"/>
                    <a:pt x="1" y="298"/>
                  </a:cubicBezTo>
                  <a:lnTo>
                    <a:pt x="1" y="352"/>
                  </a:lnTo>
                  <a:cubicBezTo>
                    <a:pt x="1" y="514"/>
                    <a:pt x="122" y="636"/>
                    <a:pt x="285" y="636"/>
                  </a:cubicBezTo>
                  <a:lnTo>
                    <a:pt x="2651" y="636"/>
                  </a:lnTo>
                  <a:cubicBezTo>
                    <a:pt x="2814" y="636"/>
                    <a:pt x="2935" y="514"/>
                    <a:pt x="2935" y="352"/>
                  </a:cubicBezTo>
                  <a:lnTo>
                    <a:pt x="2935" y="298"/>
                  </a:lnTo>
                  <a:cubicBezTo>
                    <a:pt x="2935" y="136"/>
                    <a:pt x="2814" y="0"/>
                    <a:pt x="265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64"/>
            <p:cNvSpPr/>
            <p:nvPr/>
          </p:nvSpPr>
          <p:spPr>
            <a:xfrm>
              <a:off x="3786825" y="237200"/>
              <a:ext cx="46675" cy="15925"/>
            </a:xfrm>
            <a:custGeom>
              <a:rect b="b" l="l" r="r" t="t"/>
              <a:pathLst>
                <a:path extrusionOk="0" h="637" w="1867">
                  <a:moveTo>
                    <a:pt x="1582" y="122"/>
                  </a:moveTo>
                  <a:cubicBezTo>
                    <a:pt x="1677" y="122"/>
                    <a:pt x="1745" y="190"/>
                    <a:pt x="1745" y="285"/>
                  </a:cubicBezTo>
                  <a:lnTo>
                    <a:pt x="1745" y="352"/>
                  </a:lnTo>
                  <a:cubicBezTo>
                    <a:pt x="1745" y="433"/>
                    <a:pt x="1677" y="514"/>
                    <a:pt x="1582" y="514"/>
                  </a:cubicBezTo>
                  <a:lnTo>
                    <a:pt x="284" y="514"/>
                  </a:lnTo>
                  <a:cubicBezTo>
                    <a:pt x="189" y="514"/>
                    <a:pt x="108" y="433"/>
                    <a:pt x="108" y="352"/>
                  </a:cubicBezTo>
                  <a:lnTo>
                    <a:pt x="108" y="285"/>
                  </a:lnTo>
                  <a:cubicBezTo>
                    <a:pt x="108" y="190"/>
                    <a:pt x="189" y="122"/>
                    <a:pt x="284" y="122"/>
                  </a:cubicBezTo>
                  <a:close/>
                  <a:moveTo>
                    <a:pt x="284" y="1"/>
                  </a:moveTo>
                  <a:cubicBezTo>
                    <a:pt x="122" y="1"/>
                    <a:pt x="0" y="122"/>
                    <a:pt x="0" y="285"/>
                  </a:cubicBezTo>
                  <a:lnTo>
                    <a:pt x="0" y="352"/>
                  </a:lnTo>
                  <a:cubicBezTo>
                    <a:pt x="0" y="501"/>
                    <a:pt x="122" y="636"/>
                    <a:pt x="284" y="636"/>
                  </a:cubicBezTo>
                  <a:lnTo>
                    <a:pt x="1582" y="636"/>
                  </a:lnTo>
                  <a:cubicBezTo>
                    <a:pt x="1745" y="636"/>
                    <a:pt x="1866" y="501"/>
                    <a:pt x="1866" y="352"/>
                  </a:cubicBezTo>
                  <a:lnTo>
                    <a:pt x="1866" y="285"/>
                  </a:lnTo>
                  <a:cubicBezTo>
                    <a:pt x="1866" y="122"/>
                    <a:pt x="1745" y="1"/>
                    <a:pt x="15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1" name="Google Shape;871;p64"/>
          <p:cNvSpPr/>
          <p:nvPr/>
        </p:nvSpPr>
        <p:spPr>
          <a:xfrm>
            <a:off x="7008784" y="1138076"/>
            <a:ext cx="362633" cy="317239"/>
          </a:xfrm>
          <a:custGeom>
            <a:rect b="b" l="l" r="r" t="t"/>
            <a:pathLst>
              <a:path extrusionOk="0" h="2746" w="3139">
                <a:moveTo>
                  <a:pt x="2922" y="311"/>
                </a:moveTo>
                <a:lnTo>
                  <a:pt x="2570" y="2543"/>
                </a:lnTo>
                <a:lnTo>
                  <a:pt x="1610" y="2204"/>
                </a:lnTo>
                <a:lnTo>
                  <a:pt x="2679" y="582"/>
                </a:lnTo>
                <a:lnTo>
                  <a:pt x="1002" y="2029"/>
                </a:lnTo>
                <a:lnTo>
                  <a:pt x="380" y="1853"/>
                </a:lnTo>
                <a:lnTo>
                  <a:pt x="2922" y="311"/>
                </a:lnTo>
                <a:close/>
                <a:moveTo>
                  <a:pt x="3138" y="0"/>
                </a:moveTo>
                <a:lnTo>
                  <a:pt x="1" y="1893"/>
                </a:lnTo>
                <a:lnTo>
                  <a:pt x="1042" y="2204"/>
                </a:lnTo>
                <a:lnTo>
                  <a:pt x="1935" y="1434"/>
                </a:lnTo>
                <a:lnTo>
                  <a:pt x="1367" y="2286"/>
                </a:lnTo>
                <a:lnTo>
                  <a:pt x="2706" y="2745"/>
                </a:lnTo>
                <a:lnTo>
                  <a:pt x="3138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64"/>
          <p:cNvSpPr/>
          <p:nvPr/>
        </p:nvSpPr>
        <p:spPr>
          <a:xfrm flipH="1" rot="-5400000">
            <a:off x="3687600" y="4789875"/>
            <a:ext cx="126000" cy="150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64">
            <a:hlinkClick action="ppaction://hlinksldjump" r:id="rId3"/>
          </p:cNvPr>
          <p:cNvSpPr/>
          <p:nvPr/>
        </p:nvSpPr>
        <p:spPr>
          <a:xfrm>
            <a:off x="453588" y="134690"/>
            <a:ext cx="240754" cy="226818"/>
          </a:xfrm>
          <a:custGeom>
            <a:rect b="b" l="l" r="r" t="t"/>
            <a:pathLst>
              <a:path extrusionOk="0" h="2994" w="3179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5"/>
          <p:cNvSpPr txBox="1"/>
          <p:nvPr>
            <p:ph idx="1" type="subTitle"/>
          </p:nvPr>
        </p:nvSpPr>
        <p:spPr>
          <a:xfrm>
            <a:off x="783550" y="845651"/>
            <a:ext cx="7773600" cy="3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CAMEL analysis provides a </a:t>
            </a:r>
            <a:r>
              <a:rPr lang="en" sz="1400">
                <a:solidFill>
                  <a:schemeClr val="dk2"/>
                </a:solidFill>
              </a:rPr>
              <a:t>standardized framework</a:t>
            </a:r>
            <a:r>
              <a:rPr lang="en" sz="1400"/>
              <a:t> for evaluating a bank's financial condition and risk profile.</a:t>
            </a:r>
            <a:endParaRPr sz="14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Helps regulators to </a:t>
            </a:r>
            <a:r>
              <a:rPr lang="en" sz="1400">
                <a:solidFill>
                  <a:schemeClr val="dk2"/>
                </a:solidFill>
              </a:rPr>
              <a:t>identify potential weaknesses </a:t>
            </a:r>
            <a:r>
              <a:rPr lang="en" sz="1400"/>
              <a:t>in a bank's operations, risk management practices, and governance structures.</a:t>
            </a:r>
            <a:endParaRPr sz="14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Helps regulators to </a:t>
            </a:r>
            <a:r>
              <a:rPr lang="en" sz="1400">
                <a:solidFill>
                  <a:schemeClr val="dk2"/>
                </a:solidFill>
              </a:rPr>
              <a:t>monitor compliance with laws</a:t>
            </a:r>
            <a:r>
              <a:rPr lang="en" sz="1400"/>
              <a:t> and regulations and take corrective action when necessary to protect depositors and maintain financial stability.</a:t>
            </a:r>
            <a:endParaRPr sz="14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Provides a </a:t>
            </a:r>
            <a:r>
              <a:rPr lang="en" sz="1400">
                <a:solidFill>
                  <a:schemeClr val="dk2"/>
                </a:solidFill>
              </a:rPr>
              <a:t>benchmark</a:t>
            </a:r>
            <a:r>
              <a:rPr lang="en" sz="1400"/>
              <a:t> for comparing the safety and soundness of different banks and identifying outliers that may require closer scrutiny.</a:t>
            </a:r>
            <a:endParaRPr sz="14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" sz="1400"/>
              <a:t>Therefore, CAMEL analysis is an important tool for promoting financial stability and protecting the interests of depositors and other stakeholders in the banking system.</a:t>
            </a:r>
            <a:endParaRPr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66"/>
          <p:cNvSpPr txBox="1"/>
          <p:nvPr>
            <p:ph type="title"/>
          </p:nvPr>
        </p:nvSpPr>
        <p:spPr>
          <a:xfrm>
            <a:off x="5421847" y="1676399"/>
            <a:ext cx="2879400" cy="12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this study</a:t>
            </a:r>
            <a:endParaRPr/>
          </a:p>
        </p:txBody>
      </p:sp>
      <p:sp>
        <p:nvSpPr>
          <p:cNvPr id="884" name="Google Shape;884;p66"/>
          <p:cNvSpPr txBox="1"/>
          <p:nvPr>
            <p:ph idx="2" type="title"/>
          </p:nvPr>
        </p:nvSpPr>
        <p:spPr>
          <a:xfrm>
            <a:off x="4179847" y="1676399"/>
            <a:ext cx="1242000" cy="17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85" name="Google Shape;885;p66"/>
          <p:cNvSpPr/>
          <p:nvPr/>
        </p:nvSpPr>
        <p:spPr>
          <a:xfrm>
            <a:off x="842754" y="907445"/>
            <a:ext cx="398771" cy="379455"/>
          </a:xfrm>
          <a:custGeom>
            <a:rect b="b" l="l" r="r" t="t"/>
            <a:pathLst>
              <a:path extrusionOk="0" h="2652" w="2787">
                <a:moveTo>
                  <a:pt x="1394" y="136"/>
                </a:moveTo>
                <a:cubicBezTo>
                  <a:pt x="1434" y="136"/>
                  <a:pt x="1475" y="149"/>
                  <a:pt x="1502" y="190"/>
                </a:cubicBezTo>
                <a:lnTo>
                  <a:pt x="1759" y="731"/>
                </a:lnTo>
                <a:cubicBezTo>
                  <a:pt x="1800" y="812"/>
                  <a:pt x="1867" y="853"/>
                  <a:pt x="1948" y="866"/>
                </a:cubicBezTo>
                <a:lnTo>
                  <a:pt x="2543" y="961"/>
                </a:lnTo>
                <a:cubicBezTo>
                  <a:pt x="2584" y="961"/>
                  <a:pt x="2625" y="988"/>
                  <a:pt x="2638" y="1028"/>
                </a:cubicBezTo>
                <a:cubicBezTo>
                  <a:pt x="2652" y="1069"/>
                  <a:pt x="2638" y="1123"/>
                  <a:pt x="2611" y="1150"/>
                </a:cubicBezTo>
                <a:lnTo>
                  <a:pt x="2178" y="1569"/>
                </a:lnTo>
                <a:cubicBezTo>
                  <a:pt x="2124" y="1623"/>
                  <a:pt x="2097" y="1705"/>
                  <a:pt x="2111" y="1786"/>
                </a:cubicBezTo>
                <a:lnTo>
                  <a:pt x="2205" y="2381"/>
                </a:lnTo>
                <a:cubicBezTo>
                  <a:pt x="2219" y="2421"/>
                  <a:pt x="2205" y="2462"/>
                  <a:pt x="2165" y="2489"/>
                </a:cubicBezTo>
                <a:cubicBezTo>
                  <a:pt x="2141" y="2505"/>
                  <a:pt x="2117" y="2511"/>
                  <a:pt x="2093" y="2511"/>
                </a:cubicBezTo>
                <a:cubicBezTo>
                  <a:pt x="2077" y="2511"/>
                  <a:pt x="2060" y="2508"/>
                  <a:pt x="2043" y="2503"/>
                </a:cubicBezTo>
                <a:lnTo>
                  <a:pt x="1516" y="2219"/>
                </a:lnTo>
                <a:cubicBezTo>
                  <a:pt x="1475" y="2205"/>
                  <a:pt x="1434" y="2191"/>
                  <a:pt x="1394" y="2191"/>
                </a:cubicBezTo>
                <a:cubicBezTo>
                  <a:pt x="1353" y="2191"/>
                  <a:pt x="1313" y="2205"/>
                  <a:pt x="1286" y="2219"/>
                </a:cubicBezTo>
                <a:lnTo>
                  <a:pt x="745" y="2503"/>
                </a:lnTo>
                <a:cubicBezTo>
                  <a:pt x="728" y="2508"/>
                  <a:pt x="711" y="2511"/>
                  <a:pt x="694" y="2511"/>
                </a:cubicBezTo>
                <a:cubicBezTo>
                  <a:pt x="671" y="2511"/>
                  <a:pt x="647" y="2505"/>
                  <a:pt x="623" y="2489"/>
                </a:cubicBezTo>
                <a:cubicBezTo>
                  <a:pt x="596" y="2462"/>
                  <a:pt x="582" y="2421"/>
                  <a:pt x="582" y="2381"/>
                </a:cubicBezTo>
                <a:lnTo>
                  <a:pt x="691" y="1786"/>
                </a:lnTo>
                <a:cubicBezTo>
                  <a:pt x="704" y="1705"/>
                  <a:pt x="677" y="1623"/>
                  <a:pt x="623" y="1569"/>
                </a:cubicBezTo>
                <a:lnTo>
                  <a:pt x="177" y="1150"/>
                </a:lnTo>
                <a:cubicBezTo>
                  <a:pt x="150" y="1123"/>
                  <a:pt x="136" y="1069"/>
                  <a:pt x="150" y="1028"/>
                </a:cubicBezTo>
                <a:cubicBezTo>
                  <a:pt x="163" y="988"/>
                  <a:pt x="204" y="961"/>
                  <a:pt x="244" y="961"/>
                </a:cubicBezTo>
                <a:lnTo>
                  <a:pt x="839" y="866"/>
                </a:lnTo>
                <a:cubicBezTo>
                  <a:pt x="921" y="853"/>
                  <a:pt x="988" y="812"/>
                  <a:pt x="1029" y="731"/>
                </a:cubicBezTo>
                <a:lnTo>
                  <a:pt x="1299" y="190"/>
                </a:lnTo>
                <a:cubicBezTo>
                  <a:pt x="1313" y="149"/>
                  <a:pt x="1353" y="136"/>
                  <a:pt x="1394" y="136"/>
                </a:cubicBezTo>
                <a:close/>
                <a:moveTo>
                  <a:pt x="1394" y="1"/>
                </a:moveTo>
                <a:cubicBezTo>
                  <a:pt x="1299" y="1"/>
                  <a:pt x="1218" y="55"/>
                  <a:pt x="1178" y="136"/>
                </a:cubicBezTo>
                <a:lnTo>
                  <a:pt x="907" y="677"/>
                </a:lnTo>
                <a:cubicBezTo>
                  <a:pt x="894" y="704"/>
                  <a:pt x="866" y="731"/>
                  <a:pt x="826" y="744"/>
                </a:cubicBezTo>
                <a:lnTo>
                  <a:pt x="231" y="826"/>
                </a:lnTo>
                <a:cubicBezTo>
                  <a:pt x="136" y="839"/>
                  <a:pt x="55" y="907"/>
                  <a:pt x="28" y="988"/>
                </a:cubicBezTo>
                <a:cubicBezTo>
                  <a:pt x="1" y="1083"/>
                  <a:pt x="28" y="1177"/>
                  <a:pt x="96" y="1245"/>
                </a:cubicBezTo>
                <a:lnTo>
                  <a:pt x="528" y="1664"/>
                </a:lnTo>
                <a:cubicBezTo>
                  <a:pt x="555" y="1691"/>
                  <a:pt x="555" y="1732"/>
                  <a:pt x="555" y="1759"/>
                </a:cubicBezTo>
                <a:lnTo>
                  <a:pt x="447" y="2354"/>
                </a:lnTo>
                <a:cubicBezTo>
                  <a:pt x="434" y="2448"/>
                  <a:pt x="474" y="2543"/>
                  <a:pt x="555" y="2597"/>
                </a:cubicBezTo>
                <a:cubicBezTo>
                  <a:pt x="596" y="2630"/>
                  <a:pt x="652" y="2648"/>
                  <a:pt x="708" y="2648"/>
                </a:cubicBezTo>
                <a:cubicBezTo>
                  <a:pt x="744" y="2648"/>
                  <a:pt x="780" y="2640"/>
                  <a:pt x="812" y="2624"/>
                </a:cubicBezTo>
                <a:lnTo>
                  <a:pt x="1340" y="2340"/>
                </a:lnTo>
                <a:cubicBezTo>
                  <a:pt x="1360" y="2327"/>
                  <a:pt x="1380" y="2320"/>
                  <a:pt x="1399" y="2320"/>
                </a:cubicBezTo>
                <a:cubicBezTo>
                  <a:pt x="1418" y="2320"/>
                  <a:pt x="1434" y="2327"/>
                  <a:pt x="1448" y="2340"/>
                </a:cubicBezTo>
                <a:lnTo>
                  <a:pt x="1989" y="2624"/>
                </a:lnTo>
                <a:cubicBezTo>
                  <a:pt x="2016" y="2638"/>
                  <a:pt x="2057" y="2651"/>
                  <a:pt x="2097" y="2651"/>
                </a:cubicBezTo>
                <a:cubicBezTo>
                  <a:pt x="2151" y="2651"/>
                  <a:pt x="2192" y="2624"/>
                  <a:pt x="2246" y="2597"/>
                </a:cubicBezTo>
                <a:cubicBezTo>
                  <a:pt x="2314" y="2543"/>
                  <a:pt x="2354" y="2448"/>
                  <a:pt x="2341" y="2354"/>
                </a:cubicBezTo>
                <a:lnTo>
                  <a:pt x="2232" y="1759"/>
                </a:lnTo>
                <a:cubicBezTo>
                  <a:pt x="2232" y="1732"/>
                  <a:pt x="2246" y="1691"/>
                  <a:pt x="2273" y="1664"/>
                </a:cubicBezTo>
                <a:lnTo>
                  <a:pt x="2706" y="1245"/>
                </a:lnTo>
                <a:cubicBezTo>
                  <a:pt x="2773" y="1177"/>
                  <a:pt x="2787" y="1083"/>
                  <a:pt x="2760" y="988"/>
                </a:cubicBezTo>
                <a:cubicBezTo>
                  <a:pt x="2733" y="907"/>
                  <a:pt x="2665" y="839"/>
                  <a:pt x="2570" y="826"/>
                </a:cubicBezTo>
                <a:lnTo>
                  <a:pt x="1962" y="744"/>
                </a:lnTo>
                <a:cubicBezTo>
                  <a:pt x="1935" y="731"/>
                  <a:pt x="1894" y="704"/>
                  <a:pt x="1881" y="677"/>
                </a:cubicBezTo>
                <a:lnTo>
                  <a:pt x="1610" y="136"/>
                </a:lnTo>
                <a:cubicBezTo>
                  <a:pt x="1570" y="55"/>
                  <a:pt x="1489" y="1"/>
                  <a:pt x="139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66">
            <a:hlinkClick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66">
            <a:hlinkClick action="ppaction://hlinkshowjump?jump=previousslide"/>
          </p:cNvPr>
          <p:cNvSpPr/>
          <p:nvPr/>
        </p:nvSpPr>
        <p:spPr>
          <a:xfrm flipH="1" rot="5400000">
            <a:off x="82435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8" name="Google Shape;888;p66"/>
          <p:cNvGrpSpPr/>
          <p:nvPr/>
        </p:nvGrpSpPr>
        <p:grpSpPr>
          <a:xfrm>
            <a:off x="842753" y="1622103"/>
            <a:ext cx="2966922" cy="1899294"/>
            <a:chOff x="1062625" y="378088"/>
            <a:chExt cx="1873175" cy="1199125"/>
          </a:xfrm>
        </p:grpSpPr>
        <p:sp>
          <p:nvSpPr>
            <p:cNvPr id="889" name="Google Shape;889;p66"/>
            <p:cNvSpPr/>
            <p:nvPr/>
          </p:nvSpPr>
          <p:spPr>
            <a:xfrm>
              <a:off x="1070225" y="395563"/>
              <a:ext cx="1858725" cy="1181650"/>
            </a:xfrm>
            <a:custGeom>
              <a:rect b="b" l="l" r="r" t="t"/>
              <a:pathLst>
                <a:path extrusionOk="0" h="47266" w="74349">
                  <a:moveTo>
                    <a:pt x="67358" y="47265"/>
                  </a:moveTo>
                  <a:lnTo>
                    <a:pt x="1277" y="47265"/>
                  </a:lnTo>
                  <a:lnTo>
                    <a:pt x="1277" y="14499"/>
                  </a:lnTo>
                  <a:cubicBezTo>
                    <a:pt x="1277" y="14499"/>
                    <a:pt x="1" y="36809"/>
                    <a:pt x="6627" y="38299"/>
                  </a:cubicBezTo>
                  <a:cubicBezTo>
                    <a:pt x="13223" y="39788"/>
                    <a:pt x="14439" y="21156"/>
                    <a:pt x="20639" y="21733"/>
                  </a:cubicBezTo>
                  <a:cubicBezTo>
                    <a:pt x="26810" y="22341"/>
                    <a:pt x="27934" y="43284"/>
                    <a:pt x="36810" y="43284"/>
                  </a:cubicBezTo>
                  <a:cubicBezTo>
                    <a:pt x="47388" y="43314"/>
                    <a:pt x="45108" y="0"/>
                    <a:pt x="54470" y="0"/>
                  </a:cubicBezTo>
                  <a:cubicBezTo>
                    <a:pt x="62981" y="0"/>
                    <a:pt x="67358" y="21642"/>
                    <a:pt x="67358" y="21642"/>
                  </a:cubicBezTo>
                  <a:cubicBezTo>
                    <a:pt x="67358" y="21642"/>
                    <a:pt x="70731" y="34408"/>
                    <a:pt x="74349" y="36627"/>
                  </a:cubicBezTo>
                  <a:lnTo>
                    <a:pt x="74349" y="47265"/>
                  </a:lnTo>
                  <a:lnTo>
                    <a:pt x="67358" y="4726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6"/>
            <p:cNvSpPr/>
            <p:nvPr/>
          </p:nvSpPr>
          <p:spPr>
            <a:xfrm>
              <a:off x="1062625" y="385688"/>
              <a:ext cx="1873175" cy="1101850"/>
            </a:xfrm>
            <a:custGeom>
              <a:rect b="b" l="l" r="r" t="t"/>
              <a:pathLst>
                <a:path extrusionOk="0" h="44074" w="74927">
                  <a:moveTo>
                    <a:pt x="37114" y="44074"/>
                  </a:moveTo>
                  <a:lnTo>
                    <a:pt x="37114" y="44074"/>
                  </a:lnTo>
                  <a:cubicBezTo>
                    <a:pt x="31977" y="44074"/>
                    <a:pt x="29333" y="37478"/>
                    <a:pt x="27022" y="31672"/>
                  </a:cubicBezTo>
                  <a:cubicBezTo>
                    <a:pt x="25168" y="27083"/>
                    <a:pt x="23436" y="22766"/>
                    <a:pt x="20883" y="22523"/>
                  </a:cubicBezTo>
                  <a:cubicBezTo>
                    <a:pt x="18177" y="22280"/>
                    <a:pt x="16354" y="26475"/>
                    <a:pt x="14621" y="30517"/>
                  </a:cubicBezTo>
                  <a:cubicBezTo>
                    <a:pt x="12615" y="35137"/>
                    <a:pt x="10548" y="39910"/>
                    <a:pt x="6840" y="39089"/>
                  </a:cubicBezTo>
                  <a:cubicBezTo>
                    <a:pt x="1" y="37539"/>
                    <a:pt x="1156" y="15775"/>
                    <a:pt x="1217" y="14864"/>
                  </a:cubicBezTo>
                  <a:lnTo>
                    <a:pt x="1976" y="14894"/>
                  </a:lnTo>
                  <a:cubicBezTo>
                    <a:pt x="1976" y="14955"/>
                    <a:pt x="1672" y="20517"/>
                    <a:pt x="2159" y="26201"/>
                  </a:cubicBezTo>
                  <a:cubicBezTo>
                    <a:pt x="2827" y="33557"/>
                    <a:pt x="4499" y="37751"/>
                    <a:pt x="6992" y="38329"/>
                  </a:cubicBezTo>
                  <a:cubicBezTo>
                    <a:pt x="10092" y="39028"/>
                    <a:pt x="12037" y="34530"/>
                    <a:pt x="13892" y="30213"/>
                  </a:cubicBezTo>
                  <a:cubicBezTo>
                    <a:pt x="15776" y="25897"/>
                    <a:pt x="17691" y="21459"/>
                    <a:pt x="20974" y="21763"/>
                  </a:cubicBezTo>
                  <a:cubicBezTo>
                    <a:pt x="23983" y="22037"/>
                    <a:pt x="25807" y="26596"/>
                    <a:pt x="27722" y="31399"/>
                  </a:cubicBezTo>
                  <a:cubicBezTo>
                    <a:pt x="29971" y="36961"/>
                    <a:pt x="32494" y="43283"/>
                    <a:pt x="37114" y="43314"/>
                  </a:cubicBezTo>
                  <a:lnTo>
                    <a:pt x="37114" y="43314"/>
                  </a:lnTo>
                  <a:cubicBezTo>
                    <a:pt x="42220" y="43314"/>
                    <a:pt x="44257" y="31946"/>
                    <a:pt x="46202" y="20973"/>
                  </a:cubicBezTo>
                  <a:cubicBezTo>
                    <a:pt x="48087" y="10213"/>
                    <a:pt x="49910" y="0"/>
                    <a:pt x="54774" y="0"/>
                  </a:cubicBezTo>
                  <a:cubicBezTo>
                    <a:pt x="63497" y="0"/>
                    <a:pt x="67874" y="21064"/>
                    <a:pt x="68057" y="21976"/>
                  </a:cubicBezTo>
                  <a:cubicBezTo>
                    <a:pt x="68087" y="22067"/>
                    <a:pt x="70731" y="33222"/>
                    <a:pt x="74926" y="36718"/>
                  </a:cubicBezTo>
                  <a:lnTo>
                    <a:pt x="74409" y="37326"/>
                  </a:lnTo>
                  <a:cubicBezTo>
                    <a:pt x="70032" y="33648"/>
                    <a:pt x="67418" y="22614"/>
                    <a:pt x="67297" y="22128"/>
                  </a:cubicBezTo>
                  <a:cubicBezTo>
                    <a:pt x="67236" y="21915"/>
                    <a:pt x="62859" y="790"/>
                    <a:pt x="54774" y="790"/>
                  </a:cubicBezTo>
                  <a:cubicBezTo>
                    <a:pt x="50549" y="790"/>
                    <a:pt x="48725" y="11125"/>
                    <a:pt x="46962" y="21125"/>
                  </a:cubicBezTo>
                  <a:cubicBezTo>
                    <a:pt x="44956" y="32402"/>
                    <a:pt x="42889" y="44074"/>
                    <a:pt x="37114" y="440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6"/>
            <p:cNvSpPr/>
            <p:nvPr/>
          </p:nvSpPr>
          <p:spPr>
            <a:xfrm>
              <a:off x="1167500" y="1290713"/>
              <a:ext cx="77525" cy="78275"/>
            </a:xfrm>
            <a:custGeom>
              <a:rect b="b" l="l" r="r" t="t"/>
              <a:pathLst>
                <a:path extrusionOk="0" h="3131" w="3101">
                  <a:moveTo>
                    <a:pt x="3101" y="1550"/>
                  </a:moveTo>
                  <a:cubicBezTo>
                    <a:pt x="3101" y="2432"/>
                    <a:pt x="2402" y="3131"/>
                    <a:pt x="1550" y="3131"/>
                  </a:cubicBezTo>
                  <a:cubicBezTo>
                    <a:pt x="699" y="3131"/>
                    <a:pt x="0" y="2432"/>
                    <a:pt x="0" y="1550"/>
                  </a:cubicBezTo>
                  <a:cubicBezTo>
                    <a:pt x="0" y="699"/>
                    <a:pt x="699" y="0"/>
                    <a:pt x="1550" y="0"/>
                  </a:cubicBezTo>
                  <a:cubicBezTo>
                    <a:pt x="2402" y="0"/>
                    <a:pt x="3101" y="699"/>
                    <a:pt x="3101" y="155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6"/>
            <p:cNvSpPr/>
            <p:nvPr/>
          </p:nvSpPr>
          <p:spPr>
            <a:xfrm>
              <a:off x="1187250" y="1310463"/>
              <a:ext cx="38775" cy="38775"/>
            </a:xfrm>
            <a:custGeom>
              <a:rect b="b" l="l" r="r" t="t"/>
              <a:pathLst>
                <a:path extrusionOk="0" h="1551" w="1551">
                  <a:moveTo>
                    <a:pt x="760" y="1"/>
                  </a:moveTo>
                  <a:cubicBezTo>
                    <a:pt x="335" y="1"/>
                    <a:pt x="1" y="335"/>
                    <a:pt x="1" y="760"/>
                  </a:cubicBezTo>
                  <a:cubicBezTo>
                    <a:pt x="1" y="1216"/>
                    <a:pt x="335" y="1551"/>
                    <a:pt x="760" y="1551"/>
                  </a:cubicBezTo>
                  <a:cubicBezTo>
                    <a:pt x="1186" y="1551"/>
                    <a:pt x="1551" y="1216"/>
                    <a:pt x="1551" y="760"/>
                  </a:cubicBezTo>
                  <a:cubicBezTo>
                    <a:pt x="1551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6"/>
            <p:cNvSpPr/>
            <p:nvPr/>
          </p:nvSpPr>
          <p:spPr>
            <a:xfrm>
              <a:off x="1546675" y="897838"/>
              <a:ext cx="78300" cy="77550"/>
            </a:xfrm>
            <a:custGeom>
              <a:rect b="b" l="l" r="r" t="t"/>
              <a:pathLst>
                <a:path extrusionOk="0" h="3102" w="3132">
                  <a:moveTo>
                    <a:pt x="3132" y="1551"/>
                  </a:moveTo>
                  <a:cubicBezTo>
                    <a:pt x="3132" y="2402"/>
                    <a:pt x="2432" y="3101"/>
                    <a:pt x="1581" y="3101"/>
                  </a:cubicBezTo>
                  <a:cubicBezTo>
                    <a:pt x="700" y="3101"/>
                    <a:pt x="1" y="2402"/>
                    <a:pt x="1" y="1551"/>
                  </a:cubicBezTo>
                  <a:cubicBezTo>
                    <a:pt x="1" y="700"/>
                    <a:pt x="700" y="1"/>
                    <a:pt x="1581" y="1"/>
                  </a:cubicBezTo>
                  <a:cubicBezTo>
                    <a:pt x="2432" y="1"/>
                    <a:pt x="3132" y="700"/>
                    <a:pt x="3132" y="155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6"/>
            <p:cNvSpPr/>
            <p:nvPr/>
          </p:nvSpPr>
          <p:spPr>
            <a:xfrm>
              <a:off x="1566450" y="917613"/>
              <a:ext cx="38775" cy="38775"/>
            </a:xfrm>
            <a:custGeom>
              <a:rect b="b" l="l" r="r" t="t"/>
              <a:pathLst>
                <a:path extrusionOk="0" h="1551" w="1551">
                  <a:moveTo>
                    <a:pt x="790" y="0"/>
                  </a:moveTo>
                  <a:cubicBezTo>
                    <a:pt x="334" y="0"/>
                    <a:pt x="0" y="334"/>
                    <a:pt x="0" y="760"/>
                  </a:cubicBezTo>
                  <a:cubicBezTo>
                    <a:pt x="0" y="1185"/>
                    <a:pt x="334" y="1550"/>
                    <a:pt x="790" y="1550"/>
                  </a:cubicBezTo>
                  <a:cubicBezTo>
                    <a:pt x="1216" y="1550"/>
                    <a:pt x="1550" y="1185"/>
                    <a:pt x="1550" y="760"/>
                  </a:cubicBezTo>
                  <a:cubicBezTo>
                    <a:pt x="1550" y="334"/>
                    <a:pt x="1216" y="0"/>
                    <a:pt x="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6"/>
            <p:cNvSpPr/>
            <p:nvPr/>
          </p:nvSpPr>
          <p:spPr>
            <a:xfrm>
              <a:off x="1951700" y="1432813"/>
              <a:ext cx="77550" cy="77525"/>
            </a:xfrm>
            <a:custGeom>
              <a:rect b="b" l="l" r="r" t="t"/>
              <a:pathLst>
                <a:path extrusionOk="0" h="3101" w="3102">
                  <a:moveTo>
                    <a:pt x="3101" y="1550"/>
                  </a:moveTo>
                  <a:cubicBezTo>
                    <a:pt x="3101" y="2401"/>
                    <a:pt x="2402" y="3101"/>
                    <a:pt x="1551" y="3101"/>
                  </a:cubicBezTo>
                  <a:cubicBezTo>
                    <a:pt x="700" y="3101"/>
                    <a:pt x="1" y="2401"/>
                    <a:pt x="1" y="1550"/>
                  </a:cubicBezTo>
                  <a:cubicBezTo>
                    <a:pt x="1" y="699"/>
                    <a:pt x="700" y="0"/>
                    <a:pt x="1551" y="0"/>
                  </a:cubicBezTo>
                  <a:cubicBezTo>
                    <a:pt x="2402" y="0"/>
                    <a:pt x="3101" y="699"/>
                    <a:pt x="3101" y="155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6"/>
            <p:cNvSpPr/>
            <p:nvPr/>
          </p:nvSpPr>
          <p:spPr>
            <a:xfrm>
              <a:off x="1970700" y="1451813"/>
              <a:ext cx="38775" cy="38775"/>
            </a:xfrm>
            <a:custGeom>
              <a:rect b="b" l="l" r="r" t="t"/>
              <a:pathLst>
                <a:path extrusionOk="0" h="1551" w="1551">
                  <a:moveTo>
                    <a:pt x="791" y="0"/>
                  </a:moveTo>
                  <a:cubicBezTo>
                    <a:pt x="365" y="0"/>
                    <a:pt x="1" y="365"/>
                    <a:pt x="1" y="790"/>
                  </a:cubicBezTo>
                  <a:cubicBezTo>
                    <a:pt x="1" y="1216"/>
                    <a:pt x="365" y="1550"/>
                    <a:pt x="791" y="1550"/>
                  </a:cubicBezTo>
                  <a:cubicBezTo>
                    <a:pt x="1216" y="1550"/>
                    <a:pt x="1551" y="1216"/>
                    <a:pt x="1551" y="790"/>
                  </a:cubicBezTo>
                  <a:cubicBezTo>
                    <a:pt x="1551" y="365"/>
                    <a:pt x="121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6"/>
            <p:cNvSpPr/>
            <p:nvPr/>
          </p:nvSpPr>
          <p:spPr>
            <a:xfrm>
              <a:off x="2359775" y="378088"/>
              <a:ext cx="77525" cy="77525"/>
            </a:xfrm>
            <a:custGeom>
              <a:rect b="b" l="l" r="r" t="t"/>
              <a:pathLst>
                <a:path extrusionOk="0" h="3101" w="3101">
                  <a:moveTo>
                    <a:pt x="3101" y="1550"/>
                  </a:moveTo>
                  <a:cubicBezTo>
                    <a:pt x="3101" y="2401"/>
                    <a:pt x="2401" y="3101"/>
                    <a:pt x="1550" y="3101"/>
                  </a:cubicBezTo>
                  <a:cubicBezTo>
                    <a:pt x="699" y="3101"/>
                    <a:pt x="0" y="2401"/>
                    <a:pt x="0" y="1550"/>
                  </a:cubicBezTo>
                  <a:cubicBezTo>
                    <a:pt x="0" y="699"/>
                    <a:pt x="699" y="0"/>
                    <a:pt x="1550" y="0"/>
                  </a:cubicBezTo>
                  <a:cubicBezTo>
                    <a:pt x="2401" y="0"/>
                    <a:pt x="3101" y="699"/>
                    <a:pt x="3101" y="155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6"/>
            <p:cNvSpPr/>
            <p:nvPr/>
          </p:nvSpPr>
          <p:spPr>
            <a:xfrm>
              <a:off x="2378775" y="397088"/>
              <a:ext cx="38775" cy="39525"/>
            </a:xfrm>
            <a:custGeom>
              <a:rect b="b" l="l" r="r" t="t"/>
              <a:pathLst>
                <a:path extrusionOk="0" h="1581" w="1551">
                  <a:moveTo>
                    <a:pt x="790" y="0"/>
                  </a:moveTo>
                  <a:cubicBezTo>
                    <a:pt x="365" y="0"/>
                    <a:pt x="0" y="365"/>
                    <a:pt x="0" y="790"/>
                  </a:cubicBezTo>
                  <a:cubicBezTo>
                    <a:pt x="0" y="1216"/>
                    <a:pt x="365" y="1581"/>
                    <a:pt x="790" y="1581"/>
                  </a:cubicBezTo>
                  <a:cubicBezTo>
                    <a:pt x="1216" y="1581"/>
                    <a:pt x="1550" y="1216"/>
                    <a:pt x="1550" y="790"/>
                  </a:cubicBezTo>
                  <a:cubicBezTo>
                    <a:pt x="1550" y="365"/>
                    <a:pt x="1216" y="0"/>
                    <a:pt x="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6"/>
            <p:cNvSpPr/>
            <p:nvPr/>
          </p:nvSpPr>
          <p:spPr>
            <a:xfrm>
              <a:off x="2740475" y="995863"/>
              <a:ext cx="78300" cy="77550"/>
            </a:xfrm>
            <a:custGeom>
              <a:rect b="b" l="l" r="r" t="t"/>
              <a:pathLst>
                <a:path extrusionOk="0" h="3102" w="3132">
                  <a:moveTo>
                    <a:pt x="3131" y="1551"/>
                  </a:moveTo>
                  <a:cubicBezTo>
                    <a:pt x="3131" y="2402"/>
                    <a:pt x="2432" y="3101"/>
                    <a:pt x="1581" y="3101"/>
                  </a:cubicBezTo>
                  <a:cubicBezTo>
                    <a:pt x="699" y="3101"/>
                    <a:pt x="0" y="2402"/>
                    <a:pt x="0" y="1551"/>
                  </a:cubicBezTo>
                  <a:cubicBezTo>
                    <a:pt x="0" y="700"/>
                    <a:pt x="699" y="1"/>
                    <a:pt x="1581" y="1"/>
                  </a:cubicBezTo>
                  <a:cubicBezTo>
                    <a:pt x="2432" y="1"/>
                    <a:pt x="3131" y="700"/>
                    <a:pt x="3131" y="155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6"/>
            <p:cNvSpPr/>
            <p:nvPr/>
          </p:nvSpPr>
          <p:spPr>
            <a:xfrm>
              <a:off x="2760225" y="1014863"/>
              <a:ext cx="38775" cy="38775"/>
            </a:xfrm>
            <a:custGeom>
              <a:rect b="b" l="l" r="r" t="t"/>
              <a:pathLst>
                <a:path extrusionOk="0" h="1551" w="1551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cubicBezTo>
                    <a:pt x="1" y="1216"/>
                    <a:pt x="335" y="1551"/>
                    <a:pt x="791" y="1551"/>
                  </a:cubicBezTo>
                  <a:cubicBezTo>
                    <a:pt x="1217" y="1551"/>
                    <a:pt x="1551" y="1216"/>
                    <a:pt x="1551" y="791"/>
                  </a:cubicBezTo>
                  <a:cubicBezTo>
                    <a:pt x="1551" y="36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1" name="Google Shape;901;p66"/>
          <p:cNvSpPr/>
          <p:nvPr/>
        </p:nvSpPr>
        <p:spPr>
          <a:xfrm flipH="1" rot="-5400000">
            <a:off x="1036950" y="4789875"/>
            <a:ext cx="126000" cy="150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66">
            <a:hlinkClick action="ppaction://hlinksldjump" r:id="rId3"/>
          </p:cNvPr>
          <p:cNvSpPr/>
          <p:nvPr/>
        </p:nvSpPr>
        <p:spPr>
          <a:xfrm>
            <a:off x="453588" y="134690"/>
            <a:ext cx="240754" cy="226818"/>
          </a:xfrm>
          <a:custGeom>
            <a:rect b="b" l="l" r="r" t="t"/>
            <a:pathLst>
              <a:path extrusionOk="0" h="2994" w="3179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03" name="Google Shape;903;p66"/>
          <p:cNvSpPr/>
          <p:nvPr/>
        </p:nvSpPr>
        <p:spPr>
          <a:xfrm>
            <a:off x="4336537" y="3971025"/>
            <a:ext cx="470925" cy="409499"/>
          </a:xfrm>
          <a:custGeom>
            <a:rect b="b" l="l" r="r" t="t"/>
            <a:pathLst>
              <a:path extrusionOk="0" h="2341" w="2692">
                <a:moveTo>
                  <a:pt x="1921" y="163"/>
                </a:moveTo>
                <a:lnTo>
                  <a:pt x="2516" y="1177"/>
                </a:lnTo>
                <a:lnTo>
                  <a:pt x="1921" y="2178"/>
                </a:lnTo>
                <a:lnTo>
                  <a:pt x="758" y="2178"/>
                </a:lnTo>
                <a:lnTo>
                  <a:pt x="176" y="1177"/>
                </a:lnTo>
                <a:lnTo>
                  <a:pt x="758" y="163"/>
                </a:lnTo>
                <a:close/>
                <a:moveTo>
                  <a:pt x="677" y="1"/>
                </a:moveTo>
                <a:lnTo>
                  <a:pt x="1" y="1177"/>
                </a:lnTo>
                <a:lnTo>
                  <a:pt x="677" y="2340"/>
                </a:lnTo>
                <a:lnTo>
                  <a:pt x="2016" y="2340"/>
                </a:lnTo>
                <a:lnTo>
                  <a:pt x="2692" y="1177"/>
                </a:lnTo>
                <a:lnTo>
                  <a:pt x="201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7"/>
          <p:cNvSpPr txBox="1"/>
          <p:nvPr>
            <p:ph idx="1" type="subTitle"/>
          </p:nvPr>
        </p:nvSpPr>
        <p:spPr>
          <a:xfrm>
            <a:off x="700800" y="690450"/>
            <a:ext cx="7742400" cy="3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CAMEL analysis is based on a set of financial ratios and other quantitative measures, which may not capture all relevant aspects of a bank's operations or risk profile.</a:t>
            </a:r>
            <a:endParaRPr sz="14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It’s is a </a:t>
            </a:r>
            <a:r>
              <a:rPr lang="en" sz="1400">
                <a:solidFill>
                  <a:schemeClr val="dk2"/>
                </a:solidFill>
              </a:rPr>
              <a:t>point-in-time assessment</a:t>
            </a:r>
            <a:r>
              <a:rPr lang="en" sz="1400"/>
              <a:t> and may not capture changes in a bank's risk profile or financial condition over time.</a:t>
            </a:r>
            <a:endParaRPr sz="14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May not reflect the </a:t>
            </a:r>
            <a:r>
              <a:rPr lang="en" sz="1400">
                <a:solidFill>
                  <a:schemeClr val="dk2"/>
                </a:solidFill>
              </a:rPr>
              <a:t>views or opinions of other stakeholders</a:t>
            </a:r>
            <a:r>
              <a:rPr lang="en" sz="1400"/>
              <a:t>, such as investors or customers.</a:t>
            </a:r>
            <a:endParaRPr sz="14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400"/>
              <a:t>May not capture </a:t>
            </a:r>
            <a:r>
              <a:rPr lang="en" sz="1400">
                <a:solidFill>
                  <a:schemeClr val="dk2"/>
                </a:solidFill>
              </a:rPr>
              <a:t>non-financial factors</a:t>
            </a:r>
            <a:r>
              <a:rPr lang="en" sz="1400"/>
              <a:t>, such as reputation or brand risk, which can have a significant impact on a bank's safety and soundness.</a:t>
            </a:r>
            <a:endParaRPr sz="14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" sz="1400"/>
              <a:t>Therefore, while CAMEL analysis is a useful tool for assessing the safety and soundness of a bank, it should be used in conjunction with other sources of information and analysis to provide a more comprehensive view of a bank's operations and risk profile.</a:t>
            </a:r>
            <a:endParaRPr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8"/>
          <p:cNvSpPr txBox="1"/>
          <p:nvPr>
            <p:ph type="title"/>
          </p:nvPr>
        </p:nvSpPr>
        <p:spPr>
          <a:xfrm>
            <a:off x="2114400" y="1676400"/>
            <a:ext cx="3411000" cy="12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14" name="Google Shape;914;p68"/>
          <p:cNvSpPr txBox="1"/>
          <p:nvPr>
            <p:ph idx="2" type="title"/>
          </p:nvPr>
        </p:nvSpPr>
        <p:spPr>
          <a:xfrm>
            <a:off x="872400" y="1676388"/>
            <a:ext cx="1242000" cy="1790700"/>
          </a:xfrm>
          <a:prstGeom prst="rect">
            <a:avLst/>
          </a:prstGeom>
          <a:effectLst>
            <a:outerShdw blurRad="57150" rotWithShape="0" algn="bl" dir="5400000" dist="19050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15" name="Google Shape;915;p68">
            <a:hlinkClick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68">
            <a:hlinkClick action="ppaction://hlinkshowjump?jump=previousslide"/>
          </p:cNvPr>
          <p:cNvSpPr/>
          <p:nvPr/>
        </p:nvSpPr>
        <p:spPr>
          <a:xfrm flipH="1" rot="5400000">
            <a:off x="82435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8"/>
          <p:cNvSpPr/>
          <p:nvPr/>
        </p:nvSpPr>
        <p:spPr>
          <a:xfrm>
            <a:off x="4372616" y="3944833"/>
            <a:ext cx="398771" cy="379455"/>
          </a:xfrm>
          <a:custGeom>
            <a:rect b="b" l="l" r="r" t="t"/>
            <a:pathLst>
              <a:path extrusionOk="0" h="2652" w="2787">
                <a:moveTo>
                  <a:pt x="1394" y="136"/>
                </a:moveTo>
                <a:cubicBezTo>
                  <a:pt x="1434" y="136"/>
                  <a:pt x="1475" y="149"/>
                  <a:pt x="1502" y="190"/>
                </a:cubicBezTo>
                <a:lnTo>
                  <a:pt x="1759" y="731"/>
                </a:lnTo>
                <a:cubicBezTo>
                  <a:pt x="1800" y="812"/>
                  <a:pt x="1867" y="853"/>
                  <a:pt x="1948" y="866"/>
                </a:cubicBezTo>
                <a:lnTo>
                  <a:pt x="2543" y="961"/>
                </a:lnTo>
                <a:cubicBezTo>
                  <a:pt x="2584" y="961"/>
                  <a:pt x="2625" y="988"/>
                  <a:pt x="2638" y="1028"/>
                </a:cubicBezTo>
                <a:cubicBezTo>
                  <a:pt x="2652" y="1069"/>
                  <a:pt x="2638" y="1123"/>
                  <a:pt x="2611" y="1150"/>
                </a:cubicBezTo>
                <a:lnTo>
                  <a:pt x="2178" y="1569"/>
                </a:lnTo>
                <a:cubicBezTo>
                  <a:pt x="2124" y="1623"/>
                  <a:pt x="2097" y="1705"/>
                  <a:pt x="2111" y="1786"/>
                </a:cubicBezTo>
                <a:lnTo>
                  <a:pt x="2205" y="2381"/>
                </a:lnTo>
                <a:cubicBezTo>
                  <a:pt x="2219" y="2421"/>
                  <a:pt x="2205" y="2462"/>
                  <a:pt x="2165" y="2489"/>
                </a:cubicBezTo>
                <a:cubicBezTo>
                  <a:pt x="2141" y="2505"/>
                  <a:pt x="2117" y="2511"/>
                  <a:pt x="2093" y="2511"/>
                </a:cubicBezTo>
                <a:cubicBezTo>
                  <a:pt x="2077" y="2511"/>
                  <a:pt x="2060" y="2508"/>
                  <a:pt x="2043" y="2503"/>
                </a:cubicBezTo>
                <a:lnTo>
                  <a:pt x="1516" y="2219"/>
                </a:lnTo>
                <a:cubicBezTo>
                  <a:pt x="1475" y="2205"/>
                  <a:pt x="1434" y="2191"/>
                  <a:pt x="1394" y="2191"/>
                </a:cubicBezTo>
                <a:cubicBezTo>
                  <a:pt x="1353" y="2191"/>
                  <a:pt x="1313" y="2205"/>
                  <a:pt x="1286" y="2219"/>
                </a:cubicBezTo>
                <a:lnTo>
                  <a:pt x="745" y="2503"/>
                </a:lnTo>
                <a:cubicBezTo>
                  <a:pt x="728" y="2508"/>
                  <a:pt x="711" y="2511"/>
                  <a:pt x="694" y="2511"/>
                </a:cubicBezTo>
                <a:cubicBezTo>
                  <a:pt x="671" y="2511"/>
                  <a:pt x="647" y="2505"/>
                  <a:pt x="623" y="2489"/>
                </a:cubicBezTo>
                <a:cubicBezTo>
                  <a:pt x="596" y="2462"/>
                  <a:pt x="582" y="2421"/>
                  <a:pt x="582" y="2381"/>
                </a:cubicBezTo>
                <a:lnTo>
                  <a:pt x="691" y="1786"/>
                </a:lnTo>
                <a:cubicBezTo>
                  <a:pt x="704" y="1705"/>
                  <a:pt x="677" y="1623"/>
                  <a:pt x="623" y="1569"/>
                </a:cubicBezTo>
                <a:lnTo>
                  <a:pt x="177" y="1150"/>
                </a:lnTo>
                <a:cubicBezTo>
                  <a:pt x="150" y="1123"/>
                  <a:pt x="136" y="1069"/>
                  <a:pt x="150" y="1028"/>
                </a:cubicBezTo>
                <a:cubicBezTo>
                  <a:pt x="163" y="988"/>
                  <a:pt x="204" y="961"/>
                  <a:pt x="244" y="961"/>
                </a:cubicBezTo>
                <a:lnTo>
                  <a:pt x="839" y="866"/>
                </a:lnTo>
                <a:cubicBezTo>
                  <a:pt x="921" y="853"/>
                  <a:pt x="988" y="812"/>
                  <a:pt x="1029" y="731"/>
                </a:cubicBezTo>
                <a:lnTo>
                  <a:pt x="1299" y="190"/>
                </a:lnTo>
                <a:cubicBezTo>
                  <a:pt x="1313" y="149"/>
                  <a:pt x="1353" y="136"/>
                  <a:pt x="1394" y="136"/>
                </a:cubicBezTo>
                <a:close/>
                <a:moveTo>
                  <a:pt x="1394" y="1"/>
                </a:moveTo>
                <a:cubicBezTo>
                  <a:pt x="1299" y="1"/>
                  <a:pt x="1218" y="55"/>
                  <a:pt x="1178" y="136"/>
                </a:cubicBezTo>
                <a:lnTo>
                  <a:pt x="907" y="677"/>
                </a:lnTo>
                <a:cubicBezTo>
                  <a:pt x="894" y="704"/>
                  <a:pt x="866" y="731"/>
                  <a:pt x="826" y="744"/>
                </a:cubicBezTo>
                <a:lnTo>
                  <a:pt x="231" y="826"/>
                </a:lnTo>
                <a:cubicBezTo>
                  <a:pt x="136" y="839"/>
                  <a:pt x="55" y="907"/>
                  <a:pt x="28" y="988"/>
                </a:cubicBezTo>
                <a:cubicBezTo>
                  <a:pt x="1" y="1083"/>
                  <a:pt x="28" y="1177"/>
                  <a:pt x="96" y="1245"/>
                </a:cubicBezTo>
                <a:lnTo>
                  <a:pt x="528" y="1664"/>
                </a:lnTo>
                <a:cubicBezTo>
                  <a:pt x="555" y="1691"/>
                  <a:pt x="555" y="1732"/>
                  <a:pt x="555" y="1759"/>
                </a:cubicBezTo>
                <a:lnTo>
                  <a:pt x="447" y="2354"/>
                </a:lnTo>
                <a:cubicBezTo>
                  <a:pt x="434" y="2448"/>
                  <a:pt x="474" y="2543"/>
                  <a:pt x="555" y="2597"/>
                </a:cubicBezTo>
                <a:cubicBezTo>
                  <a:pt x="596" y="2630"/>
                  <a:pt x="652" y="2648"/>
                  <a:pt x="708" y="2648"/>
                </a:cubicBezTo>
                <a:cubicBezTo>
                  <a:pt x="744" y="2648"/>
                  <a:pt x="780" y="2640"/>
                  <a:pt x="812" y="2624"/>
                </a:cubicBezTo>
                <a:lnTo>
                  <a:pt x="1340" y="2340"/>
                </a:lnTo>
                <a:cubicBezTo>
                  <a:pt x="1360" y="2327"/>
                  <a:pt x="1380" y="2320"/>
                  <a:pt x="1399" y="2320"/>
                </a:cubicBezTo>
                <a:cubicBezTo>
                  <a:pt x="1418" y="2320"/>
                  <a:pt x="1434" y="2327"/>
                  <a:pt x="1448" y="2340"/>
                </a:cubicBezTo>
                <a:lnTo>
                  <a:pt x="1989" y="2624"/>
                </a:lnTo>
                <a:cubicBezTo>
                  <a:pt x="2016" y="2638"/>
                  <a:pt x="2057" y="2651"/>
                  <a:pt x="2097" y="2651"/>
                </a:cubicBezTo>
                <a:cubicBezTo>
                  <a:pt x="2151" y="2651"/>
                  <a:pt x="2192" y="2624"/>
                  <a:pt x="2246" y="2597"/>
                </a:cubicBezTo>
                <a:cubicBezTo>
                  <a:pt x="2314" y="2543"/>
                  <a:pt x="2354" y="2448"/>
                  <a:pt x="2341" y="2354"/>
                </a:cubicBezTo>
                <a:lnTo>
                  <a:pt x="2232" y="1759"/>
                </a:lnTo>
                <a:cubicBezTo>
                  <a:pt x="2232" y="1732"/>
                  <a:pt x="2246" y="1691"/>
                  <a:pt x="2273" y="1664"/>
                </a:cubicBezTo>
                <a:lnTo>
                  <a:pt x="2706" y="1245"/>
                </a:lnTo>
                <a:cubicBezTo>
                  <a:pt x="2773" y="1177"/>
                  <a:pt x="2787" y="1083"/>
                  <a:pt x="2760" y="988"/>
                </a:cubicBezTo>
                <a:cubicBezTo>
                  <a:pt x="2733" y="907"/>
                  <a:pt x="2665" y="839"/>
                  <a:pt x="2570" y="826"/>
                </a:cubicBezTo>
                <a:lnTo>
                  <a:pt x="1962" y="744"/>
                </a:lnTo>
                <a:cubicBezTo>
                  <a:pt x="1935" y="731"/>
                  <a:pt x="1894" y="704"/>
                  <a:pt x="1881" y="677"/>
                </a:cubicBezTo>
                <a:lnTo>
                  <a:pt x="1610" y="136"/>
                </a:lnTo>
                <a:cubicBezTo>
                  <a:pt x="1570" y="55"/>
                  <a:pt x="1489" y="1"/>
                  <a:pt x="139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8"/>
          <p:cNvSpPr/>
          <p:nvPr/>
        </p:nvSpPr>
        <p:spPr>
          <a:xfrm>
            <a:off x="5794050" y="1554363"/>
            <a:ext cx="2492128" cy="2034767"/>
          </a:xfrm>
          <a:custGeom>
            <a:rect b="b" l="l" r="r" t="t"/>
            <a:pathLst>
              <a:path extrusionOk="0" h="31096" w="38087">
                <a:moveTo>
                  <a:pt x="38086" y="822"/>
                </a:moveTo>
                <a:cubicBezTo>
                  <a:pt x="36719" y="700"/>
                  <a:pt x="36658" y="4074"/>
                  <a:pt x="36719" y="5563"/>
                </a:cubicBezTo>
                <a:cubicBezTo>
                  <a:pt x="36749" y="6232"/>
                  <a:pt x="36749" y="6870"/>
                  <a:pt x="36749" y="7509"/>
                </a:cubicBezTo>
                <a:cubicBezTo>
                  <a:pt x="36475" y="19181"/>
                  <a:pt x="34044" y="23709"/>
                  <a:pt x="30731" y="23527"/>
                </a:cubicBezTo>
                <a:cubicBezTo>
                  <a:pt x="26262" y="23314"/>
                  <a:pt x="29667" y="10883"/>
                  <a:pt x="25229" y="11490"/>
                </a:cubicBezTo>
                <a:cubicBezTo>
                  <a:pt x="20791" y="12129"/>
                  <a:pt x="25533" y="26962"/>
                  <a:pt x="19727" y="26931"/>
                </a:cubicBezTo>
                <a:cubicBezTo>
                  <a:pt x="13922" y="26901"/>
                  <a:pt x="17600" y="4834"/>
                  <a:pt x="14226" y="5381"/>
                </a:cubicBezTo>
                <a:cubicBezTo>
                  <a:pt x="10852" y="5898"/>
                  <a:pt x="14043" y="13831"/>
                  <a:pt x="8724" y="13588"/>
                </a:cubicBezTo>
                <a:cubicBezTo>
                  <a:pt x="3405" y="13345"/>
                  <a:pt x="3222" y="5381"/>
                  <a:pt x="3222" y="5381"/>
                </a:cubicBezTo>
                <a:cubicBezTo>
                  <a:pt x="3222" y="5381"/>
                  <a:pt x="3314" y="1"/>
                  <a:pt x="1" y="578"/>
                </a:cubicBezTo>
                <a:lnTo>
                  <a:pt x="1" y="31096"/>
                </a:lnTo>
                <a:lnTo>
                  <a:pt x="38086" y="31096"/>
                </a:lnTo>
                <a:lnTo>
                  <a:pt x="38086" y="822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8"/>
          <p:cNvSpPr/>
          <p:nvPr/>
        </p:nvSpPr>
        <p:spPr>
          <a:xfrm flipH="1" rot="-5400000">
            <a:off x="4754400" y="4789875"/>
            <a:ext cx="126000" cy="150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8">
            <a:hlinkClick action="ppaction://hlinksldjump" r:id="rId3"/>
          </p:cNvPr>
          <p:cNvSpPr/>
          <p:nvPr/>
        </p:nvSpPr>
        <p:spPr>
          <a:xfrm>
            <a:off x="453588" y="134690"/>
            <a:ext cx="240754" cy="226818"/>
          </a:xfrm>
          <a:custGeom>
            <a:rect b="b" l="l" r="r" t="t"/>
            <a:pathLst>
              <a:path extrusionOk="0" h="2994" w="3179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pSp>
        <p:nvGrpSpPr>
          <p:cNvPr id="921" name="Google Shape;921;p68"/>
          <p:cNvGrpSpPr/>
          <p:nvPr/>
        </p:nvGrpSpPr>
        <p:grpSpPr>
          <a:xfrm flipH="1" rot="5400000">
            <a:off x="2445588" y="-598800"/>
            <a:ext cx="126000" cy="3272400"/>
            <a:chOff x="8230550" y="1078325"/>
            <a:chExt cx="126000" cy="3272400"/>
          </a:xfrm>
        </p:grpSpPr>
        <p:sp>
          <p:nvSpPr>
            <p:cNvPr id="922" name="Google Shape;922;p68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8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69"/>
          <p:cNvSpPr txBox="1"/>
          <p:nvPr>
            <p:ph idx="4294967295" type="subTitle"/>
          </p:nvPr>
        </p:nvSpPr>
        <p:spPr>
          <a:xfrm>
            <a:off x="783550" y="816001"/>
            <a:ext cx="7773600" cy="3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Ranking: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29" name="Google Shape;929;p69"/>
          <p:cNvGraphicFramePr/>
          <p:nvPr/>
        </p:nvGraphicFramePr>
        <p:xfrm>
          <a:off x="1909050" y="123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{C7AA69EC-98F8-484C-A9DE-FC4487554D5C}</a:tableStyleId>
              </a:tblPr>
              <a:tblGrid>
                <a:gridCol w="1960675"/>
                <a:gridCol w="1581200"/>
                <a:gridCol w="1581200"/>
              </a:tblGrid>
              <a:tr h="240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Private Bank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Total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Ranking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Axis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65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5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HDFC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43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1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ICICI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52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3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Kotak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51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2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Yes Bank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59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4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Public Ranking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Total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Ranking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Bank of baroda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35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1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Bank of India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45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2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Punjab National Bank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59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5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SBI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55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3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Union Bank Of India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58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4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/>
          <p:nvPr>
            <p:ph type="title"/>
          </p:nvPr>
        </p:nvSpPr>
        <p:spPr>
          <a:xfrm>
            <a:off x="403050" y="1561668"/>
            <a:ext cx="3210600" cy="22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Objectives of this study</a:t>
            </a:r>
            <a:endParaRPr sz="4000"/>
          </a:p>
        </p:txBody>
      </p:sp>
      <p:sp>
        <p:nvSpPr>
          <p:cNvPr id="335" name="Google Shape;335;p34"/>
          <p:cNvSpPr txBox="1"/>
          <p:nvPr>
            <p:ph idx="1" type="subTitle"/>
          </p:nvPr>
        </p:nvSpPr>
        <p:spPr>
          <a:xfrm>
            <a:off x="4052100" y="567475"/>
            <a:ext cx="4536000" cy="42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The CAMEL Model, a new breakthrough in the field of evaluating the financial performance of banks, is the research tool employed for the current study.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This study aims to understand how the CAMEL rating system will </a:t>
            </a:r>
            <a:r>
              <a:rPr lang="en" sz="1300"/>
              <a:t>help the Indian banking system</a:t>
            </a:r>
            <a:r>
              <a:rPr lang="en" sz="1300">
                <a:solidFill>
                  <a:schemeClr val="dk2"/>
                </a:solidFill>
              </a:rPr>
              <a:t> and its intricate details.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Selected five government and five private banks that are subjected for the analysis are: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300"/>
              <a:t>Private Sector: </a:t>
            </a:r>
            <a:r>
              <a:rPr lang="en" sz="1300">
                <a:solidFill>
                  <a:schemeClr val="dk2"/>
                </a:solidFill>
              </a:rPr>
              <a:t>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Axis Bank, HDFC, ICICI, Kotak Mahindra, and Yes Bank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300"/>
              <a:t>Public Sector: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Bank of Baroda, Bank of India, Punjab National Bank, SBI, </a:t>
            </a:r>
            <a:r>
              <a:rPr lang="en" sz="1300">
                <a:solidFill>
                  <a:schemeClr val="dk2"/>
                </a:solidFill>
              </a:rPr>
              <a:t>a</a:t>
            </a:r>
            <a:r>
              <a:rPr lang="en" sz="1300">
                <a:solidFill>
                  <a:schemeClr val="dk2"/>
                </a:solidFill>
              </a:rPr>
              <a:t>nd Union Bank of India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4"/>
          <p:cNvSpPr/>
          <p:nvPr/>
        </p:nvSpPr>
        <p:spPr>
          <a:xfrm>
            <a:off x="1043000" y="929100"/>
            <a:ext cx="357124" cy="317225"/>
          </a:xfrm>
          <a:custGeom>
            <a:rect b="b" l="l" r="r" t="t"/>
            <a:pathLst>
              <a:path extrusionOk="0" h="2746" w="3139">
                <a:moveTo>
                  <a:pt x="2922" y="311"/>
                </a:moveTo>
                <a:lnTo>
                  <a:pt x="2570" y="2543"/>
                </a:lnTo>
                <a:lnTo>
                  <a:pt x="1610" y="2204"/>
                </a:lnTo>
                <a:lnTo>
                  <a:pt x="2679" y="582"/>
                </a:lnTo>
                <a:lnTo>
                  <a:pt x="1002" y="2029"/>
                </a:lnTo>
                <a:lnTo>
                  <a:pt x="380" y="1853"/>
                </a:lnTo>
                <a:lnTo>
                  <a:pt x="2922" y="311"/>
                </a:lnTo>
                <a:close/>
                <a:moveTo>
                  <a:pt x="3138" y="0"/>
                </a:moveTo>
                <a:lnTo>
                  <a:pt x="1" y="1893"/>
                </a:lnTo>
                <a:lnTo>
                  <a:pt x="1042" y="2204"/>
                </a:lnTo>
                <a:lnTo>
                  <a:pt x="1935" y="1434"/>
                </a:lnTo>
                <a:lnTo>
                  <a:pt x="1367" y="2286"/>
                </a:lnTo>
                <a:lnTo>
                  <a:pt x="2706" y="2745"/>
                </a:lnTo>
                <a:lnTo>
                  <a:pt x="3138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4">
            <a:hlinkClick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4">
            <a:hlinkClick action="ppaction://hlinkshowjump?jump=previousslide"/>
          </p:cNvPr>
          <p:cNvSpPr/>
          <p:nvPr/>
        </p:nvSpPr>
        <p:spPr>
          <a:xfrm flipH="1" rot="5400000">
            <a:off x="82435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4"/>
          <p:cNvSpPr/>
          <p:nvPr/>
        </p:nvSpPr>
        <p:spPr>
          <a:xfrm flipH="1" rot="-5400000">
            <a:off x="1189350" y="4789875"/>
            <a:ext cx="126000" cy="150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4">
            <a:hlinkClick action="ppaction://hlinksldjump" r:id="rId3"/>
          </p:cNvPr>
          <p:cNvSpPr/>
          <p:nvPr/>
        </p:nvSpPr>
        <p:spPr>
          <a:xfrm>
            <a:off x="453588" y="134690"/>
            <a:ext cx="240754" cy="226818"/>
          </a:xfrm>
          <a:custGeom>
            <a:rect b="b" l="l" r="r" t="t"/>
            <a:pathLst>
              <a:path extrusionOk="0" h="2994" w="3179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pSp>
        <p:nvGrpSpPr>
          <p:cNvPr id="341" name="Google Shape;341;p34"/>
          <p:cNvGrpSpPr/>
          <p:nvPr/>
        </p:nvGrpSpPr>
        <p:grpSpPr>
          <a:xfrm flipH="1" rot="10800000">
            <a:off x="3613650" y="1048525"/>
            <a:ext cx="126000" cy="3272400"/>
            <a:chOff x="8230550" y="1078325"/>
            <a:chExt cx="126000" cy="3272400"/>
          </a:xfrm>
        </p:grpSpPr>
        <p:sp>
          <p:nvSpPr>
            <p:cNvPr id="342" name="Google Shape;342;p34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70"/>
          <p:cNvSpPr txBox="1"/>
          <p:nvPr>
            <p:ph idx="3" type="subTitle"/>
          </p:nvPr>
        </p:nvSpPr>
        <p:spPr>
          <a:xfrm>
            <a:off x="1198825" y="3369006"/>
            <a:ext cx="317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/>
              <a:t>Roll No: 08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/>
              <a:t>sahil.raorane@sdbi.in</a:t>
            </a:r>
            <a:endParaRPr sz="1200"/>
          </a:p>
        </p:txBody>
      </p:sp>
      <p:sp>
        <p:nvSpPr>
          <p:cNvPr id="935" name="Google Shape;935;p70"/>
          <p:cNvSpPr txBox="1"/>
          <p:nvPr>
            <p:ph type="title"/>
          </p:nvPr>
        </p:nvSpPr>
        <p:spPr>
          <a:xfrm>
            <a:off x="795528" y="594360"/>
            <a:ext cx="75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936" name="Google Shape;936;p70"/>
          <p:cNvSpPr txBox="1"/>
          <p:nvPr>
            <p:ph idx="1" type="subTitle"/>
          </p:nvPr>
        </p:nvSpPr>
        <p:spPr>
          <a:xfrm>
            <a:off x="1198825" y="2907380"/>
            <a:ext cx="31785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Sahil Raorane</a:t>
            </a:r>
            <a:endParaRPr sz="1800"/>
          </a:p>
        </p:txBody>
      </p:sp>
      <p:sp>
        <p:nvSpPr>
          <p:cNvPr id="937" name="Google Shape;937;p70"/>
          <p:cNvSpPr txBox="1"/>
          <p:nvPr>
            <p:ph idx="2" type="subTitle"/>
          </p:nvPr>
        </p:nvSpPr>
        <p:spPr>
          <a:xfrm>
            <a:off x="1198825" y="1542725"/>
            <a:ext cx="31785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Aniket Kindre</a:t>
            </a:r>
            <a:endParaRPr sz="1800"/>
          </a:p>
        </p:txBody>
      </p:sp>
      <p:sp>
        <p:nvSpPr>
          <p:cNvPr id="938" name="Google Shape;938;p70"/>
          <p:cNvSpPr txBox="1"/>
          <p:nvPr>
            <p:ph idx="4" type="subTitle"/>
          </p:nvPr>
        </p:nvSpPr>
        <p:spPr>
          <a:xfrm>
            <a:off x="1198825" y="2004346"/>
            <a:ext cx="317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Roll No: 12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aniket.kindre@sdbi.in</a:t>
            </a:r>
            <a:endParaRPr sz="1200"/>
          </a:p>
        </p:txBody>
      </p:sp>
      <p:sp>
        <p:nvSpPr>
          <p:cNvPr id="939" name="Google Shape;939;p70">
            <a:hlinkClick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70">
            <a:hlinkClick action="ppaction://hlinkshowjump?jump=previousslide"/>
          </p:cNvPr>
          <p:cNvSpPr/>
          <p:nvPr/>
        </p:nvSpPr>
        <p:spPr>
          <a:xfrm flipH="1" rot="5400000">
            <a:off x="82435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1" name="Google Shape;941;p70"/>
          <p:cNvGrpSpPr/>
          <p:nvPr/>
        </p:nvGrpSpPr>
        <p:grpSpPr>
          <a:xfrm flipH="1">
            <a:off x="989946" y="983660"/>
            <a:ext cx="698423" cy="494477"/>
            <a:chOff x="3745575" y="190875"/>
            <a:chExt cx="87925" cy="62250"/>
          </a:xfrm>
        </p:grpSpPr>
        <p:sp>
          <p:nvSpPr>
            <p:cNvPr id="942" name="Google Shape;942;p70"/>
            <p:cNvSpPr/>
            <p:nvPr/>
          </p:nvSpPr>
          <p:spPr>
            <a:xfrm>
              <a:off x="3745575" y="190875"/>
              <a:ext cx="87925" cy="15575"/>
            </a:xfrm>
            <a:custGeom>
              <a:rect b="b" l="l" r="r" t="t"/>
              <a:pathLst>
                <a:path extrusionOk="0" h="623" w="3517">
                  <a:moveTo>
                    <a:pt x="3232" y="109"/>
                  </a:moveTo>
                  <a:cubicBezTo>
                    <a:pt x="3327" y="109"/>
                    <a:pt x="3395" y="190"/>
                    <a:pt x="3395" y="285"/>
                  </a:cubicBezTo>
                  <a:lnTo>
                    <a:pt x="3395" y="339"/>
                  </a:lnTo>
                  <a:cubicBezTo>
                    <a:pt x="3395" y="434"/>
                    <a:pt x="3327" y="515"/>
                    <a:pt x="3232" y="515"/>
                  </a:cubicBezTo>
                  <a:lnTo>
                    <a:pt x="298" y="515"/>
                  </a:lnTo>
                  <a:cubicBezTo>
                    <a:pt x="203" y="515"/>
                    <a:pt x="122" y="434"/>
                    <a:pt x="122" y="339"/>
                  </a:cubicBezTo>
                  <a:lnTo>
                    <a:pt x="122" y="285"/>
                  </a:lnTo>
                  <a:cubicBezTo>
                    <a:pt x="122" y="190"/>
                    <a:pt x="203" y="109"/>
                    <a:pt x="298" y="109"/>
                  </a:cubicBezTo>
                  <a:close/>
                  <a:moveTo>
                    <a:pt x="298" y="1"/>
                  </a:moveTo>
                  <a:cubicBezTo>
                    <a:pt x="135" y="1"/>
                    <a:pt x="0" y="122"/>
                    <a:pt x="0" y="285"/>
                  </a:cubicBezTo>
                  <a:lnTo>
                    <a:pt x="0" y="339"/>
                  </a:lnTo>
                  <a:cubicBezTo>
                    <a:pt x="0" y="501"/>
                    <a:pt x="135" y="623"/>
                    <a:pt x="298" y="623"/>
                  </a:cubicBezTo>
                  <a:lnTo>
                    <a:pt x="3232" y="623"/>
                  </a:lnTo>
                  <a:cubicBezTo>
                    <a:pt x="3395" y="623"/>
                    <a:pt x="3516" y="501"/>
                    <a:pt x="3516" y="339"/>
                  </a:cubicBezTo>
                  <a:lnTo>
                    <a:pt x="3516" y="285"/>
                  </a:lnTo>
                  <a:cubicBezTo>
                    <a:pt x="3516" y="122"/>
                    <a:pt x="3395" y="1"/>
                    <a:pt x="32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70"/>
            <p:cNvSpPr/>
            <p:nvPr/>
          </p:nvSpPr>
          <p:spPr>
            <a:xfrm>
              <a:off x="3760100" y="213875"/>
              <a:ext cx="73400" cy="15925"/>
            </a:xfrm>
            <a:custGeom>
              <a:rect b="b" l="l" r="r" t="t"/>
              <a:pathLst>
                <a:path extrusionOk="0" h="637" w="2936">
                  <a:moveTo>
                    <a:pt x="2651" y="122"/>
                  </a:moveTo>
                  <a:cubicBezTo>
                    <a:pt x="2746" y="122"/>
                    <a:pt x="2814" y="203"/>
                    <a:pt x="2814" y="298"/>
                  </a:cubicBezTo>
                  <a:lnTo>
                    <a:pt x="2814" y="352"/>
                  </a:lnTo>
                  <a:cubicBezTo>
                    <a:pt x="2814" y="447"/>
                    <a:pt x="2746" y="514"/>
                    <a:pt x="2651" y="514"/>
                  </a:cubicBezTo>
                  <a:lnTo>
                    <a:pt x="285" y="514"/>
                  </a:lnTo>
                  <a:cubicBezTo>
                    <a:pt x="190" y="514"/>
                    <a:pt x="122" y="447"/>
                    <a:pt x="122" y="352"/>
                  </a:cubicBezTo>
                  <a:lnTo>
                    <a:pt x="122" y="298"/>
                  </a:lnTo>
                  <a:cubicBezTo>
                    <a:pt x="122" y="203"/>
                    <a:pt x="190" y="122"/>
                    <a:pt x="285" y="122"/>
                  </a:cubicBezTo>
                  <a:close/>
                  <a:moveTo>
                    <a:pt x="285" y="0"/>
                  </a:moveTo>
                  <a:cubicBezTo>
                    <a:pt x="122" y="0"/>
                    <a:pt x="1" y="136"/>
                    <a:pt x="1" y="298"/>
                  </a:cubicBezTo>
                  <a:lnTo>
                    <a:pt x="1" y="352"/>
                  </a:lnTo>
                  <a:cubicBezTo>
                    <a:pt x="1" y="514"/>
                    <a:pt x="122" y="636"/>
                    <a:pt x="285" y="636"/>
                  </a:cubicBezTo>
                  <a:lnTo>
                    <a:pt x="2651" y="636"/>
                  </a:lnTo>
                  <a:cubicBezTo>
                    <a:pt x="2814" y="636"/>
                    <a:pt x="2935" y="514"/>
                    <a:pt x="2935" y="352"/>
                  </a:cubicBezTo>
                  <a:lnTo>
                    <a:pt x="2935" y="298"/>
                  </a:lnTo>
                  <a:cubicBezTo>
                    <a:pt x="2935" y="136"/>
                    <a:pt x="2814" y="0"/>
                    <a:pt x="265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70"/>
            <p:cNvSpPr/>
            <p:nvPr/>
          </p:nvSpPr>
          <p:spPr>
            <a:xfrm>
              <a:off x="3786825" y="237200"/>
              <a:ext cx="46675" cy="15925"/>
            </a:xfrm>
            <a:custGeom>
              <a:rect b="b" l="l" r="r" t="t"/>
              <a:pathLst>
                <a:path extrusionOk="0" h="637" w="1867">
                  <a:moveTo>
                    <a:pt x="1582" y="122"/>
                  </a:moveTo>
                  <a:cubicBezTo>
                    <a:pt x="1677" y="122"/>
                    <a:pt x="1745" y="190"/>
                    <a:pt x="1745" y="285"/>
                  </a:cubicBezTo>
                  <a:lnTo>
                    <a:pt x="1745" y="352"/>
                  </a:lnTo>
                  <a:cubicBezTo>
                    <a:pt x="1745" y="433"/>
                    <a:pt x="1677" y="514"/>
                    <a:pt x="1582" y="514"/>
                  </a:cubicBezTo>
                  <a:lnTo>
                    <a:pt x="284" y="514"/>
                  </a:lnTo>
                  <a:cubicBezTo>
                    <a:pt x="189" y="514"/>
                    <a:pt x="108" y="433"/>
                    <a:pt x="108" y="352"/>
                  </a:cubicBezTo>
                  <a:lnTo>
                    <a:pt x="108" y="285"/>
                  </a:lnTo>
                  <a:cubicBezTo>
                    <a:pt x="108" y="190"/>
                    <a:pt x="189" y="122"/>
                    <a:pt x="284" y="122"/>
                  </a:cubicBezTo>
                  <a:close/>
                  <a:moveTo>
                    <a:pt x="284" y="1"/>
                  </a:moveTo>
                  <a:cubicBezTo>
                    <a:pt x="122" y="1"/>
                    <a:pt x="0" y="122"/>
                    <a:pt x="0" y="285"/>
                  </a:cubicBezTo>
                  <a:lnTo>
                    <a:pt x="0" y="352"/>
                  </a:lnTo>
                  <a:cubicBezTo>
                    <a:pt x="0" y="501"/>
                    <a:pt x="122" y="636"/>
                    <a:pt x="284" y="636"/>
                  </a:cubicBezTo>
                  <a:lnTo>
                    <a:pt x="1582" y="636"/>
                  </a:lnTo>
                  <a:cubicBezTo>
                    <a:pt x="1745" y="636"/>
                    <a:pt x="1866" y="501"/>
                    <a:pt x="1866" y="352"/>
                  </a:cubicBezTo>
                  <a:lnTo>
                    <a:pt x="1866" y="285"/>
                  </a:lnTo>
                  <a:cubicBezTo>
                    <a:pt x="1866" y="122"/>
                    <a:pt x="1745" y="1"/>
                    <a:pt x="15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5" name="Google Shape;945;p70"/>
          <p:cNvSpPr/>
          <p:nvPr/>
        </p:nvSpPr>
        <p:spPr>
          <a:xfrm flipH="1" rot="-5400000">
            <a:off x="7802400" y="4789875"/>
            <a:ext cx="126000" cy="150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70">
            <a:hlinkClick action="ppaction://hlinksldjump" r:id="rId3"/>
          </p:cNvPr>
          <p:cNvSpPr/>
          <p:nvPr/>
        </p:nvSpPr>
        <p:spPr>
          <a:xfrm>
            <a:off x="453588" y="134690"/>
            <a:ext cx="240754" cy="226818"/>
          </a:xfrm>
          <a:custGeom>
            <a:rect b="b" l="l" r="r" t="t"/>
            <a:pathLst>
              <a:path extrusionOk="0" h="2994" w="3179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47" name="Google Shape;947;p70"/>
          <p:cNvSpPr/>
          <p:nvPr/>
        </p:nvSpPr>
        <p:spPr>
          <a:xfrm>
            <a:off x="989959" y="3881937"/>
            <a:ext cx="362633" cy="317239"/>
          </a:xfrm>
          <a:custGeom>
            <a:rect b="b" l="l" r="r" t="t"/>
            <a:pathLst>
              <a:path extrusionOk="0" h="2746" w="3139">
                <a:moveTo>
                  <a:pt x="2922" y="311"/>
                </a:moveTo>
                <a:lnTo>
                  <a:pt x="2570" y="2543"/>
                </a:lnTo>
                <a:lnTo>
                  <a:pt x="1610" y="2204"/>
                </a:lnTo>
                <a:lnTo>
                  <a:pt x="2679" y="582"/>
                </a:lnTo>
                <a:lnTo>
                  <a:pt x="1002" y="2029"/>
                </a:lnTo>
                <a:lnTo>
                  <a:pt x="380" y="1853"/>
                </a:lnTo>
                <a:lnTo>
                  <a:pt x="2922" y="311"/>
                </a:lnTo>
                <a:close/>
                <a:moveTo>
                  <a:pt x="3138" y="0"/>
                </a:moveTo>
                <a:lnTo>
                  <a:pt x="1" y="1893"/>
                </a:lnTo>
                <a:lnTo>
                  <a:pt x="1042" y="2204"/>
                </a:lnTo>
                <a:lnTo>
                  <a:pt x="1935" y="1434"/>
                </a:lnTo>
                <a:lnTo>
                  <a:pt x="1367" y="2286"/>
                </a:lnTo>
                <a:lnTo>
                  <a:pt x="2706" y="2745"/>
                </a:lnTo>
                <a:lnTo>
                  <a:pt x="3138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70"/>
          <p:cNvSpPr txBox="1"/>
          <p:nvPr>
            <p:ph idx="3" type="subTitle"/>
          </p:nvPr>
        </p:nvSpPr>
        <p:spPr>
          <a:xfrm>
            <a:off x="4801850" y="3407568"/>
            <a:ext cx="317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/>
              <a:t>Roll No: 14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/>
              <a:t>ovi.jadhav@sdbi.in</a:t>
            </a:r>
            <a:endParaRPr sz="1200"/>
          </a:p>
        </p:txBody>
      </p:sp>
      <p:sp>
        <p:nvSpPr>
          <p:cNvPr id="949" name="Google Shape;949;p70"/>
          <p:cNvSpPr txBox="1"/>
          <p:nvPr>
            <p:ph idx="1" type="subTitle"/>
          </p:nvPr>
        </p:nvSpPr>
        <p:spPr>
          <a:xfrm>
            <a:off x="4801850" y="2964155"/>
            <a:ext cx="31785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Ovi Jadhav</a:t>
            </a:r>
            <a:endParaRPr sz="1800"/>
          </a:p>
        </p:txBody>
      </p:sp>
      <p:sp>
        <p:nvSpPr>
          <p:cNvPr id="950" name="Google Shape;950;p70"/>
          <p:cNvSpPr txBox="1"/>
          <p:nvPr>
            <p:ph idx="2" type="subTitle"/>
          </p:nvPr>
        </p:nvSpPr>
        <p:spPr>
          <a:xfrm>
            <a:off x="4801850" y="1542725"/>
            <a:ext cx="3178500" cy="4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Drishti Chulani</a:t>
            </a:r>
            <a:endParaRPr sz="1800"/>
          </a:p>
        </p:txBody>
      </p:sp>
      <p:sp>
        <p:nvSpPr>
          <p:cNvPr id="951" name="Google Shape;951;p70"/>
          <p:cNvSpPr txBox="1"/>
          <p:nvPr>
            <p:ph idx="4" type="subTitle"/>
          </p:nvPr>
        </p:nvSpPr>
        <p:spPr>
          <a:xfrm>
            <a:off x="4801850" y="2013096"/>
            <a:ext cx="317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/>
              <a:t>Roll No: 03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200"/>
              <a:t>drishti.chulani@sdbi.in</a:t>
            </a:r>
            <a:endParaRPr sz="1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71"/>
          <p:cNvSpPr txBox="1"/>
          <p:nvPr>
            <p:ph type="title"/>
          </p:nvPr>
        </p:nvSpPr>
        <p:spPr>
          <a:xfrm>
            <a:off x="1741025" y="1653900"/>
            <a:ext cx="5160000" cy="18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 :)</a:t>
            </a:r>
            <a:endParaRPr/>
          </a:p>
        </p:txBody>
      </p:sp>
      <p:sp>
        <p:nvSpPr>
          <p:cNvPr id="957" name="Google Shape;957;p71"/>
          <p:cNvSpPr/>
          <p:nvPr/>
        </p:nvSpPr>
        <p:spPr>
          <a:xfrm>
            <a:off x="6559625" y="438900"/>
            <a:ext cx="1886792" cy="1562732"/>
          </a:xfrm>
          <a:custGeom>
            <a:rect b="b" l="l" r="r" t="t"/>
            <a:pathLst>
              <a:path extrusionOk="0" h="47266" w="74349">
                <a:moveTo>
                  <a:pt x="67358" y="47265"/>
                </a:moveTo>
                <a:lnTo>
                  <a:pt x="1277" y="47265"/>
                </a:lnTo>
                <a:lnTo>
                  <a:pt x="1277" y="14499"/>
                </a:lnTo>
                <a:cubicBezTo>
                  <a:pt x="1277" y="14499"/>
                  <a:pt x="1" y="36809"/>
                  <a:pt x="6627" y="38299"/>
                </a:cubicBezTo>
                <a:cubicBezTo>
                  <a:pt x="13223" y="39788"/>
                  <a:pt x="14439" y="21156"/>
                  <a:pt x="20639" y="21733"/>
                </a:cubicBezTo>
                <a:cubicBezTo>
                  <a:pt x="26810" y="22341"/>
                  <a:pt x="27934" y="43284"/>
                  <a:pt x="36810" y="43284"/>
                </a:cubicBezTo>
                <a:cubicBezTo>
                  <a:pt x="47388" y="43314"/>
                  <a:pt x="45108" y="0"/>
                  <a:pt x="54470" y="0"/>
                </a:cubicBezTo>
                <a:cubicBezTo>
                  <a:pt x="62981" y="0"/>
                  <a:pt x="67358" y="21642"/>
                  <a:pt x="67358" y="21642"/>
                </a:cubicBezTo>
                <a:cubicBezTo>
                  <a:pt x="67358" y="21642"/>
                  <a:pt x="70731" y="34408"/>
                  <a:pt x="74349" y="36627"/>
                </a:cubicBezTo>
                <a:lnTo>
                  <a:pt x="74349" y="47265"/>
                </a:lnTo>
                <a:lnTo>
                  <a:pt x="67358" y="47265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71"/>
          <p:cNvSpPr txBox="1"/>
          <p:nvPr/>
        </p:nvSpPr>
        <p:spPr>
          <a:xfrm>
            <a:off x="1641525" y="3354700"/>
            <a:ext cx="57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Questions</a:t>
            </a: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9" name="Google Shape;959;p71"/>
          <p:cNvSpPr/>
          <p:nvPr/>
        </p:nvSpPr>
        <p:spPr>
          <a:xfrm>
            <a:off x="7818416" y="3995345"/>
            <a:ext cx="398771" cy="379455"/>
          </a:xfrm>
          <a:custGeom>
            <a:rect b="b" l="l" r="r" t="t"/>
            <a:pathLst>
              <a:path extrusionOk="0" h="2652" w="2787">
                <a:moveTo>
                  <a:pt x="1394" y="136"/>
                </a:moveTo>
                <a:cubicBezTo>
                  <a:pt x="1434" y="136"/>
                  <a:pt x="1475" y="149"/>
                  <a:pt x="1502" y="190"/>
                </a:cubicBezTo>
                <a:lnTo>
                  <a:pt x="1759" y="731"/>
                </a:lnTo>
                <a:cubicBezTo>
                  <a:pt x="1800" y="812"/>
                  <a:pt x="1867" y="853"/>
                  <a:pt x="1948" y="866"/>
                </a:cubicBezTo>
                <a:lnTo>
                  <a:pt x="2543" y="961"/>
                </a:lnTo>
                <a:cubicBezTo>
                  <a:pt x="2584" y="961"/>
                  <a:pt x="2625" y="988"/>
                  <a:pt x="2638" y="1028"/>
                </a:cubicBezTo>
                <a:cubicBezTo>
                  <a:pt x="2652" y="1069"/>
                  <a:pt x="2638" y="1123"/>
                  <a:pt x="2611" y="1150"/>
                </a:cubicBezTo>
                <a:lnTo>
                  <a:pt x="2178" y="1569"/>
                </a:lnTo>
                <a:cubicBezTo>
                  <a:pt x="2124" y="1623"/>
                  <a:pt x="2097" y="1705"/>
                  <a:pt x="2111" y="1786"/>
                </a:cubicBezTo>
                <a:lnTo>
                  <a:pt x="2205" y="2381"/>
                </a:lnTo>
                <a:cubicBezTo>
                  <a:pt x="2219" y="2421"/>
                  <a:pt x="2205" y="2462"/>
                  <a:pt x="2165" y="2489"/>
                </a:cubicBezTo>
                <a:cubicBezTo>
                  <a:pt x="2141" y="2505"/>
                  <a:pt x="2117" y="2511"/>
                  <a:pt x="2093" y="2511"/>
                </a:cubicBezTo>
                <a:cubicBezTo>
                  <a:pt x="2077" y="2511"/>
                  <a:pt x="2060" y="2508"/>
                  <a:pt x="2043" y="2503"/>
                </a:cubicBezTo>
                <a:lnTo>
                  <a:pt x="1516" y="2219"/>
                </a:lnTo>
                <a:cubicBezTo>
                  <a:pt x="1475" y="2205"/>
                  <a:pt x="1434" y="2191"/>
                  <a:pt x="1394" y="2191"/>
                </a:cubicBezTo>
                <a:cubicBezTo>
                  <a:pt x="1353" y="2191"/>
                  <a:pt x="1313" y="2205"/>
                  <a:pt x="1286" y="2219"/>
                </a:cubicBezTo>
                <a:lnTo>
                  <a:pt x="745" y="2503"/>
                </a:lnTo>
                <a:cubicBezTo>
                  <a:pt x="728" y="2508"/>
                  <a:pt x="711" y="2511"/>
                  <a:pt x="694" y="2511"/>
                </a:cubicBezTo>
                <a:cubicBezTo>
                  <a:pt x="671" y="2511"/>
                  <a:pt x="647" y="2505"/>
                  <a:pt x="623" y="2489"/>
                </a:cubicBezTo>
                <a:cubicBezTo>
                  <a:pt x="596" y="2462"/>
                  <a:pt x="582" y="2421"/>
                  <a:pt x="582" y="2381"/>
                </a:cubicBezTo>
                <a:lnTo>
                  <a:pt x="691" y="1786"/>
                </a:lnTo>
                <a:cubicBezTo>
                  <a:pt x="704" y="1705"/>
                  <a:pt x="677" y="1623"/>
                  <a:pt x="623" y="1569"/>
                </a:cubicBezTo>
                <a:lnTo>
                  <a:pt x="177" y="1150"/>
                </a:lnTo>
                <a:cubicBezTo>
                  <a:pt x="150" y="1123"/>
                  <a:pt x="136" y="1069"/>
                  <a:pt x="150" y="1028"/>
                </a:cubicBezTo>
                <a:cubicBezTo>
                  <a:pt x="163" y="988"/>
                  <a:pt x="204" y="961"/>
                  <a:pt x="244" y="961"/>
                </a:cubicBezTo>
                <a:lnTo>
                  <a:pt x="839" y="866"/>
                </a:lnTo>
                <a:cubicBezTo>
                  <a:pt x="921" y="853"/>
                  <a:pt x="988" y="812"/>
                  <a:pt x="1029" y="731"/>
                </a:cubicBezTo>
                <a:lnTo>
                  <a:pt x="1299" y="190"/>
                </a:lnTo>
                <a:cubicBezTo>
                  <a:pt x="1313" y="149"/>
                  <a:pt x="1353" y="136"/>
                  <a:pt x="1394" y="136"/>
                </a:cubicBezTo>
                <a:close/>
                <a:moveTo>
                  <a:pt x="1394" y="1"/>
                </a:moveTo>
                <a:cubicBezTo>
                  <a:pt x="1299" y="1"/>
                  <a:pt x="1218" y="55"/>
                  <a:pt x="1178" y="136"/>
                </a:cubicBezTo>
                <a:lnTo>
                  <a:pt x="907" y="677"/>
                </a:lnTo>
                <a:cubicBezTo>
                  <a:pt x="894" y="704"/>
                  <a:pt x="866" y="731"/>
                  <a:pt x="826" y="744"/>
                </a:cubicBezTo>
                <a:lnTo>
                  <a:pt x="231" y="826"/>
                </a:lnTo>
                <a:cubicBezTo>
                  <a:pt x="136" y="839"/>
                  <a:pt x="55" y="907"/>
                  <a:pt x="28" y="988"/>
                </a:cubicBezTo>
                <a:cubicBezTo>
                  <a:pt x="1" y="1083"/>
                  <a:pt x="28" y="1177"/>
                  <a:pt x="96" y="1245"/>
                </a:cubicBezTo>
                <a:lnTo>
                  <a:pt x="528" y="1664"/>
                </a:lnTo>
                <a:cubicBezTo>
                  <a:pt x="555" y="1691"/>
                  <a:pt x="555" y="1732"/>
                  <a:pt x="555" y="1759"/>
                </a:cubicBezTo>
                <a:lnTo>
                  <a:pt x="447" y="2354"/>
                </a:lnTo>
                <a:cubicBezTo>
                  <a:pt x="434" y="2448"/>
                  <a:pt x="474" y="2543"/>
                  <a:pt x="555" y="2597"/>
                </a:cubicBezTo>
                <a:cubicBezTo>
                  <a:pt x="596" y="2630"/>
                  <a:pt x="652" y="2648"/>
                  <a:pt x="708" y="2648"/>
                </a:cubicBezTo>
                <a:cubicBezTo>
                  <a:pt x="744" y="2648"/>
                  <a:pt x="780" y="2640"/>
                  <a:pt x="812" y="2624"/>
                </a:cubicBezTo>
                <a:lnTo>
                  <a:pt x="1340" y="2340"/>
                </a:lnTo>
                <a:cubicBezTo>
                  <a:pt x="1360" y="2327"/>
                  <a:pt x="1380" y="2320"/>
                  <a:pt x="1399" y="2320"/>
                </a:cubicBezTo>
                <a:cubicBezTo>
                  <a:pt x="1418" y="2320"/>
                  <a:pt x="1434" y="2327"/>
                  <a:pt x="1448" y="2340"/>
                </a:cubicBezTo>
                <a:lnTo>
                  <a:pt x="1989" y="2624"/>
                </a:lnTo>
                <a:cubicBezTo>
                  <a:pt x="2016" y="2638"/>
                  <a:pt x="2057" y="2651"/>
                  <a:pt x="2097" y="2651"/>
                </a:cubicBezTo>
                <a:cubicBezTo>
                  <a:pt x="2151" y="2651"/>
                  <a:pt x="2192" y="2624"/>
                  <a:pt x="2246" y="2597"/>
                </a:cubicBezTo>
                <a:cubicBezTo>
                  <a:pt x="2314" y="2543"/>
                  <a:pt x="2354" y="2448"/>
                  <a:pt x="2341" y="2354"/>
                </a:cubicBezTo>
                <a:lnTo>
                  <a:pt x="2232" y="1759"/>
                </a:lnTo>
                <a:cubicBezTo>
                  <a:pt x="2232" y="1732"/>
                  <a:pt x="2246" y="1691"/>
                  <a:pt x="2273" y="1664"/>
                </a:cubicBezTo>
                <a:lnTo>
                  <a:pt x="2706" y="1245"/>
                </a:lnTo>
                <a:cubicBezTo>
                  <a:pt x="2773" y="1177"/>
                  <a:pt x="2787" y="1083"/>
                  <a:pt x="2760" y="988"/>
                </a:cubicBezTo>
                <a:cubicBezTo>
                  <a:pt x="2733" y="907"/>
                  <a:pt x="2665" y="839"/>
                  <a:pt x="2570" y="826"/>
                </a:cubicBezTo>
                <a:lnTo>
                  <a:pt x="1962" y="744"/>
                </a:lnTo>
                <a:cubicBezTo>
                  <a:pt x="1935" y="731"/>
                  <a:pt x="1894" y="704"/>
                  <a:pt x="1881" y="677"/>
                </a:cubicBezTo>
                <a:lnTo>
                  <a:pt x="1610" y="136"/>
                </a:lnTo>
                <a:cubicBezTo>
                  <a:pt x="1570" y="55"/>
                  <a:pt x="1489" y="1"/>
                  <a:pt x="139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0" name="Google Shape;960;p71"/>
          <p:cNvGrpSpPr/>
          <p:nvPr/>
        </p:nvGrpSpPr>
        <p:grpSpPr>
          <a:xfrm flipH="1">
            <a:off x="900033" y="2378885"/>
            <a:ext cx="698423" cy="494477"/>
            <a:chOff x="3745575" y="190875"/>
            <a:chExt cx="87925" cy="62250"/>
          </a:xfrm>
        </p:grpSpPr>
        <p:sp>
          <p:nvSpPr>
            <p:cNvPr id="961" name="Google Shape;961;p71"/>
            <p:cNvSpPr/>
            <p:nvPr/>
          </p:nvSpPr>
          <p:spPr>
            <a:xfrm>
              <a:off x="3745575" y="190875"/>
              <a:ext cx="87925" cy="15575"/>
            </a:xfrm>
            <a:custGeom>
              <a:rect b="b" l="l" r="r" t="t"/>
              <a:pathLst>
                <a:path extrusionOk="0" h="623" w="3517">
                  <a:moveTo>
                    <a:pt x="3232" y="109"/>
                  </a:moveTo>
                  <a:cubicBezTo>
                    <a:pt x="3327" y="109"/>
                    <a:pt x="3395" y="190"/>
                    <a:pt x="3395" y="285"/>
                  </a:cubicBezTo>
                  <a:lnTo>
                    <a:pt x="3395" y="339"/>
                  </a:lnTo>
                  <a:cubicBezTo>
                    <a:pt x="3395" y="434"/>
                    <a:pt x="3327" y="515"/>
                    <a:pt x="3232" y="515"/>
                  </a:cubicBezTo>
                  <a:lnTo>
                    <a:pt x="298" y="515"/>
                  </a:lnTo>
                  <a:cubicBezTo>
                    <a:pt x="203" y="515"/>
                    <a:pt x="122" y="434"/>
                    <a:pt x="122" y="339"/>
                  </a:cubicBezTo>
                  <a:lnTo>
                    <a:pt x="122" y="285"/>
                  </a:lnTo>
                  <a:cubicBezTo>
                    <a:pt x="122" y="190"/>
                    <a:pt x="203" y="109"/>
                    <a:pt x="298" y="109"/>
                  </a:cubicBezTo>
                  <a:close/>
                  <a:moveTo>
                    <a:pt x="298" y="1"/>
                  </a:moveTo>
                  <a:cubicBezTo>
                    <a:pt x="135" y="1"/>
                    <a:pt x="0" y="122"/>
                    <a:pt x="0" y="285"/>
                  </a:cubicBezTo>
                  <a:lnTo>
                    <a:pt x="0" y="339"/>
                  </a:lnTo>
                  <a:cubicBezTo>
                    <a:pt x="0" y="501"/>
                    <a:pt x="135" y="623"/>
                    <a:pt x="298" y="623"/>
                  </a:cubicBezTo>
                  <a:lnTo>
                    <a:pt x="3232" y="623"/>
                  </a:lnTo>
                  <a:cubicBezTo>
                    <a:pt x="3395" y="623"/>
                    <a:pt x="3516" y="501"/>
                    <a:pt x="3516" y="339"/>
                  </a:cubicBezTo>
                  <a:lnTo>
                    <a:pt x="3516" y="285"/>
                  </a:lnTo>
                  <a:cubicBezTo>
                    <a:pt x="3516" y="122"/>
                    <a:pt x="3395" y="1"/>
                    <a:pt x="32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71"/>
            <p:cNvSpPr/>
            <p:nvPr/>
          </p:nvSpPr>
          <p:spPr>
            <a:xfrm>
              <a:off x="3760100" y="213875"/>
              <a:ext cx="73400" cy="15925"/>
            </a:xfrm>
            <a:custGeom>
              <a:rect b="b" l="l" r="r" t="t"/>
              <a:pathLst>
                <a:path extrusionOk="0" h="637" w="2936">
                  <a:moveTo>
                    <a:pt x="2651" y="122"/>
                  </a:moveTo>
                  <a:cubicBezTo>
                    <a:pt x="2746" y="122"/>
                    <a:pt x="2814" y="203"/>
                    <a:pt x="2814" y="298"/>
                  </a:cubicBezTo>
                  <a:lnTo>
                    <a:pt x="2814" y="352"/>
                  </a:lnTo>
                  <a:cubicBezTo>
                    <a:pt x="2814" y="447"/>
                    <a:pt x="2746" y="514"/>
                    <a:pt x="2651" y="514"/>
                  </a:cubicBezTo>
                  <a:lnTo>
                    <a:pt x="285" y="514"/>
                  </a:lnTo>
                  <a:cubicBezTo>
                    <a:pt x="190" y="514"/>
                    <a:pt x="122" y="447"/>
                    <a:pt x="122" y="352"/>
                  </a:cubicBezTo>
                  <a:lnTo>
                    <a:pt x="122" y="298"/>
                  </a:lnTo>
                  <a:cubicBezTo>
                    <a:pt x="122" y="203"/>
                    <a:pt x="190" y="122"/>
                    <a:pt x="285" y="122"/>
                  </a:cubicBezTo>
                  <a:close/>
                  <a:moveTo>
                    <a:pt x="285" y="0"/>
                  </a:moveTo>
                  <a:cubicBezTo>
                    <a:pt x="122" y="0"/>
                    <a:pt x="1" y="136"/>
                    <a:pt x="1" y="298"/>
                  </a:cubicBezTo>
                  <a:lnTo>
                    <a:pt x="1" y="352"/>
                  </a:lnTo>
                  <a:cubicBezTo>
                    <a:pt x="1" y="514"/>
                    <a:pt x="122" y="636"/>
                    <a:pt x="285" y="636"/>
                  </a:cubicBezTo>
                  <a:lnTo>
                    <a:pt x="2651" y="636"/>
                  </a:lnTo>
                  <a:cubicBezTo>
                    <a:pt x="2814" y="636"/>
                    <a:pt x="2935" y="514"/>
                    <a:pt x="2935" y="352"/>
                  </a:cubicBezTo>
                  <a:lnTo>
                    <a:pt x="2935" y="298"/>
                  </a:lnTo>
                  <a:cubicBezTo>
                    <a:pt x="2935" y="136"/>
                    <a:pt x="2814" y="0"/>
                    <a:pt x="265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71"/>
            <p:cNvSpPr/>
            <p:nvPr/>
          </p:nvSpPr>
          <p:spPr>
            <a:xfrm>
              <a:off x="3786825" y="237200"/>
              <a:ext cx="46675" cy="15925"/>
            </a:xfrm>
            <a:custGeom>
              <a:rect b="b" l="l" r="r" t="t"/>
              <a:pathLst>
                <a:path extrusionOk="0" h="637" w="1867">
                  <a:moveTo>
                    <a:pt x="1582" y="122"/>
                  </a:moveTo>
                  <a:cubicBezTo>
                    <a:pt x="1677" y="122"/>
                    <a:pt x="1745" y="190"/>
                    <a:pt x="1745" y="285"/>
                  </a:cubicBezTo>
                  <a:lnTo>
                    <a:pt x="1745" y="352"/>
                  </a:lnTo>
                  <a:cubicBezTo>
                    <a:pt x="1745" y="433"/>
                    <a:pt x="1677" y="514"/>
                    <a:pt x="1582" y="514"/>
                  </a:cubicBezTo>
                  <a:lnTo>
                    <a:pt x="284" y="514"/>
                  </a:lnTo>
                  <a:cubicBezTo>
                    <a:pt x="189" y="514"/>
                    <a:pt x="108" y="433"/>
                    <a:pt x="108" y="352"/>
                  </a:cubicBezTo>
                  <a:lnTo>
                    <a:pt x="108" y="285"/>
                  </a:lnTo>
                  <a:cubicBezTo>
                    <a:pt x="108" y="190"/>
                    <a:pt x="189" y="122"/>
                    <a:pt x="284" y="122"/>
                  </a:cubicBezTo>
                  <a:close/>
                  <a:moveTo>
                    <a:pt x="284" y="1"/>
                  </a:moveTo>
                  <a:cubicBezTo>
                    <a:pt x="122" y="1"/>
                    <a:pt x="0" y="122"/>
                    <a:pt x="0" y="285"/>
                  </a:cubicBezTo>
                  <a:lnTo>
                    <a:pt x="0" y="352"/>
                  </a:lnTo>
                  <a:cubicBezTo>
                    <a:pt x="0" y="501"/>
                    <a:pt x="122" y="636"/>
                    <a:pt x="284" y="636"/>
                  </a:cubicBezTo>
                  <a:lnTo>
                    <a:pt x="1582" y="636"/>
                  </a:lnTo>
                  <a:cubicBezTo>
                    <a:pt x="1745" y="636"/>
                    <a:pt x="1866" y="501"/>
                    <a:pt x="1866" y="352"/>
                  </a:cubicBezTo>
                  <a:lnTo>
                    <a:pt x="1866" y="285"/>
                  </a:lnTo>
                  <a:cubicBezTo>
                    <a:pt x="1866" y="122"/>
                    <a:pt x="1745" y="1"/>
                    <a:pt x="15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4" name="Google Shape;964;p71"/>
          <p:cNvSpPr/>
          <p:nvPr/>
        </p:nvSpPr>
        <p:spPr>
          <a:xfrm>
            <a:off x="5672823" y="873875"/>
            <a:ext cx="470925" cy="409499"/>
          </a:xfrm>
          <a:custGeom>
            <a:rect b="b" l="l" r="r" t="t"/>
            <a:pathLst>
              <a:path extrusionOk="0" h="2341" w="2692">
                <a:moveTo>
                  <a:pt x="1921" y="163"/>
                </a:moveTo>
                <a:lnTo>
                  <a:pt x="2516" y="1177"/>
                </a:lnTo>
                <a:lnTo>
                  <a:pt x="1921" y="2178"/>
                </a:lnTo>
                <a:lnTo>
                  <a:pt x="758" y="2178"/>
                </a:lnTo>
                <a:lnTo>
                  <a:pt x="176" y="1177"/>
                </a:lnTo>
                <a:lnTo>
                  <a:pt x="758" y="163"/>
                </a:lnTo>
                <a:close/>
                <a:moveTo>
                  <a:pt x="677" y="1"/>
                </a:moveTo>
                <a:lnTo>
                  <a:pt x="1" y="1177"/>
                </a:lnTo>
                <a:lnTo>
                  <a:pt x="677" y="2340"/>
                </a:lnTo>
                <a:lnTo>
                  <a:pt x="2016" y="2340"/>
                </a:lnTo>
                <a:lnTo>
                  <a:pt x="2692" y="1177"/>
                </a:lnTo>
                <a:lnTo>
                  <a:pt x="201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5" name="Google Shape;965;p71"/>
          <p:cNvGrpSpPr/>
          <p:nvPr/>
        </p:nvGrpSpPr>
        <p:grpSpPr>
          <a:xfrm>
            <a:off x="1104303" y="3235301"/>
            <a:ext cx="926752" cy="1268531"/>
            <a:chOff x="962300" y="1415600"/>
            <a:chExt cx="992559" cy="2312306"/>
          </a:xfrm>
        </p:grpSpPr>
        <p:sp>
          <p:nvSpPr>
            <p:cNvPr id="966" name="Google Shape;966;p71"/>
            <p:cNvSpPr/>
            <p:nvPr/>
          </p:nvSpPr>
          <p:spPr>
            <a:xfrm>
              <a:off x="1830390" y="2862451"/>
              <a:ext cx="124469" cy="865436"/>
            </a:xfrm>
            <a:custGeom>
              <a:rect b="b" l="l" r="r" t="t"/>
              <a:pathLst>
                <a:path extrusionOk="0" h="9727" w="1399">
                  <a:moveTo>
                    <a:pt x="0" y="9727"/>
                  </a:moveTo>
                  <a:lnTo>
                    <a:pt x="1398" y="9727"/>
                  </a:lnTo>
                  <a:lnTo>
                    <a:pt x="139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71"/>
            <p:cNvSpPr/>
            <p:nvPr/>
          </p:nvSpPr>
          <p:spPr>
            <a:xfrm>
              <a:off x="1654583" y="1677887"/>
              <a:ext cx="127227" cy="2050015"/>
            </a:xfrm>
            <a:custGeom>
              <a:rect b="b" l="l" r="r" t="t"/>
              <a:pathLst>
                <a:path extrusionOk="0" h="23041" w="1430">
                  <a:moveTo>
                    <a:pt x="1" y="23041"/>
                  </a:moveTo>
                  <a:lnTo>
                    <a:pt x="1429" y="23041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71"/>
            <p:cNvSpPr/>
            <p:nvPr/>
          </p:nvSpPr>
          <p:spPr>
            <a:xfrm>
              <a:off x="1481535" y="1415600"/>
              <a:ext cx="127138" cy="2312306"/>
            </a:xfrm>
            <a:custGeom>
              <a:rect b="b" l="l" r="r" t="t"/>
              <a:pathLst>
                <a:path extrusionOk="0" h="25989" w="1429">
                  <a:moveTo>
                    <a:pt x="0" y="25989"/>
                  </a:moveTo>
                  <a:lnTo>
                    <a:pt x="1429" y="25989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71"/>
            <p:cNvSpPr/>
            <p:nvPr/>
          </p:nvSpPr>
          <p:spPr>
            <a:xfrm>
              <a:off x="1308397" y="1913216"/>
              <a:ext cx="127227" cy="1814683"/>
            </a:xfrm>
            <a:custGeom>
              <a:rect b="b" l="l" r="r" t="t"/>
              <a:pathLst>
                <a:path extrusionOk="0" h="20396" w="1430">
                  <a:moveTo>
                    <a:pt x="1" y="20396"/>
                  </a:moveTo>
                  <a:lnTo>
                    <a:pt x="1429" y="20396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71"/>
            <p:cNvSpPr/>
            <p:nvPr/>
          </p:nvSpPr>
          <p:spPr>
            <a:xfrm>
              <a:off x="1135349" y="2151214"/>
              <a:ext cx="124469" cy="1576682"/>
            </a:xfrm>
            <a:custGeom>
              <a:rect b="b" l="l" r="r" t="t"/>
              <a:pathLst>
                <a:path extrusionOk="0" h="17721" w="1399">
                  <a:moveTo>
                    <a:pt x="1" y="17721"/>
                  </a:moveTo>
                  <a:lnTo>
                    <a:pt x="1399" y="17721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71"/>
            <p:cNvSpPr/>
            <p:nvPr/>
          </p:nvSpPr>
          <p:spPr>
            <a:xfrm>
              <a:off x="962300" y="2272838"/>
              <a:ext cx="124469" cy="1455056"/>
            </a:xfrm>
            <a:custGeom>
              <a:rect b="b" l="l" r="r" t="t"/>
              <a:pathLst>
                <a:path extrusionOk="0" h="16354" w="1399">
                  <a:moveTo>
                    <a:pt x="0" y="16354"/>
                  </a:moveTo>
                  <a:lnTo>
                    <a:pt x="1398" y="16354"/>
                  </a:lnTo>
                  <a:lnTo>
                    <a:pt x="1398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71"/>
            <p:cNvSpPr/>
            <p:nvPr/>
          </p:nvSpPr>
          <p:spPr>
            <a:xfrm>
              <a:off x="1830390" y="2862451"/>
              <a:ext cx="124469" cy="865436"/>
            </a:xfrm>
            <a:custGeom>
              <a:rect b="b" l="l" r="r" t="t"/>
              <a:pathLst>
                <a:path extrusionOk="0" h="9727" w="1399">
                  <a:moveTo>
                    <a:pt x="0" y="9727"/>
                  </a:moveTo>
                  <a:lnTo>
                    <a:pt x="1398" y="9727"/>
                  </a:lnTo>
                  <a:lnTo>
                    <a:pt x="139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71"/>
            <p:cNvSpPr/>
            <p:nvPr/>
          </p:nvSpPr>
          <p:spPr>
            <a:xfrm>
              <a:off x="1654583" y="1677887"/>
              <a:ext cx="127227" cy="2050015"/>
            </a:xfrm>
            <a:custGeom>
              <a:rect b="b" l="l" r="r" t="t"/>
              <a:pathLst>
                <a:path extrusionOk="0" h="23041" w="1430">
                  <a:moveTo>
                    <a:pt x="1" y="23041"/>
                  </a:moveTo>
                  <a:lnTo>
                    <a:pt x="1429" y="23041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71"/>
            <p:cNvSpPr/>
            <p:nvPr/>
          </p:nvSpPr>
          <p:spPr>
            <a:xfrm>
              <a:off x="1481535" y="1415600"/>
              <a:ext cx="127138" cy="2312306"/>
            </a:xfrm>
            <a:custGeom>
              <a:rect b="b" l="l" r="r" t="t"/>
              <a:pathLst>
                <a:path extrusionOk="0" h="25989" w="1429">
                  <a:moveTo>
                    <a:pt x="0" y="25989"/>
                  </a:moveTo>
                  <a:lnTo>
                    <a:pt x="1429" y="25989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71"/>
            <p:cNvSpPr/>
            <p:nvPr/>
          </p:nvSpPr>
          <p:spPr>
            <a:xfrm>
              <a:off x="1308397" y="1913216"/>
              <a:ext cx="127227" cy="1814683"/>
            </a:xfrm>
            <a:custGeom>
              <a:rect b="b" l="l" r="r" t="t"/>
              <a:pathLst>
                <a:path extrusionOk="0" h="20396" w="1430">
                  <a:moveTo>
                    <a:pt x="1" y="20396"/>
                  </a:moveTo>
                  <a:lnTo>
                    <a:pt x="1429" y="20396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71"/>
            <p:cNvSpPr/>
            <p:nvPr/>
          </p:nvSpPr>
          <p:spPr>
            <a:xfrm>
              <a:off x="1135349" y="2151214"/>
              <a:ext cx="124469" cy="1576682"/>
            </a:xfrm>
            <a:custGeom>
              <a:rect b="b" l="l" r="r" t="t"/>
              <a:pathLst>
                <a:path extrusionOk="0" h="17721" w="1399">
                  <a:moveTo>
                    <a:pt x="1" y="17721"/>
                  </a:moveTo>
                  <a:lnTo>
                    <a:pt x="1399" y="17721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71"/>
            <p:cNvSpPr/>
            <p:nvPr/>
          </p:nvSpPr>
          <p:spPr>
            <a:xfrm>
              <a:off x="962300" y="2272838"/>
              <a:ext cx="124469" cy="1455056"/>
            </a:xfrm>
            <a:custGeom>
              <a:rect b="b" l="l" r="r" t="t"/>
              <a:pathLst>
                <a:path extrusionOk="0" h="16354" w="1399">
                  <a:moveTo>
                    <a:pt x="0" y="16354"/>
                  </a:moveTo>
                  <a:lnTo>
                    <a:pt x="1398" y="16354"/>
                  </a:lnTo>
                  <a:lnTo>
                    <a:pt x="1398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/>
          <p:nvPr>
            <p:ph type="title"/>
          </p:nvPr>
        </p:nvSpPr>
        <p:spPr>
          <a:xfrm>
            <a:off x="5421847" y="1676399"/>
            <a:ext cx="2879400" cy="12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Camel Model Approach</a:t>
            </a:r>
            <a:endParaRPr/>
          </a:p>
        </p:txBody>
      </p:sp>
      <p:sp>
        <p:nvSpPr>
          <p:cNvPr id="349" name="Google Shape;349;p35"/>
          <p:cNvSpPr txBox="1"/>
          <p:nvPr>
            <p:ph idx="2" type="title"/>
          </p:nvPr>
        </p:nvSpPr>
        <p:spPr>
          <a:xfrm>
            <a:off x="4179847" y="1676399"/>
            <a:ext cx="1242000" cy="17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0" name="Google Shape;350;p35"/>
          <p:cNvSpPr/>
          <p:nvPr/>
        </p:nvSpPr>
        <p:spPr>
          <a:xfrm>
            <a:off x="842754" y="907445"/>
            <a:ext cx="398771" cy="379455"/>
          </a:xfrm>
          <a:custGeom>
            <a:rect b="b" l="l" r="r" t="t"/>
            <a:pathLst>
              <a:path extrusionOk="0" h="2652" w="2787">
                <a:moveTo>
                  <a:pt x="1394" y="136"/>
                </a:moveTo>
                <a:cubicBezTo>
                  <a:pt x="1434" y="136"/>
                  <a:pt x="1475" y="149"/>
                  <a:pt x="1502" y="190"/>
                </a:cubicBezTo>
                <a:lnTo>
                  <a:pt x="1759" y="731"/>
                </a:lnTo>
                <a:cubicBezTo>
                  <a:pt x="1800" y="812"/>
                  <a:pt x="1867" y="853"/>
                  <a:pt x="1948" y="866"/>
                </a:cubicBezTo>
                <a:lnTo>
                  <a:pt x="2543" y="961"/>
                </a:lnTo>
                <a:cubicBezTo>
                  <a:pt x="2584" y="961"/>
                  <a:pt x="2625" y="988"/>
                  <a:pt x="2638" y="1028"/>
                </a:cubicBezTo>
                <a:cubicBezTo>
                  <a:pt x="2652" y="1069"/>
                  <a:pt x="2638" y="1123"/>
                  <a:pt x="2611" y="1150"/>
                </a:cubicBezTo>
                <a:lnTo>
                  <a:pt x="2178" y="1569"/>
                </a:lnTo>
                <a:cubicBezTo>
                  <a:pt x="2124" y="1623"/>
                  <a:pt x="2097" y="1705"/>
                  <a:pt x="2111" y="1786"/>
                </a:cubicBezTo>
                <a:lnTo>
                  <a:pt x="2205" y="2381"/>
                </a:lnTo>
                <a:cubicBezTo>
                  <a:pt x="2219" y="2421"/>
                  <a:pt x="2205" y="2462"/>
                  <a:pt x="2165" y="2489"/>
                </a:cubicBezTo>
                <a:cubicBezTo>
                  <a:pt x="2141" y="2505"/>
                  <a:pt x="2117" y="2511"/>
                  <a:pt x="2093" y="2511"/>
                </a:cubicBezTo>
                <a:cubicBezTo>
                  <a:pt x="2077" y="2511"/>
                  <a:pt x="2060" y="2508"/>
                  <a:pt x="2043" y="2503"/>
                </a:cubicBezTo>
                <a:lnTo>
                  <a:pt x="1516" y="2219"/>
                </a:lnTo>
                <a:cubicBezTo>
                  <a:pt x="1475" y="2205"/>
                  <a:pt x="1434" y="2191"/>
                  <a:pt x="1394" y="2191"/>
                </a:cubicBezTo>
                <a:cubicBezTo>
                  <a:pt x="1353" y="2191"/>
                  <a:pt x="1313" y="2205"/>
                  <a:pt x="1286" y="2219"/>
                </a:cubicBezTo>
                <a:lnTo>
                  <a:pt x="745" y="2503"/>
                </a:lnTo>
                <a:cubicBezTo>
                  <a:pt x="728" y="2508"/>
                  <a:pt x="711" y="2511"/>
                  <a:pt x="694" y="2511"/>
                </a:cubicBezTo>
                <a:cubicBezTo>
                  <a:pt x="671" y="2511"/>
                  <a:pt x="647" y="2505"/>
                  <a:pt x="623" y="2489"/>
                </a:cubicBezTo>
                <a:cubicBezTo>
                  <a:pt x="596" y="2462"/>
                  <a:pt x="582" y="2421"/>
                  <a:pt x="582" y="2381"/>
                </a:cubicBezTo>
                <a:lnTo>
                  <a:pt x="691" y="1786"/>
                </a:lnTo>
                <a:cubicBezTo>
                  <a:pt x="704" y="1705"/>
                  <a:pt x="677" y="1623"/>
                  <a:pt x="623" y="1569"/>
                </a:cubicBezTo>
                <a:lnTo>
                  <a:pt x="177" y="1150"/>
                </a:lnTo>
                <a:cubicBezTo>
                  <a:pt x="150" y="1123"/>
                  <a:pt x="136" y="1069"/>
                  <a:pt x="150" y="1028"/>
                </a:cubicBezTo>
                <a:cubicBezTo>
                  <a:pt x="163" y="988"/>
                  <a:pt x="204" y="961"/>
                  <a:pt x="244" y="961"/>
                </a:cubicBezTo>
                <a:lnTo>
                  <a:pt x="839" y="866"/>
                </a:lnTo>
                <a:cubicBezTo>
                  <a:pt x="921" y="853"/>
                  <a:pt x="988" y="812"/>
                  <a:pt x="1029" y="731"/>
                </a:cubicBezTo>
                <a:lnTo>
                  <a:pt x="1299" y="190"/>
                </a:lnTo>
                <a:cubicBezTo>
                  <a:pt x="1313" y="149"/>
                  <a:pt x="1353" y="136"/>
                  <a:pt x="1394" y="136"/>
                </a:cubicBezTo>
                <a:close/>
                <a:moveTo>
                  <a:pt x="1394" y="1"/>
                </a:moveTo>
                <a:cubicBezTo>
                  <a:pt x="1299" y="1"/>
                  <a:pt x="1218" y="55"/>
                  <a:pt x="1178" y="136"/>
                </a:cubicBezTo>
                <a:lnTo>
                  <a:pt x="907" y="677"/>
                </a:lnTo>
                <a:cubicBezTo>
                  <a:pt x="894" y="704"/>
                  <a:pt x="866" y="731"/>
                  <a:pt x="826" y="744"/>
                </a:cubicBezTo>
                <a:lnTo>
                  <a:pt x="231" y="826"/>
                </a:lnTo>
                <a:cubicBezTo>
                  <a:pt x="136" y="839"/>
                  <a:pt x="55" y="907"/>
                  <a:pt x="28" y="988"/>
                </a:cubicBezTo>
                <a:cubicBezTo>
                  <a:pt x="1" y="1083"/>
                  <a:pt x="28" y="1177"/>
                  <a:pt x="96" y="1245"/>
                </a:cubicBezTo>
                <a:lnTo>
                  <a:pt x="528" y="1664"/>
                </a:lnTo>
                <a:cubicBezTo>
                  <a:pt x="555" y="1691"/>
                  <a:pt x="555" y="1732"/>
                  <a:pt x="555" y="1759"/>
                </a:cubicBezTo>
                <a:lnTo>
                  <a:pt x="447" y="2354"/>
                </a:lnTo>
                <a:cubicBezTo>
                  <a:pt x="434" y="2448"/>
                  <a:pt x="474" y="2543"/>
                  <a:pt x="555" y="2597"/>
                </a:cubicBezTo>
                <a:cubicBezTo>
                  <a:pt x="596" y="2630"/>
                  <a:pt x="652" y="2648"/>
                  <a:pt x="708" y="2648"/>
                </a:cubicBezTo>
                <a:cubicBezTo>
                  <a:pt x="744" y="2648"/>
                  <a:pt x="780" y="2640"/>
                  <a:pt x="812" y="2624"/>
                </a:cubicBezTo>
                <a:lnTo>
                  <a:pt x="1340" y="2340"/>
                </a:lnTo>
                <a:cubicBezTo>
                  <a:pt x="1360" y="2327"/>
                  <a:pt x="1380" y="2320"/>
                  <a:pt x="1399" y="2320"/>
                </a:cubicBezTo>
                <a:cubicBezTo>
                  <a:pt x="1418" y="2320"/>
                  <a:pt x="1434" y="2327"/>
                  <a:pt x="1448" y="2340"/>
                </a:cubicBezTo>
                <a:lnTo>
                  <a:pt x="1989" y="2624"/>
                </a:lnTo>
                <a:cubicBezTo>
                  <a:pt x="2016" y="2638"/>
                  <a:pt x="2057" y="2651"/>
                  <a:pt x="2097" y="2651"/>
                </a:cubicBezTo>
                <a:cubicBezTo>
                  <a:pt x="2151" y="2651"/>
                  <a:pt x="2192" y="2624"/>
                  <a:pt x="2246" y="2597"/>
                </a:cubicBezTo>
                <a:cubicBezTo>
                  <a:pt x="2314" y="2543"/>
                  <a:pt x="2354" y="2448"/>
                  <a:pt x="2341" y="2354"/>
                </a:cubicBezTo>
                <a:lnTo>
                  <a:pt x="2232" y="1759"/>
                </a:lnTo>
                <a:cubicBezTo>
                  <a:pt x="2232" y="1732"/>
                  <a:pt x="2246" y="1691"/>
                  <a:pt x="2273" y="1664"/>
                </a:cubicBezTo>
                <a:lnTo>
                  <a:pt x="2706" y="1245"/>
                </a:lnTo>
                <a:cubicBezTo>
                  <a:pt x="2773" y="1177"/>
                  <a:pt x="2787" y="1083"/>
                  <a:pt x="2760" y="988"/>
                </a:cubicBezTo>
                <a:cubicBezTo>
                  <a:pt x="2733" y="907"/>
                  <a:pt x="2665" y="839"/>
                  <a:pt x="2570" y="826"/>
                </a:cubicBezTo>
                <a:lnTo>
                  <a:pt x="1962" y="744"/>
                </a:lnTo>
                <a:cubicBezTo>
                  <a:pt x="1935" y="731"/>
                  <a:pt x="1894" y="704"/>
                  <a:pt x="1881" y="677"/>
                </a:cubicBezTo>
                <a:lnTo>
                  <a:pt x="1610" y="136"/>
                </a:lnTo>
                <a:cubicBezTo>
                  <a:pt x="1570" y="55"/>
                  <a:pt x="1489" y="1"/>
                  <a:pt x="1394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5">
            <a:hlinkClick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5">
            <a:hlinkClick action="ppaction://hlinkshowjump?jump=previousslide"/>
          </p:cNvPr>
          <p:cNvSpPr/>
          <p:nvPr/>
        </p:nvSpPr>
        <p:spPr>
          <a:xfrm flipH="1" rot="5400000">
            <a:off x="82435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35"/>
          <p:cNvGrpSpPr/>
          <p:nvPr/>
        </p:nvGrpSpPr>
        <p:grpSpPr>
          <a:xfrm>
            <a:off x="842753" y="1622103"/>
            <a:ext cx="2966922" cy="1899294"/>
            <a:chOff x="1062625" y="378088"/>
            <a:chExt cx="1873175" cy="1199125"/>
          </a:xfrm>
        </p:grpSpPr>
        <p:sp>
          <p:nvSpPr>
            <p:cNvPr id="354" name="Google Shape;354;p35"/>
            <p:cNvSpPr/>
            <p:nvPr/>
          </p:nvSpPr>
          <p:spPr>
            <a:xfrm>
              <a:off x="1070225" y="395563"/>
              <a:ext cx="1858725" cy="1181650"/>
            </a:xfrm>
            <a:custGeom>
              <a:rect b="b" l="l" r="r" t="t"/>
              <a:pathLst>
                <a:path extrusionOk="0" h="47266" w="74349">
                  <a:moveTo>
                    <a:pt x="67358" y="47265"/>
                  </a:moveTo>
                  <a:lnTo>
                    <a:pt x="1277" y="47265"/>
                  </a:lnTo>
                  <a:lnTo>
                    <a:pt x="1277" y="14499"/>
                  </a:lnTo>
                  <a:cubicBezTo>
                    <a:pt x="1277" y="14499"/>
                    <a:pt x="1" y="36809"/>
                    <a:pt x="6627" y="38299"/>
                  </a:cubicBezTo>
                  <a:cubicBezTo>
                    <a:pt x="13223" y="39788"/>
                    <a:pt x="14439" y="21156"/>
                    <a:pt x="20639" y="21733"/>
                  </a:cubicBezTo>
                  <a:cubicBezTo>
                    <a:pt x="26810" y="22341"/>
                    <a:pt x="27934" y="43284"/>
                    <a:pt x="36810" y="43284"/>
                  </a:cubicBezTo>
                  <a:cubicBezTo>
                    <a:pt x="47388" y="43314"/>
                    <a:pt x="45108" y="0"/>
                    <a:pt x="54470" y="0"/>
                  </a:cubicBezTo>
                  <a:cubicBezTo>
                    <a:pt x="62981" y="0"/>
                    <a:pt x="67358" y="21642"/>
                    <a:pt x="67358" y="21642"/>
                  </a:cubicBezTo>
                  <a:cubicBezTo>
                    <a:pt x="67358" y="21642"/>
                    <a:pt x="70731" y="34408"/>
                    <a:pt x="74349" y="36627"/>
                  </a:cubicBezTo>
                  <a:lnTo>
                    <a:pt x="74349" y="47265"/>
                  </a:lnTo>
                  <a:lnTo>
                    <a:pt x="67358" y="4726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1062625" y="385688"/>
              <a:ext cx="1873175" cy="1101850"/>
            </a:xfrm>
            <a:custGeom>
              <a:rect b="b" l="l" r="r" t="t"/>
              <a:pathLst>
                <a:path extrusionOk="0" h="44074" w="74927">
                  <a:moveTo>
                    <a:pt x="37114" y="44074"/>
                  </a:moveTo>
                  <a:lnTo>
                    <a:pt x="37114" y="44074"/>
                  </a:lnTo>
                  <a:cubicBezTo>
                    <a:pt x="31977" y="44074"/>
                    <a:pt x="29333" y="37478"/>
                    <a:pt x="27022" y="31672"/>
                  </a:cubicBezTo>
                  <a:cubicBezTo>
                    <a:pt x="25168" y="27083"/>
                    <a:pt x="23436" y="22766"/>
                    <a:pt x="20883" y="22523"/>
                  </a:cubicBezTo>
                  <a:cubicBezTo>
                    <a:pt x="18177" y="22280"/>
                    <a:pt x="16354" y="26475"/>
                    <a:pt x="14621" y="30517"/>
                  </a:cubicBezTo>
                  <a:cubicBezTo>
                    <a:pt x="12615" y="35137"/>
                    <a:pt x="10548" y="39910"/>
                    <a:pt x="6840" y="39089"/>
                  </a:cubicBezTo>
                  <a:cubicBezTo>
                    <a:pt x="1" y="37539"/>
                    <a:pt x="1156" y="15775"/>
                    <a:pt x="1217" y="14864"/>
                  </a:cubicBezTo>
                  <a:lnTo>
                    <a:pt x="1976" y="14894"/>
                  </a:lnTo>
                  <a:cubicBezTo>
                    <a:pt x="1976" y="14955"/>
                    <a:pt x="1672" y="20517"/>
                    <a:pt x="2159" y="26201"/>
                  </a:cubicBezTo>
                  <a:cubicBezTo>
                    <a:pt x="2827" y="33557"/>
                    <a:pt x="4499" y="37751"/>
                    <a:pt x="6992" y="38329"/>
                  </a:cubicBezTo>
                  <a:cubicBezTo>
                    <a:pt x="10092" y="39028"/>
                    <a:pt x="12037" y="34530"/>
                    <a:pt x="13892" y="30213"/>
                  </a:cubicBezTo>
                  <a:cubicBezTo>
                    <a:pt x="15776" y="25897"/>
                    <a:pt x="17691" y="21459"/>
                    <a:pt x="20974" y="21763"/>
                  </a:cubicBezTo>
                  <a:cubicBezTo>
                    <a:pt x="23983" y="22037"/>
                    <a:pt x="25807" y="26596"/>
                    <a:pt x="27722" y="31399"/>
                  </a:cubicBezTo>
                  <a:cubicBezTo>
                    <a:pt x="29971" y="36961"/>
                    <a:pt x="32494" y="43283"/>
                    <a:pt x="37114" y="43314"/>
                  </a:cubicBezTo>
                  <a:lnTo>
                    <a:pt x="37114" y="43314"/>
                  </a:lnTo>
                  <a:cubicBezTo>
                    <a:pt x="42220" y="43314"/>
                    <a:pt x="44257" y="31946"/>
                    <a:pt x="46202" y="20973"/>
                  </a:cubicBezTo>
                  <a:cubicBezTo>
                    <a:pt x="48087" y="10213"/>
                    <a:pt x="49910" y="0"/>
                    <a:pt x="54774" y="0"/>
                  </a:cubicBezTo>
                  <a:cubicBezTo>
                    <a:pt x="63497" y="0"/>
                    <a:pt x="67874" y="21064"/>
                    <a:pt x="68057" y="21976"/>
                  </a:cubicBezTo>
                  <a:cubicBezTo>
                    <a:pt x="68087" y="22067"/>
                    <a:pt x="70731" y="33222"/>
                    <a:pt x="74926" y="36718"/>
                  </a:cubicBezTo>
                  <a:lnTo>
                    <a:pt x="74409" y="37326"/>
                  </a:lnTo>
                  <a:cubicBezTo>
                    <a:pt x="70032" y="33648"/>
                    <a:pt x="67418" y="22614"/>
                    <a:pt x="67297" y="22128"/>
                  </a:cubicBezTo>
                  <a:cubicBezTo>
                    <a:pt x="67236" y="21915"/>
                    <a:pt x="62859" y="790"/>
                    <a:pt x="54774" y="790"/>
                  </a:cubicBezTo>
                  <a:cubicBezTo>
                    <a:pt x="50549" y="790"/>
                    <a:pt x="48725" y="11125"/>
                    <a:pt x="46962" y="21125"/>
                  </a:cubicBezTo>
                  <a:cubicBezTo>
                    <a:pt x="44956" y="32402"/>
                    <a:pt x="42889" y="44074"/>
                    <a:pt x="37114" y="4407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1167500" y="1290713"/>
              <a:ext cx="77525" cy="78275"/>
            </a:xfrm>
            <a:custGeom>
              <a:rect b="b" l="l" r="r" t="t"/>
              <a:pathLst>
                <a:path extrusionOk="0" h="3131" w="3101">
                  <a:moveTo>
                    <a:pt x="3101" y="1550"/>
                  </a:moveTo>
                  <a:cubicBezTo>
                    <a:pt x="3101" y="2432"/>
                    <a:pt x="2402" y="3131"/>
                    <a:pt x="1550" y="3131"/>
                  </a:cubicBezTo>
                  <a:cubicBezTo>
                    <a:pt x="699" y="3131"/>
                    <a:pt x="0" y="2432"/>
                    <a:pt x="0" y="1550"/>
                  </a:cubicBezTo>
                  <a:cubicBezTo>
                    <a:pt x="0" y="699"/>
                    <a:pt x="699" y="0"/>
                    <a:pt x="1550" y="0"/>
                  </a:cubicBezTo>
                  <a:cubicBezTo>
                    <a:pt x="2402" y="0"/>
                    <a:pt x="3101" y="699"/>
                    <a:pt x="3101" y="155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1187250" y="1310463"/>
              <a:ext cx="38775" cy="38775"/>
            </a:xfrm>
            <a:custGeom>
              <a:rect b="b" l="l" r="r" t="t"/>
              <a:pathLst>
                <a:path extrusionOk="0" h="1551" w="1551">
                  <a:moveTo>
                    <a:pt x="760" y="1"/>
                  </a:moveTo>
                  <a:cubicBezTo>
                    <a:pt x="335" y="1"/>
                    <a:pt x="1" y="335"/>
                    <a:pt x="1" y="760"/>
                  </a:cubicBezTo>
                  <a:cubicBezTo>
                    <a:pt x="1" y="1216"/>
                    <a:pt x="335" y="1551"/>
                    <a:pt x="760" y="1551"/>
                  </a:cubicBezTo>
                  <a:cubicBezTo>
                    <a:pt x="1186" y="1551"/>
                    <a:pt x="1551" y="1216"/>
                    <a:pt x="1551" y="760"/>
                  </a:cubicBezTo>
                  <a:cubicBezTo>
                    <a:pt x="1551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1546675" y="897838"/>
              <a:ext cx="78300" cy="77550"/>
            </a:xfrm>
            <a:custGeom>
              <a:rect b="b" l="l" r="r" t="t"/>
              <a:pathLst>
                <a:path extrusionOk="0" h="3102" w="3132">
                  <a:moveTo>
                    <a:pt x="3132" y="1551"/>
                  </a:moveTo>
                  <a:cubicBezTo>
                    <a:pt x="3132" y="2402"/>
                    <a:pt x="2432" y="3101"/>
                    <a:pt x="1581" y="3101"/>
                  </a:cubicBezTo>
                  <a:cubicBezTo>
                    <a:pt x="700" y="3101"/>
                    <a:pt x="1" y="2402"/>
                    <a:pt x="1" y="1551"/>
                  </a:cubicBezTo>
                  <a:cubicBezTo>
                    <a:pt x="1" y="700"/>
                    <a:pt x="700" y="1"/>
                    <a:pt x="1581" y="1"/>
                  </a:cubicBezTo>
                  <a:cubicBezTo>
                    <a:pt x="2432" y="1"/>
                    <a:pt x="3132" y="700"/>
                    <a:pt x="3132" y="155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1566450" y="917613"/>
              <a:ext cx="38775" cy="38775"/>
            </a:xfrm>
            <a:custGeom>
              <a:rect b="b" l="l" r="r" t="t"/>
              <a:pathLst>
                <a:path extrusionOk="0" h="1551" w="1551">
                  <a:moveTo>
                    <a:pt x="790" y="0"/>
                  </a:moveTo>
                  <a:cubicBezTo>
                    <a:pt x="334" y="0"/>
                    <a:pt x="0" y="334"/>
                    <a:pt x="0" y="760"/>
                  </a:cubicBezTo>
                  <a:cubicBezTo>
                    <a:pt x="0" y="1185"/>
                    <a:pt x="334" y="1550"/>
                    <a:pt x="790" y="1550"/>
                  </a:cubicBezTo>
                  <a:cubicBezTo>
                    <a:pt x="1216" y="1550"/>
                    <a:pt x="1550" y="1185"/>
                    <a:pt x="1550" y="760"/>
                  </a:cubicBezTo>
                  <a:cubicBezTo>
                    <a:pt x="1550" y="334"/>
                    <a:pt x="1216" y="0"/>
                    <a:pt x="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1951700" y="1432813"/>
              <a:ext cx="77550" cy="77525"/>
            </a:xfrm>
            <a:custGeom>
              <a:rect b="b" l="l" r="r" t="t"/>
              <a:pathLst>
                <a:path extrusionOk="0" h="3101" w="3102">
                  <a:moveTo>
                    <a:pt x="3101" y="1550"/>
                  </a:moveTo>
                  <a:cubicBezTo>
                    <a:pt x="3101" y="2401"/>
                    <a:pt x="2402" y="3101"/>
                    <a:pt x="1551" y="3101"/>
                  </a:cubicBezTo>
                  <a:cubicBezTo>
                    <a:pt x="700" y="3101"/>
                    <a:pt x="1" y="2401"/>
                    <a:pt x="1" y="1550"/>
                  </a:cubicBezTo>
                  <a:cubicBezTo>
                    <a:pt x="1" y="699"/>
                    <a:pt x="700" y="0"/>
                    <a:pt x="1551" y="0"/>
                  </a:cubicBezTo>
                  <a:cubicBezTo>
                    <a:pt x="2402" y="0"/>
                    <a:pt x="3101" y="699"/>
                    <a:pt x="3101" y="155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1970700" y="1451813"/>
              <a:ext cx="38775" cy="38775"/>
            </a:xfrm>
            <a:custGeom>
              <a:rect b="b" l="l" r="r" t="t"/>
              <a:pathLst>
                <a:path extrusionOk="0" h="1551" w="1551">
                  <a:moveTo>
                    <a:pt x="791" y="0"/>
                  </a:moveTo>
                  <a:cubicBezTo>
                    <a:pt x="365" y="0"/>
                    <a:pt x="1" y="365"/>
                    <a:pt x="1" y="790"/>
                  </a:cubicBezTo>
                  <a:cubicBezTo>
                    <a:pt x="1" y="1216"/>
                    <a:pt x="365" y="1550"/>
                    <a:pt x="791" y="1550"/>
                  </a:cubicBezTo>
                  <a:cubicBezTo>
                    <a:pt x="1216" y="1550"/>
                    <a:pt x="1551" y="1216"/>
                    <a:pt x="1551" y="790"/>
                  </a:cubicBezTo>
                  <a:cubicBezTo>
                    <a:pt x="1551" y="365"/>
                    <a:pt x="1216" y="0"/>
                    <a:pt x="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2359775" y="378088"/>
              <a:ext cx="77525" cy="77525"/>
            </a:xfrm>
            <a:custGeom>
              <a:rect b="b" l="l" r="r" t="t"/>
              <a:pathLst>
                <a:path extrusionOk="0" h="3101" w="3101">
                  <a:moveTo>
                    <a:pt x="3101" y="1550"/>
                  </a:moveTo>
                  <a:cubicBezTo>
                    <a:pt x="3101" y="2401"/>
                    <a:pt x="2401" y="3101"/>
                    <a:pt x="1550" y="3101"/>
                  </a:cubicBezTo>
                  <a:cubicBezTo>
                    <a:pt x="699" y="3101"/>
                    <a:pt x="0" y="2401"/>
                    <a:pt x="0" y="1550"/>
                  </a:cubicBezTo>
                  <a:cubicBezTo>
                    <a:pt x="0" y="699"/>
                    <a:pt x="699" y="0"/>
                    <a:pt x="1550" y="0"/>
                  </a:cubicBezTo>
                  <a:cubicBezTo>
                    <a:pt x="2401" y="0"/>
                    <a:pt x="3101" y="699"/>
                    <a:pt x="3101" y="155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2378775" y="397088"/>
              <a:ext cx="38775" cy="39525"/>
            </a:xfrm>
            <a:custGeom>
              <a:rect b="b" l="l" r="r" t="t"/>
              <a:pathLst>
                <a:path extrusionOk="0" h="1581" w="1551">
                  <a:moveTo>
                    <a:pt x="790" y="0"/>
                  </a:moveTo>
                  <a:cubicBezTo>
                    <a:pt x="365" y="0"/>
                    <a:pt x="0" y="365"/>
                    <a:pt x="0" y="790"/>
                  </a:cubicBezTo>
                  <a:cubicBezTo>
                    <a:pt x="0" y="1216"/>
                    <a:pt x="365" y="1581"/>
                    <a:pt x="790" y="1581"/>
                  </a:cubicBezTo>
                  <a:cubicBezTo>
                    <a:pt x="1216" y="1581"/>
                    <a:pt x="1550" y="1216"/>
                    <a:pt x="1550" y="790"/>
                  </a:cubicBezTo>
                  <a:cubicBezTo>
                    <a:pt x="1550" y="365"/>
                    <a:pt x="1216" y="0"/>
                    <a:pt x="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2740475" y="995863"/>
              <a:ext cx="78300" cy="77550"/>
            </a:xfrm>
            <a:custGeom>
              <a:rect b="b" l="l" r="r" t="t"/>
              <a:pathLst>
                <a:path extrusionOk="0" h="3102" w="3132">
                  <a:moveTo>
                    <a:pt x="3131" y="1551"/>
                  </a:moveTo>
                  <a:cubicBezTo>
                    <a:pt x="3131" y="2402"/>
                    <a:pt x="2432" y="3101"/>
                    <a:pt x="1581" y="3101"/>
                  </a:cubicBezTo>
                  <a:cubicBezTo>
                    <a:pt x="699" y="3101"/>
                    <a:pt x="0" y="2402"/>
                    <a:pt x="0" y="1551"/>
                  </a:cubicBezTo>
                  <a:cubicBezTo>
                    <a:pt x="0" y="700"/>
                    <a:pt x="699" y="1"/>
                    <a:pt x="1581" y="1"/>
                  </a:cubicBezTo>
                  <a:cubicBezTo>
                    <a:pt x="2432" y="1"/>
                    <a:pt x="3131" y="700"/>
                    <a:pt x="3131" y="155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2760225" y="1014863"/>
              <a:ext cx="38775" cy="38775"/>
            </a:xfrm>
            <a:custGeom>
              <a:rect b="b" l="l" r="r" t="t"/>
              <a:pathLst>
                <a:path extrusionOk="0" h="1551" w="1551">
                  <a:moveTo>
                    <a:pt x="791" y="1"/>
                  </a:moveTo>
                  <a:cubicBezTo>
                    <a:pt x="335" y="1"/>
                    <a:pt x="1" y="365"/>
                    <a:pt x="1" y="791"/>
                  </a:cubicBezTo>
                  <a:cubicBezTo>
                    <a:pt x="1" y="1216"/>
                    <a:pt x="335" y="1551"/>
                    <a:pt x="791" y="1551"/>
                  </a:cubicBezTo>
                  <a:cubicBezTo>
                    <a:pt x="1217" y="1551"/>
                    <a:pt x="1551" y="1216"/>
                    <a:pt x="1551" y="791"/>
                  </a:cubicBezTo>
                  <a:cubicBezTo>
                    <a:pt x="1551" y="36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35"/>
          <p:cNvSpPr/>
          <p:nvPr/>
        </p:nvSpPr>
        <p:spPr>
          <a:xfrm flipH="1" rot="-5400000">
            <a:off x="1036950" y="4789875"/>
            <a:ext cx="126000" cy="150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5">
            <a:hlinkClick action="ppaction://hlinksldjump" r:id="rId3"/>
          </p:cNvPr>
          <p:cNvSpPr/>
          <p:nvPr/>
        </p:nvSpPr>
        <p:spPr>
          <a:xfrm>
            <a:off x="453588" y="134690"/>
            <a:ext cx="240754" cy="226818"/>
          </a:xfrm>
          <a:custGeom>
            <a:rect b="b" l="l" r="r" t="t"/>
            <a:pathLst>
              <a:path extrusionOk="0" h="2994" w="3179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68" name="Google Shape;368;p35"/>
          <p:cNvSpPr/>
          <p:nvPr/>
        </p:nvSpPr>
        <p:spPr>
          <a:xfrm>
            <a:off x="4336537" y="3971025"/>
            <a:ext cx="470925" cy="409499"/>
          </a:xfrm>
          <a:custGeom>
            <a:rect b="b" l="l" r="r" t="t"/>
            <a:pathLst>
              <a:path extrusionOk="0" h="2341" w="2692">
                <a:moveTo>
                  <a:pt x="1921" y="163"/>
                </a:moveTo>
                <a:lnTo>
                  <a:pt x="2516" y="1177"/>
                </a:lnTo>
                <a:lnTo>
                  <a:pt x="1921" y="2178"/>
                </a:lnTo>
                <a:lnTo>
                  <a:pt x="758" y="2178"/>
                </a:lnTo>
                <a:lnTo>
                  <a:pt x="176" y="1177"/>
                </a:lnTo>
                <a:lnTo>
                  <a:pt x="758" y="163"/>
                </a:lnTo>
                <a:close/>
                <a:moveTo>
                  <a:pt x="677" y="1"/>
                </a:moveTo>
                <a:lnTo>
                  <a:pt x="1" y="1177"/>
                </a:lnTo>
                <a:lnTo>
                  <a:pt x="677" y="2340"/>
                </a:lnTo>
                <a:lnTo>
                  <a:pt x="2016" y="2340"/>
                </a:lnTo>
                <a:lnTo>
                  <a:pt x="2692" y="1177"/>
                </a:lnTo>
                <a:lnTo>
                  <a:pt x="201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6"/>
          <p:cNvGrpSpPr/>
          <p:nvPr/>
        </p:nvGrpSpPr>
        <p:grpSpPr>
          <a:xfrm flipH="1" rot="10800000">
            <a:off x="1230488" y="915625"/>
            <a:ext cx="126000" cy="3272400"/>
            <a:chOff x="8230550" y="1078325"/>
            <a:chExt cx="126000" cy="3272400"/>
          </a:xfrm>
        </p:grpSpPr>
        <p:sp>
          <p:nvSpPr>
            <p:cNvPr id="374" name="Google Shape;374;p36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36">
            <a:hlinkClick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6">
            <a:hlinkClick action="ppaction://hlinkshowjump?jump=previousslide"/>
          </p:cNvPr>
          <p:cNvSpPr/>
          <p:nvPr/>
        </p:nvSpPr>
        <p:spPr>
          <a:xfrm flipH="1" rot="5400000">
            <a:off x="82435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6"/>
          <p:cNvSpPr/>
          <p:nvPr/>
        </p:nvSpPr>
        <p:spPr>
          <a:xfrm flipH="1" rot="-5400000">
            <a:off x="884550" y="4789875"/>
            <a:ext cx="126000" cy="150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6">
            <a:hlinkClick action="ppaction://hlinksldjump" r:id="rId3"/>
          </p:cNvPr>
          <p:cNvSpPr/>
          <p:nvPr/>
        </p:nvSpPr>
        <p:spPr>
          <a:xfrm>
            <a:off x="453588" y="134690"/>
            <a:ext cx="240754" cy="226818"/>
          </a:xfrm>
          <a:custGeom>
            <a:rect b="b" l="l" r="r" t="t"/>
            <a:pathLst>
              <a:path extrusionOk="0" h="2994" w="3179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80" name="Google Shape;380;p36"/>
          <p:cNvSpPr txBox="1"/>
          <p:nvPr/>
        </p:nvSpPr>
        <p:spPr>
          <a:xfrm>
            <a:off x="2586050" y="2936075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1" name="Google Shape;381;p36"/>
          <p:cNvSpPr/>
          <p:nvPr/>
        </p:nvSpPr>
        <p:spPr>
          <a:xfrm>
            <a:off x="1681775" y="657288"/>
            <a:ext cx="357124" cy="317225"/>
          </a:xfrm>
          <a:custGeom>
            <a:rect b="b" l="l" r="r" t="t"/>
            <a:pathLst>
              <a:path extrusionOk="0" h="2746" w="3139">
                <a:moveTo>
                  <a:pt x="2922" y="311"/>
                </a:moveTo>
                <a:lnTo>
                  <a:pt x="2570" y="2543"/>
                </a:lnTo>
                <a:lnTo>
                  <a:pt x="1610" y="2204"/>
                </a:lnTo>
                <a:lnTo>
                  <a:pt x="2679" y="582"/>
                </a:lnTo>
                <a:lnTo>
                  <a:pt x="1002" y="2029"/>
                </a:lnTo>
                <a:lnTo>
                  <a:pt x="380" y="1853"/>
                </a:lnTo>
                <a:lnTo>
                  <a:pt x="2922" y="311"/>
                </a:lnTo>
                <a:close/>
                <a:moveTo>
                  <a:pt x="3138" y="0"/>
                </a:moveTo>
                <a:lnTo>
                  <a:pt x="1" y="1893"/>
                </a:lnTo>
                <a:lnTo>
                  <a:pt x="1042" y="2204"/>
                </a:lnTo>
                <a:lnTo>
                  <a:pt x="1935" y="1434"/>
                </a:lnTo>
                <a:lnTo>
                  <a:pt x="1367" y="2286"/>
                </a:lnTo>
                <a:lnTo>
                  <a:pt x="2706" y="2745"/>
                </a:lnTo>
                <a:lnTo>
                  <a:pt x="3138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6"/>
          <p:cNvSpPr txBox="1"/>
          <p:nvPr/>
        </p:nvSpPr>
        <p:spPr>
          <a:xfrm>
            <a:off x="1477800" y="1231400"/>
            <a:ext cx="69435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oppins"/>
              <a:buChar char="●"/>
            </a:pPr>
            <a:r>
              <a:rPr lang="en"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The rating system evaluates five components: Capital adequacy, Asset quality, Management quality, Earnings, and Liquidity.</a:t>
            </a:r>
            <a:endParaRPr sz="13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oppins"/>
              <a:buChar char="●"/>
            </a:pPr>
            <a:r>
              <a:rPr lang="en"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Each component is assigned a </a:t>
            </a:r>
            <a:r>
              <a:rPr lang="en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rating of 1 to 5</a:t>
            </a:r>
            <a:r>
              <a:rPr lang="en"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with 1 being the highest rating and 5 being the lowest.</a:t>
            </a:r>
            <a:endParaRPr sz="13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oppins"/>
              <a:buChar char="●"/>
            </a:pPr>
            <a:r>
              <a:rPr lang="en"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The regulator assigns an overall rating to the bank based on the weighted average of the component ratings.</a:t>
            </a:r>
            <a:endParaRPr sz="13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300"/>
              <a:buFont typeface="Poppins"/>
              <a:buChar char="●"/>
            </a:pPr>
            <a:r>
              <a:rPr lang="en" sz="13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 overall rating of 1 means the bank is in excellent financial health, while a rating of 5 means the bank is in poor financial health and may be subject to regulatory intervention.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3" name="Google Shape;383;p36"/>
          <p:cNvSpPr txBox="1"/>
          <p:nvPr/>
        </p:nvSpPr>
        <p:spPr>
          <a:xfrm>
            <a:off x="2180650" y="615800"/>
            <a:ext cx="52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Process of rating banks using the CAMEL rating system:</a:t>
            </a:r>
            <a:endParaRPr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/>
          <p:nvPr>
            <p:ph type="title"/>
          </p:nvPr>
        </p:nvSpPr>
        <p:spPr>
          <a:xfrm>
            <a:off x="2242950" y="1840013"/>
            <a:ext cx="4964100" cy="14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C : 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 Adequacy</a:t>
            </a:r>
            <a:endParaRPr/>
          </a:p>
        </p:txBody>
      </p:sp>
      <p:sp>
        <p:nvSpPr>
          <p:cNvPr id="389" name="Google Shape;389;p37">
            <a:hlinkClick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7">
            <a:hlinkClick action="ppaction://hlinkshowjump?jump=previousslide"/>
          </p:cNvPr>
          <p:cNvSpPr/>
          <p:nvPr/>
        </p:nvSpPr>
        <p:spPr>
          <a:xfrm flipH="1" rot="5400000">
            <a:off x="82435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" name="Google Shape;391;p37"/>
          <p:cNvGrpSpPr/>
          <p:nvPr/>
        </p:nvGrpSpPr>
        <p:grpSpPr>
          <a:xfrm>
            <a:off x="6830226" y="1713226"/>
            <a:ext cx="1392578" cy="1835806"/>
            <a:chOff x="2943936" y="2258525"/>
            <a:chExt cx="1782614" cy="2349982"/>
          </a:xfrm>
        </p:grpSpPr>
        <p:sp>
          <p:nvSpPr>
            <p:cNvPr id="392" name="Google Shape;392;p37"/>
            <p:cNvSpPr/>
            <p:nvPr/>
          </p:nvSpPr>
          <p:spPr>
            <a:xfrm>
              <a:off x="4607300" y="2258525"/>
              <a:ext cx="119251" cy="2349982"/>
            </a:xfrm>
            <a:custGeom>
              <a:rect b="b" l="l" r="r" t="t"/>
              <a:pathLst>
                <a:path extrusionOk="0" h="27569" w="1399">
                  <a:moveTo>
                    <a:pt x="0" y="27569"/>
                  </a:moveTo>
                  <a:lnTo>
                    <a:pt x="1398" y="27569"/>
                  </a:lnTo>
                  <a:lnTo>
                    <a:pt x="139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4438867" y="2722229"/>
              <a:ext cx="121893" cy="1886276"/>
            </a:xfrm>
            <a:custGeom>
              <a:rect b="b" l="l" r="r" t="t"/>
              <a:pathLst>
                <a:path extrusionOk="0" h="22129" w="1430">
                  <a:moveTo>
                    <a:pt x="1" y="22129"/>
                  </a:moveTo>
                  <a:lnTo>
                    <a:pt x="1429" y="22129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4273076" y="3113480"/>
              <a:ext cx="121808" cy="1495024"/>
            </a:xfrm>
            <a:custGeom>
              <a:rect b="b" l="l" r="r" t="t"/>
              <a:pathLst>
                <a:path extrusionOk="0" h="17539" w="1429">
                  <a:moveTo>
                    <a:pt x="0" y="17539"/>
                  </a:moveTo>
                  <a:lnTo>
                    <a:pt x="1429" y="17539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4107200" y="2546039"/>
              <a:ext cx="121893" cy="2062467"/>
            </a:xfrm>
            <a:custGeom>
              <a:rect b="b" l="l" r="r" t="t"/>
              <a:pathLst>
                <a:path extrusionOk="0" h="24196" w="1430">
                  <a:moveTo>
                    <a:pt x="1" y="24196"/>
                  </a:moveTo>
                  <a:lnTo>
                    <a:pt x="1430" y="24196"/>
                  </a:lnTo>
                  <a:lnTo>
                    <a:pt x="1430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3941409" y="3613496"/>
              <a:ext cx="119251" cy="995007"/>
            </a:xfrm>
            <a:custGeom>
              <a:rect b="b" l="l" r="r" t="t"/>
              <a:pathLst>
                <a:path extrusionOk="0" h="11673" w="1399">
                  <a:moveTo>
                    <a:pt x="1" y="11673"/>
                  </a:moveTo>
                  <a:lnTo>
                    <a:pt x="1399" y="11673"/>
                  </a:lnTo>
                  <a:lnTo>
                    <a:pt x="139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3775618" y="3779373"/>
              <a:ext cx="119251" cy="829129"/>
            </a:xfrm>
            <a:custGeom>
              <a:rect b="b" l="l" r="r" t="t"/>
              <a:pathLst>
                <a:path extrusionOk="0" h="9727" w="1399">
                  <a:moveTo>
                    <a:pt x="0" y="9727"/>
                  </a:moveTo>
                  <a:lnTo>
                    <a:pt x="1398" y="9727"/>
                  </a:lnTo>
                  <a:lnTo>
                    <a:pt x="139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3607185" y="2644491"/>
              <a:ext cx="121893" cy="1964015"/>
            </a:xfrm>
            <a:custGeom>
              <a:rect b="b" l="l" r="r" t="t"/>
              <a:pathLst>
                <a:path extrusionOk="0" h="23041" w="1430">
                  <a:moveTo>
                    <a:pt x="1" y="23041"/>
                  </a:moveTo>
                  <a:lnTo>
                    <a:pt x="1429" y="23041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3441394" y="2393204"/>
              <a:ext cx="121808" cy="2215302"/>
            </a:xfrm>
            <a:custGeom>
              <a:rect b="b" l="l" r="r" t="t"/>
              <a:pathLst>
                <a:path extrusionOk="0" h="25989" w="1429">
                  <a:moveTo>
                    <a:pt x="0" y="25989"/>
                  </a:moveTo>
                  <a:lnTo>
                    <a:pt x="1429" y="25989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3275518" y="2869950"/>
              <a:ext cx="121893" cy="1738555"/>
            </a:xfrm>
            <a:custGeom>
              <a:rect b="b" l="l" r="r" t="t"/>
              <a:pathLst>
                <a:path extrusionOk="0" h="20396" w="1430">
                  <a:moveTo>
                    <a:pt x="1" y="20396"/>
                  </a:moveTo>
                  <a:lnTo>
                    <a:pt x="1429" y="20396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3109727" y="3097966"/>
              <a:ext cx="119251" cy="1510538"/>
            </a:xfrm>
            <a:custGeom>
              <a:rect b="b" l="l" r="r" t="t"/>
              <a:pathLst>
                <a:path extrusionOk="0" h="17721" w="1399">
                  <a:moveTo>
                    <a:pt x="1" y="17721"/>
                  </a:moveTo>
                  <a:lnTo>
                    <a:pt x="1399" y="17721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943936" y="3214489"/>
              <a:ext cx="119251" cy="1394015"/>
            </a:xfrm>
            <a:custGeom>
              <a:rect b="b" l="l" r="r" t="t"/>
              <a:pathLst>
                <a:path extrusionOk="0" h="16354" w="1399">
                  <a:moveTo>
                    <a:pt x="0" y="16354"/>
                  </a:moveTo>
                  <a:lnTo>
                    <a:pt x="1398" y="16354"/>
                  </a:lnTo>
                  <a:lnTo>
                    <a:pt x="1398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37"/>
          <p:cNvGrpSpPr/>
          <p:nvPr/>
        </p:nvGrpSpPr>
        <p:grpSpPr>
          <a:xfrm>
            <a:off x="808097" y="1788073"/>
            <a:ext cx="1540406" cy="1760959"/>
            <a:chOff x="514400" y="2354334"/>
            <a:chExt cx="1971846" cy="2254172"/>
          </a:xfrm>
        </p:grpSpPr>
        <p:sp>
          <p:nvSpPr>
            <p:cNvPr id="404" name="Google Shape;404;p37"/>
            <p:cNvSpPr/>
            <p:nvPr/>
          </p:nvSpPr>
          <p:spPr>
            <a:xfrm>
              <a:off x="2364353" y="2424316"/>
              <a:ext cx="121893" cy="2184190"/>
            </a:xfrm>
            <a:custGeom>
              <a:rect b="b" l="l" r="r" t="t"/>
              <a:pathLst>
                <a:path extrusionOk="0" h="25624" w="1430">
                  <a:moveTo>
                    <a:pt x="1" y="25624"/>
                  </a:moveTo>
                  <a:lnTo>
                    <a:pt x="1429" y="25624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198562" y="2592750"/>
              <a:ext cx="121808" cy="2015756"/>
            </a:xfrm>
            <a:custGeom>
              <a:rect b="b" l="l" r="r" t="t"/>
              <a:pathLst>
                <a:path extrusionOk="0" h="23648" w="1429">
                  <a:moveTo>
                    <a:pt x="0" y="23648"/>
                  </a:moveTo>
                  <a:lnTo>
                    <a:pt x="1429" y="23648"/>
                  </a:lnTo>
                  <a:lnTo>
                    <a:pt x="142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032686" y="2802610"/>
              <a:ext cx="121893" cy="1805895"/>
            </a:xfrm>
            <a:custGeom>
              <a:rect b="b" l="l" r="r" t="t"/>
              <a:pathLst>
                <a:path extrusionOk="0" h="21186" w="1430">
                  <a:moveTo>
                    <a:pt x="1" y="21186"/>
                  </a:moveTo>
                  <a:lnTo>
                    <a:pt x="1429" y="21186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1866895" y="2981358"/>
              <a:ext cx="119251" cy="1627146"/>
            </a:xfrm>
            <a:custGeom>
              <a:rect b="b" l="l" r="r" t="t"/>
              <a:pathLst>
                <a:path extrusionOk="0" h="19089" w="1399">
                  <a:moveTo>
                    <a:pt x="1" y="19089"/>
                  </a:moveTo>
                  <a:lnTo>
                    <a:pt x="1399" y="19089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1698462" y="2566837"/>
              <a:ext cx="121893" cy="2041668"/>
            </a:xfrm>
            <a:custGeom>
              <a:rect b="b" l="l" r="r" t="t"/>
              <a:pathLst>
                <a:path extrusionOk="0" h="23952" w="1430">
                  <a:moveTo>
                    <a:pt x="1" y="23952"/>
                  </a:moveTo>
                  <a:lnTo>
                    <a:pt x="1429" y="23952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1532671" y="2354334"/>
              <a:ext cx="121893" cy="2254172"/>
            </a:xfrm>
            <a:custGeom>
              <a:rect b="b" l="l" r="r" t="t"/>
              <a:pathLst>
                <a:path extrusionOk="0" h="26445" w="1430">
                  <a:moveTo>
                    <a:pt x="0" y="26445"/>
                  </a:moveTo>
                  <a:lnTo>
                    <a:pt x="1429" y="26445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1366880" y="2592750"/>
              <a:ext cx="121808" cy="2015756"/>
            </a:xfrm>
            <a:custGeom>
              <a:rect b="b" l="l" r="r" t="t"/>
              <a:pathLst>
                <a:path extrusionOk="0" h="23648" w="1429">
                  <a:moveTo>
                    <a:pt x="0" y="23648"/>
                  </a:moveTo>
                  <a:lnTo>
                    <a:pt x="1429" y="23648"/>
                  </a:lnTo>
                  <a:lnTo>
                    <a:pt x="142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1201004" y="2825881"/>
              <a:ext cx="121893" cy="1782624"/>
            </a:xfrm>
            <a:custGeom>
              <a:rect b="b" l="l" r="r" t="t"/>
              <a:pathLst>
                <a:path extrusionOk="0" h="20913" w="1430">
                  <a:moveTo>
                    <a:pt x="1" y="20913"/>
                  </a:moveTo>
                  <a:lnTo>
                    <a:pt x="1429" y="20913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030014" y="2548681"/>
              <a:ext cx="119251" cy="2059825"/>
            </a:xfrm>
            <a:custGeom>
              <a:rect b="b" l="l" r="r" t="t"/>
              <a:pathLst>
                <a:path extrusionOk="0" h="24165" w="1399">
                  <a:moveTo>
                    <a:pt x="1" y="24165"/>
                  </a:moveTo>
                  <a:lnTo>
                    <a:pt x="1399" y="24165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859023" y="3214489"/>
              <a:ext cx="119251" cy="1394015"/>
            </a:xfrm>
            <a:custGeom>
              <a:rect b="b" l="l" r="r" t="t"/>
              <a:pathLst>
                <a:path extrusionOk="0" h="16354" w="1399">
                  <a:moveTo>
                    <a:pt x="1" y="16354"/>
                  </a:moveTo>
                  <a:lnTo>
                    <a:pt x="1399" y="16354"/>
                  </a:lnTo>
                  <a:lnTo>
                    <a:pt x="139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685476" y="3012471"/>
              <a:ext cx="121808" cy="1596034"/>
            </a:xfrm>
            <a:custGeom>
              <a:rect b="b" l="l" r="r" t="t"/>
              <a:pathLst>
                <a:path extrusionOk="0" h="18724" w="1429">
                  <a:moveTo>
                    <a:pt x="0" y="18724"/>
                  </a:moveTo>
                  <a:lnTo>
                    <a:pt x="1429" y="18724"/>
                  </a:lnTo>
                  <a:lnTo>
                    <a:pt x="142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514400" y="2825881"/>
              <a:ext cx="121893" cy="1782624"/>
            </a:xfrm>
            <a:custGeom>
              <a:rect b="b" l="l" r="r" t="t"/>
              <a:pathLst>
                <a:path extrusionOk="0" h="20913" w="1430">
                  <a:moveTo>
                    <a:pt x="1" y="20913"/>
                  </a:moveTo>
                  <a:lnTo>
                    <a:pt x="1430" y="20913"/>
                  </a:lnTo>
                  <a:lnTo>
                    <a:pt x="1430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7"/>
          <p:cNvGrpSpPr/>
          <p:nvPr/>
        </p:nvGrpSpPr>
        <p:grpSpPr>
          <a:xfrm flipH="1">
            <a:off x="870296" y="751860"/>
            <a:ext cx="698423" cy="494477"/>
            <a:chOff x="3745575" y="190875"/>
            <a:chExt cx="87925" cy="62250"/>
          </a:xfrm>
        </p:grpSpPr>
        <p:sp>
          <p:nvSpPr>
            <p:cNvPr id="417" name="Google Shape;417;p37"/>
            <p:cNvSpPr/>
            <p:nvPr/>
          </p:nvSpPr>
          <p:spPr>
            <a:xfrm>
              <a:off x="3745575" y="190875"/>
              <a:ext cx="87925" cy="15575"/>
            </a:xfrm>
            <a:custGeom>
              <a:rect b="b" l="l" r="r" t="t"/>
              <a:pathLst>
                <a:path extrusionOk="0" h="623" w="3517">
                  <a:moveTo>
                    <a:pt x="3232" y="109"/>
                  </a:moveTo>
                  <a:cubicBezTo>
                    <a:pt x="3327" y="109"/>
                    <a:pt x="3395" y="190"/>
                    <a:pt x="3395" y="285"/>
                  </a:cubicBezTo>
                  <a:lnTo>
                    <a:pt x="3395" y="339"/>
                  </a:lnTo>
                  <a:cubicBezTo>
                    <a:pt x="3395" y="434"/>
                    <a:pt x="3327" y="515"/>
                    <a:pt x="3232" y="515"/>
                  </a:cubicBezTo>
                  <a:lnTo>
                    <a:pt x="298" y="515"/>
                  </a:lnTo>
                  <a:cubicBezTo>
                    <a:pt x="203" y="515"/>
                    <a:pt x="122" y="434"/>
                    <a:pt x="122" y="339"/>
                  </a:cubicBezTo>
                  <a:lnTo>
                    <a:pt x="122" y="285"/>
                  </a:lnTo>
                  <a:cubicBezTo>
                    <a:pt x="122" y="190"/>
                    <a:pt x="203" y="109"/>
                    <a:pt x="298" y="109"/>
                  </a:cubicBezTo>
                  <a:close/>
                  <a:moveTo>
                    <a:pt x="298" y="1"/>
                  </a:moveTo>
                  <a:cubicBezTo>
                    <a:pt x="135" y="1"/>
                    <a:pt x="0" y="122"/>
                    <a:pt x="0" y="285"/>
                  </a:cubicBezTo>
                  <a:lnTo>
                    <a:pt x="0" y="339"/>
                  </a:lnTo>
                  <a:cubicBezTo>
                    <a:pt x="0" y="501"/>
                    <a:pt x="135" y="623"/>
                    <a:pt x="298" y="623"/>
                  </a:cubicBezTo>
                  <a:lnTo>
                    <a:pt x="3232" y="623"/>
                  </a:lnTo>
                  <a:cubicBezTo>
                    <a:pt x="3395" y="623"/>
                    <a:pt x="3516" y="501"/>
                    <a:pt x="3516" y="339"/>
                  </a:cubicBezTo>
                  <a:lnTo>
                    <a:pt x="3516" y="285"/>
                  </a:lnTo>
                  <a:cubicBezTo>
                    <a:pt x="3516" y="122"/>
                    <a:pt x="3395" y="1"/>
                    <a:pt x="32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3760100" y="213875"/>
              <a:ext cx="73400" cy="15925"/>
            </a:xfrm>
            <a:custGeom>
              <a:rect b="b" l="l" r="r" t="t"/>
              <a:pathLst>
                <a:path extrusionOk="0" h="637" w="2936">
                  <a:moveTo>
                    <a:pt x="2651" y="122"/>
                  </a:moveTo>
                  <a:cubicBezTo>
                    <a:pt x="2746" y="122"/>
                    <a:pt x="2814" y="203"/>
                    <a:pt x="2814" y="298"/>
                  </a:cubicBezTo>
                  <a:lnTo>
                    <a:pt x="2814" y="352"/>
                  </a:lnTo>
                  <a:cubicBezTo>
                    <a:pt x="2814" y="447"/>
                    <a:pt x="2746" y="514"/>
                    <a:pt x="2651" y="514"/>
                  </a:cubicBezTo>
                  <a:lnTo>
                    <a:pt x="285" y="514"/>
                  </a:lnTo>
                  <a:cubicBezTo>
                    <a:pt x="190" y="514"/>
                    <a:pt x="122" y="447"/>
                    <a:pt x="122" y="352"/>
                  </a:cubicBezTo>
                  <a:lnTo>
                    <a:pt x="122" y="298"/>
                  </a:lnTo>
                  <a:cubicBezTo>
                    <a:pt x="122" y="203"/>
                    <a:pt x="190" y="122"/>
                    <a:pt x="285" y="122"/>
                  </a:cubicBezTo>
                  <a:close/>
                  <a:moveTo>
                    <a:pt x="285" y="0"/>
                  </a:moveTo>
                  <a:cubicBezTo>
                    <a:pt x="122" y="0"/>
                    <a:pt x="1" y="136"/>
                    <a:pt x="1" y="298"/>
                  </a:cubicBezTo>
                  <a:lnTo>
                    <a:pt x="1" y="352"/>
                  </a:lnTo>
                  <a:cubicBezTo>
                    <a:pt x="1" y="514"/>
                    <a:pt x="122" y="636"/>
                    <a:pt x="285" y="636"/>
                  </a:cubicBezTo>
                  <a:lnTo>
                    <a:pt x="2651" y="636"/>
                  </a:lnTo>
                  <a:cubicBezTo>
                    <a:pt x="2814" y="636"/>
                    <a:pt x="2935" y="514"/>
                    <a:pt x="2935" y="352"/>
                  </a:cubicBezTo>
                  <a:lnTo>
                    <a:pt x="2935" y="298"/>
                  </a:lnTo>
                  <a:cubicBezTo>
                    <a:pt x="2935" y="136"/>
                    <a:pt x="2814" y="0"/>
                    <a:pt x="265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3786825" y="237200"/>
              <a:ext cx="46675" cy="15925"/>
            </a:xfrm>
            <a:custGeom>
              <a:rect b="b" l="l" r="r" t="t"/>
              <a:pathLst>
                <a:path extrusionOk="0" h="637" w="1867">
                  <a:moveTo>
                    <a:pt x="1582" y="122"/>
                  </a:moveTo>
                  <a:cubicBezTo>
                    <a:pt x="1677" y="122"/>
                    <a:pt x="1745" y="190"/>
                    <a:pt x="1745" y="285"/>
                  </a:cubicBezTo>
                  <a:lnTo>
                    <a:pt x="1745" y="352"/>
                  </a:lnTo>
                  <a:cubicBezTo>
                    <a:pt x="1745" y="433"/>
                    <a:pt x="1677" y="514"/>
                    <a:pt x="1582" y="514"/>
                  </a:cubicBezTo>
                  <a:lnTo>
                    <a:pt x="284" y="514"/>
                  </a:lnTo>
                  <a:cubicBezTo>
                    <a:pt x="189" y="514"/>
                    <a:pt x="108" y="433"/>
                    <a:pt x="108" y="352"/>
                  </a:cubicBezTo>
                  <a:lnTo>
                    <a:pt x="108" y="285"/>
                  </a:lnTo>
                  <a:cubicBezTo>
                    <a:pt x="108" y="190"/>
                    <a:pt x="189" y="122"/>
                    <a:pt x="284" y="122"/>
                  </a:cubicBezTo>
                  <a:close/>
                  <a:moveTo>
                    <a:pt x="284" y="1"/>
                  </a:moveTo>
                  <a:cubicBezTo>
                    <a:pt x="122" y="1"/>
                    <a:pt x="0" y="122"/>
                    <a:pt x="0" y="285"/>
                  </a:cubicBezTo>
                  <a:lnTo>
                    <a:pt x="0" y="352"/>
                  </a:lnTo>
                  <a:cubicBezTo>
                    <a:pt x="0" y="501"/>
                    <a:pt x="122" y="636"/>
                    <a:pt x="284" y="636"/>
                  </a:cubicBezTo>
                  <a:lnTo>
                    <a:pt x="1582" y="636"/>
                  </a:lnTo>
                  <a:cubicBezTo>
                    <a:pt x="1745" y="636"/>
                    <a:pt x="1866" y="501"/>
                    <a:pt x="1866" y="352"/>
                  </a:cubicBezTo>
                  <a:lnTo>
                    <a:pt x="1866" y="285"/>
                  </a:lnTo>
                  <a:cubicBezTo>
                    <a:pt x="1866" y="122"/>
                    <a:pt x="1745" y="1"/>
                    <a:pt x="15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37"/>
          <p:cNvSpPr/>
          <p:nvPr/>
        </p:nvSpPr>
        <p:spPr>
          <a:xfrm>
            <a:off x="7128981" y="3949238"/>
            <a:ext cx="362444" cy="315186"/>
          </a:xfrm>
          <a:custGeom>
            <a:rect b="b" l="l" r="r" t="t"/>
            <a:pathLst>
              <a:path extrusionOk="0" h="2341" w="2692">
                <a:moveTo>
                  <a:pt x="1921" y="163"/>
                </a:moveTo>
                <a:lnTo>
                  <a:pt x="2516" y="1177"/>
                </a:lnTo>
                <a:lnTo>
                  <a:pt x="1921" y="2178"/>
                </a:lnTo>
                <a:lnTo>
                  <a:pt x="758" y="2178"/>
                </a:lnTo>
                <a:lnTo>
                  <a:pt x="176" y="1177"/>
                </a:lnTo>
                <a:lnTo>
                  <a:pt x="758" y="163"/>
                </a:lnTo>
                <a:close/>
                <a:moveTo>
                  <a:pt x="677" y="1"/>
                </a:moveTo>
                <a:lnTo>
                  <a:pt x="1" y="1177"/>
                </a:lnTo>
                <a:lnTo>
                  <a:pt x="677" y="2340"/>
                </a:lnTo>
                <a:lnTo>
                  <a:pt x="2016" y="2340"/>
                </a:lnTo>
                <a:lnTo>
                  <a:pt x="2692" y="1177"/>
                </a:lnTo>
                <a:lnTo>
                  <a:pt x="201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7"/>
          <p:cNvSpPr/>
          <p:nvPr/>
        </p:nvSpPr>
        <p:spPr>
          <a:xfrm flipH="1" rot="-5400000">
            <a:off x="2773200" y="4789875"/>
            <a:ext cx="126000" cy="150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7">
            <a:hlinkClick action="ppaction://hlinksldjump" r:id="rId3"/>
          </p:cNvPr>
          <p:cNvSpPr/>
          <p:nvPr/>
        </p:nvSpPr>
        <p:spPr>
          <a:xfrm>
            <a:off x="453588" y="134690"/>
            <a:ext cx="240754" cy="226818"/>
          </a:xfrm>
          <a:custGeom>
            <a:rect b="b" l="l" r="r" t="t"/>
            <a:pathLst>
              <a:path extrusionOk="0" h="2994" w="3179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pSp>
        <p:nvGrpSpPr>
          <p:cNvPr id="423" name="Google Shape;423;p37"/>
          <p:cNvGrpSpPr/>
          <p:nvPr/>
        </p:nvGrpSpPr>
        <p:grpSpPr>
          <a:xfrm rot="5400000">
            <a:off x="6729700" y="-821350"/>
            <a:ext cx="126000" cy="3272400"/>
            <a:chOff x="8230550" y="1078325"/>
            <a:chExt cx="126000" cy="3272400"/>
          </a:xfrm>
        </p:grpSpPr>
        <p:sp>
          <p:nvSpPr>
            <p:cNvPr id="424" name="Google Shape;424;p37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37"/>
          <p:cNvGrpSpPr/>
          <p:nvPr/>
        </p:nvGrpSpPr>
        <p:grpSpPr>
          <a:xfrm flipH="1" rot="-5400000">
            <a:off x="2288300" y="2691225"/>
            <a:ext cx="126000" cy="3272400"/>
            <a:chOff x="8230550" y="1078325"/>
            <a:chExt cx="126000" cy="3272400"/>
          </a:xfrm>
        </p:grpSpPr>
        <p:sp>
          <p:nvSpPr>
            <p:cNvPr id="427" name="Google Shape;427;p37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"/>
          <p:cNvSpPr txBox="1"/>
          <p:nvPr>
            <p:ph type="title"/>
          </p:nvPr>
        </p:nvSpPr>
        <p:spPr>
          <a:xfrm>
            <a:off x="795603" y="558960"/>
            <a:ext cx="75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 Adequacy:</a:t>
            </a:r>
            <a:endParaRPr/>
          </a:p>
        </p:txBody>
      </p:sp>
      <p:sp>
        <p:nvSpPr>
          <p:cNvPr id="434" name="Google Shape;434;p38"/>
          <p:cNvSpPr txBox="1"/>
          <p:nvPr>
            <p:ph idx="1" type="body"/>
          </p:nvPr>
        </p:nvSpPr>
        <p:spPr>
          <a:xfrm>
            <a:off x="720000" y="1364427"/>
            <a:ext cx="7704000" cy="26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Capital Adequacy measures a </a:t>
            </a:r>
            <a:r>
              <a:rPr lang="en">
                <a:solidFill>
                  <a:schemeClr val="dk2"/>
                </a:solidFill>
              </a:rPr>
              <a:t>bank's ability to withstand losses and remain solvent.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bank with a higher Capital Adequacy Ratio (CAR) is generally considered to be more financially stable and less likely to fail.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Regulators use the CAR to determine if a bank has enough capital to cover potential losses from its operations.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ratios that we use are: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Capital Adequacy</a:t>
            </a:r>
            <a:r>
              <a:rPr lang="en">
                <a:solidFill>
                  <a:schemeClr val="dk2"/>
                </a:solidFill>
              </a:rPr>
              <a:t> Ratio (CAR)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Advance to Asset Ratio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Total Liability / Shareholders Fund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Total  Liability / Total Equity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Tier 1%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arenR"/>
            </a:pPr>
            <a:r>
              <a:rPr lang="en">
                <a:solidFill>
                  <a:schemeClr val="dk2"/>
                </a:solidFill>
              </a:rPr>
              <a:t>Tier 2%</a:t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8"/>
          <p:cNvSpPr/>
          <p:nvPr/>
        </p:nvSpPr>
        <p:spPr>
          <a:xfrm flipH="1" rot="-5400000">
            <a:off x="8107200" y="4789875"/>
            <a:ext cx="126000" cy="150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/>
          <p:nvPr>
            <p:ph type="title"/>
          </p:nvPr>
        </p:nvSpPr>
        <p:spPr>
          <a:xfrm>
            <a:off x="2059450" y="1862188"/>
            <a:ext cx="5248500" cy="14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b="1" lang="en">
                <a:latin typeface="Poppins"/>
                <a:ea typeface="Poppins"/>
                <a:cs typeface="Poppins"/>
                <a:sym typeface="Poppins"/>
              </a:rPr>
              <a:t>: 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Quality</a:t>
            </a:r>
            <a:endParaRPr/>
          </a:p>
        </p:txBody>
      </p:sp>
      <p:sp>
        <p:nvSpPr>
          <p:cNvPr id="441" name="Google Shape;441;p39">
            <a:hlinkClick action="ppaction://hlinkshowjump?jump=nextslide"/>
          </p:cNvPr>
          <p:cNvSpPr/>
          <p:nvPr/>
        </p:nvSpPr>
        <p:spPr>
          <a:xfrm rot="-5400000">
            <a:off x="85193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9">
            <a:hlinkClick action="ppaction://hlinkshowjump?jump=previousslide"/>
          </p:cNvPr>
          <p:cNvSpPr/>
          <p:nvPr/>
        </p:nvSpPr>
        <p:spPr>
          <a:xfrm flipH="1" rot="5400000">
            <a:off x="8243585" y="152199"/>
            <a:ext cx="150253" cy="191801"/>
          </a:xfrm>
          <a:custGeom>
            <a:rect b="b" l="l" r="r" t="t"/>
            <a:pathLst>
              <a:path extrusionOk="0" h="2746" w="2151">
                <a:moveTo>
                  <a:pt x="1245" y="163"/>
                </a:moveTo>
                <a:cubicBezTo>
                  <a:pt x="1326" y="163"/>
                  <a:pt x="1394" y="230"/>
                  <a:pt x="1394" y="311"/>
                </a:cubicBezTo>
                <a:lnTo>
                  <a:pt x="1394" y="1015"/>
                </a:lnTo>
                <a:cubicBezTo>
                  <a:pt x="1394" y="1190"/>
                  <a:pt x="1542" y="1339"/>
                  <a:pt x="1718" y="1339"/>
                </a:cubicBezTo>
                <a:lnTo>
                  <a:pt x="1799" y="1339"/>
                </a:lnTo>
                <a:cubicBezTo>
                  <a:pt x="1867" y="1339"/>
                  <a:pt x="1907" y="1366"/>
                  <a:pt x="1934" y="1420"/>
                </a:cubicBezTo>
                <a:cubicBezTo>
                  <a:pt x="1961" y="1474"/>
                  <a:pt x="1961" y="1529"/>
                  <a:pt x="1921" y="1583"/>
                </a:cubicBezTo>
                <a:lnTo>
                  <a:pt x="1204" y="2516"/>
                </a:lnTo>
                <a:cubicBezTo>
                  <a:pt x="1177" y="2556"/>
                  <a:pt x="1137" y="2570"/>
                  <a:pt x="1096" y="2570"/>
                </a:cubicBezTo>
                <a:cubicBezTo>
                  <a:pt x="1042" y="2570"/>
                  <a:pt x="1001" y="2556"/>
                  <a:pt x="974" y="2516"/>
                </a:cubicBezTo>
                <a:lnTo>
                  <a:pt x="217" y="1583"/>
                </a:lnTo>
                <a:cubicBezTo>
                  <a:pt x="190" y="1529"/>
                  <a:pt x="176" y="1474"/>
                  <a:pt x="203" y="1420"/>
                </a:cubicBezTo>
                <a:cubicBezTo>
                  <a:pt x="230" y="1366"/>
                  <a:pt x="285" y="1339"/>
                  <a:pt x="339" y="1339"/>
                </a:cubicBezTo>
                <a:lnTo>
                  <a:pt x="474" y="1339"/>
                </a:lnTo>
                <a:cubicBezTo>
                  <a:pt x="650" y="1339"/>
                  <a:pt x="785" y="1190"/>
                  <a:pt x="785" y="1015"/>
                </a:cubicBezTo>
                <a:lnTo>
                  <a:pt x="785" y="311"/>
                </a:lnTo>
                <a:cubicBezTo>
                  <a:pt x="785" y="230"/>
                  <a:pt x="853" y="163"/>
                  <a:pt x="947" y="163"/>
                </a:cubicBezTo>
                <a:close/>
                <a:moveTo>
                  <a:pt x="947" y="0"/>
                </a:moveTo>
                <a:cubicBezTo>
                  <a:pt x="771" y="0"/>
                  <a:pt x="623" y="136"/>
                  <a:pt x="623" y="311"/>
                </a:cubicBezTo>
                <a:lnTo>
                  <a:pt x="623" y="1015"/>
                </a:lnTo>
                <a:cubicBezTo>
                  <a:pt x="623" y="1096"/>
                  <a:pt x="555" y="1163"/>
                  <a:pt x="474" y="1163"/>
                </a:cubicBezTo>
                <a:lnTo>
                  <a:pt x="339" y="1163"/>
                </a:lnTo>
                <a:cubicBezTo>
                  <a:pt x="217" y="1163"/>
                  <a:pt x="109" y="1231"/>
                  <a:pt x="55" y="1339"/>
                </a:cubicBezTo>
                <a:cubicBezTo>
                  <a:pt x="1" y="1461"/>
                  <a:pt x="14" y="1583"/>
                  <a:pt x="95" y="1691"/>
                </a:cubicBezTo>
                <a:lnTo>
                  <a:pt x="839" y="2624"/>
                </a:lnTo>
                <a:cubicBezTo>
                  <a:pt x="893" y="2705"/>
                  <a:pt x="988" y="2746"/>
                  <a:pt x="1082" y="2746"/>
                </a:cubicBezTo>
                <a:lnTo>
                  <a:pt x="1096" y="2746"/>
                </a:lnTo>
                <a:cubicBezTo>
                  <a:pt x="1191" y="2746"/>
                  <a:pt x="1285" y="2692"/>
                  <a:pt x="1339" y="2610"/>
                </a:cubicBezTo>
                <a:lnTo>
                  <a:pt x="2056" y="1677"/>
                </a:lnTo>
                <a:cubicBezTo>
                  <a:pt x="2137" y="1583"/>
                  <a:pt x="2151" y="1447"/>
                  <a:pt x="2097" y="1339"/>
                </a:cubicBezTo>
                <a:cubicBezTo>
                  <a:pt x="2043" y="1231"/>
                  <a:pt x="1921" y="1163"/>
                  <a:pt x="1799" y="1163"/>
                </a:cubicBezTo>
                <a:lnTo>
                  <a:pt x="1718" y="1163"/>
                </a:lnTo>
                <a:cubicBezTo>
                  <a:pt x="1623" y="1163"/>
                  <a:pt x="1556" y="1096"/>
                  <a:pt x="1556" y="1015"/>
                </a:cubicBezTo>
                <a:lnTo>
                  <a:pt x="1556" y="311"/>
                </a:lnTo>
                <a:cubicBezTo>
                  <a:pt x="1556" y="136"/>
                  <a:pt x="1421" y="0"/>
                  <a:pt x="124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39"/>
          <p:cNvGrpSpPr/>
          <p:nvPr/>
        </p:nvGrpSpPr>
        <p:grpSpPr>
          <a:xfrm>
            <a:off x="7232763" y="1653855"/>
            <a:ext cx="1289009" cy="1835806"/>
            <a:chOff x="2943936" y="2258525"/>
            <a:chExt cx="1782614" cy="2349982"/>
          </a:xfrm>
        </p:grpSpPr>
        <p:sp>
          <p:nvSpPr>
            <p:cNvPr id="444" name="Google Shape;444;p39"/>
            <p:cNvSpPr/>
            <p:nvPr/>
          </p:nvSpPr>
          <p:spPr>
            <a:xfrm>
              <a:off x="4607300" y="2258525"/>
              <a:ext cx="119251" cy="2349982"/>
            </a:xfrm>
            <a:custGeom>
              <a:rect b="b" l="l" r="r" t="t"/>
              <a:pathLst>
                <a:path extrusionOk="0" h="27569" w="1399">
                  <a:moveTo>
                    <a:pt x="0" y="27569"/>
                  </a:moveTo>
                  <a:lnTo>
                    <a:pt x="1398" y="27569"/>
                  </a:lnTo>
                  <a:lnTo>
                    <a:pt x="139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4438867" y="2722229"/>
              <a:ext cx="121893" cy="1886276"/>
            </a:xfrm>
            <a:custGeom>
              <a:rect b="b" l="l" r="r" t="t"/>
              <a:pathLst>
                <a:path extrusionOk="0" h="22129" w="1430">
                  <a:moveTo>
                    <a:pt x="1" y="22129"/>
                  </a:moveTo>
                  <a:lnTo>
                    <a:pt x="1429" y="22129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4273076" y="3113480"/>
              <a:ext cx="121808" cy="1495024"/>
            </a:xfrm>
            <a:custGeom>
              <a:rect b="b" l="l" r="r" t="t"/>
              <a:pathLst>
                <a:path extrusionOk="0" h="17539" w="1429">
                  <a:moveTo>
                    <a:pt x="0" y="17539"/>
                  </a:moveTo>
                  <a:lnTo>
                    <a:pt x="1429" y="17539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4107200" y="2546039"/>
              <a:ext cx="121893" cy="2062467"/>
            </a:xfrm>
            <a:custGeom>
              <a:rect b="b" l="l" r="r" t="t"/>
              <a:pathLst>
                <a:path extrusionOk="0" h="24196" w="1430">
                  <a:moveTo>
                    <a:pt x="1" y="24196"/>
                  </a:moveTo>
                  <a:lnTo>
                    <a:pt x="1430" y="24196"/>
                  </a:lnTo>
                  <a:lnTo>
                    <a:pt x="1430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3941409" y="3613496"/>
              <a:ext cx="119251" cy="995007"/>
            </a:xfrm>
            <a:custGeom>
              <a:rect b="b" l="l" r="r" t="t"/>
              <a:pathLst>
                <a:path extrusionOk="0" h="11673" w="1399">
                  <a:moveTo>
                    <a:pt x="1" y="11673"/>
                  </a:moveTo>
                  <a:lnTo>
                    <a:pt x="1399" y="11673"/>
                  </a:lnTo>
                  <a:lnTo>
                    <a:pt x="139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3775618" y="3779373"/>
              <a:ext cx="119251" cy="829129"/>
            </a:xfrm>
            <a:custGeom>
              <a:rect b="b" l="l" r="r" t="t"/>
              <a:pathLst>
                <a:path extrusionOk="0" h="9727" w="1399">
                  <a:moveTo>
                    <a:pt x="0" y="9727"/>
                  </a:moveTo>
                  <a:lnTo>
                    <a:pt x="1398" y="9727"/>
                  </a:lnTo>
                  <a:lnTo>
                    <a:pt x="139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3607185" y="2644491"/>
              <a:ext cx="121893" cy="1964015"/>
            </a:xfrm>
            <a:custGeom>
              <a:rect b="b" l="l" r="r" t="t"/>
              <a:pathLst>
                <a:path extrusionOk="0" h="23041" w="1430">
                  <a:moveTo>
                    <a:pt x="1" y="23041"/>
                  </a:moveTo>
                  <a:lnTo>
                    <a:pt x="1429" y="23041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3441394" y="2393204"/>
              <a:ext cx="121808" cy="2215302"/>
            </a:xfrm>
            <a:custGeom>
              <a:rect b="b" l="l" r="r" t="t"/>
              <a:pathLst>
                <a:path extrusionOk="0" h="25989" w="1429">
                  <a:moveTo>
                    <a:pt x="0" y="25989"/>
                  </a:moveTo>
                  <a:lnTo>
                    <a:pt x="1429" y="25989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3275518" y="2869950"/>
              <a:ext cx="121893" cy="1738555"/>
            </a:xfrm>
            <a:custGeom>
              <a:rect b="b" l="l" r="r" t="t"/>
              <a:pathLst>
                <a:path extrusionOk="0" h="20396" w="1430">
                  <a:moveTo>
                    <a:pt x="1" y="20396"/>
                  </a:moveTo>
                  <a:lnTo>
                    <a:pt x="1429" y="20396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3109727" y="3097966"/>
              <a:ext cx="119251" cy="1510538"/>
            </a:xfrm>
            <a:custGeom>
              <a:rect b="b" l="l" r="r" t="t"/>
              <a:pathLst>
                <a:path extrusionOk="0" h="17721" w="1399">
                  <a:moveTo>
                    <a:pt x="1" y="17721"/>
                  </a:moveTo>
                  <a:lnTo>
                    <a:pt x="1399" y="17721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2943936" y="3214489"/>
              <a:ext cx="119251" cy="1394015"/>
            </a:xfrm>
            <a:custGeom>
              <a:rect b="b" l="l" r="r" t="t"/>
              <a:pathLst>
                <a:path extrusionOk="0" h="16354" w="1399">
                  <a:moveTo>
                    <a:pt x="0" y="16354"/>
                  </a:moveTo>
                  <a:lnTo>
                    <a:pt x="1398" y="16354"/>
                  </a:lnTo>
                  <a:lnTo>
                    <a:pt x="1398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624585" y="1840008"/>
            <a:ext cx="1434912" cy="1760959"/>
            <a:chOff x="514400" y="2354334"/>
            <a:chExt cx="1971846" cy="2254172"/>
          </a:xfrm>
        </p:grpSpPr>
        <p:sp>
          <p:nvSpPr>
            <p:cNvPr id="456" name="Google Shape;456;p39"/>
            <p:cNvSpPr/>
            <p:nvPr/>
          </p:nvSpPr>
          <p:spPr>
            <a:xfrm>
              <a:off x="2364353" y="2424316"/>
              <a:ext cx="121893" cy="2184190"/>
            </a:xfrm>
            <a:custGeom>
              <a:rect b="b" l="l" r="r" t="t"/>
              <a:pathLst>
                <a:path extrusionOk="0" h="25624" w="1430">
                  <a:moveTo>
                    <a:pt x="1" y="25624"/>
                  </a:moveTo>
                  <a:lnTo>
                    <a:pt x="1429" y="25624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198562" y="2592750"/>
              <a:ext cx="121808" cy="2015756"/>
            </a:xfrm>
            <a:custGeom>
              <a:rect b="b" l="l" r="r" t="t"/>
              <a:pathLst>
                <a:path extrusionOk="0" h="23648" w="1429">
                  <a:moveTo>
                    <a:pt x="0" y="23648"/>
                  </a:moveTo>
                  <a:lnTo>
                    <a:pt x="1429" y="23648"/>
                  </a:lnTo>
                  <a:lnTo>
                    <a:pt x="142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032686" y="2802610"/>
              <a:ext cx="121893" cy="1805895"/>
            </a:xfrm>
            <a:custGeom>
              <a:rect b="b" l="l" r="r" t="t"/>
              <a:pathLst>
                <a:path extrusionOk="0" h="21186" w="1430">
                  <a:moveTo>
                    <a:pt x="1" y="21186"/>
                  </a:moveTo>
                  <a:lnTo>
                    <a:pt x="1429" y="21186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866895" y="2981358"/>
              <a:ext cx="119251" cy="1627146"/>
            </a:xfrm>
            <a:custGeom>
              <a:rect b="b" l="l" r="r" t="t"/>
              <a:pathLst>
                <a:path extrusionOk="0" h="19089" w="1399">
                  <a:moveTo>
                    <a:pt x="1" y="19089"/>
                  </a:moveTo>
                  <a:lnTo>
                    <a:pt x="1399" y="19089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1698462" y="2566837"/>
              <a:ext cx="121893" cy="2041668"/>
            </a:xfrm>
            <a:custGeom>
              <a:rect b="b" l="l" r="r" t="t"/>
              <a:pathLst>
                <a:path extrusionOk="0" h="23952" w="1430">
                  <a:moveTo>
                    <a:pt x="1" y="23952"/>
                  </a:moveTo>
                  <a:lnTo>
                    <a:pt x="1429" y="23952"/>
                  </a:lnTo>
                  <a:lnTo>
                    <a:pt x="142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1532671" y="2354334"/>
              <a:ext cx="121893" cy="2254172"/>
            </a:xfrm>
            <a:custGeom>
              <a:rect b="b" l="l" r="r" t="t"/>
              <a:pathLst>
                <a:path extrusionOk="0" h="26445" w="1430">
                  <a:moveTo>
                    <a:pt x="0" y="26445"/>
                  </a:moveTo>
                  <a:lnTo>
                    <a:pt x="1429" y="26445"/>
                  </a:lnTo>
                  <a:lnTo>
                    <a:pt x="1429" y="1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1366880" y="2592750"/>
              <a:ext cx="121808" cy="2015756"/>
            </a:xfrm>
            <a:custGeom>
              <a:rect b="b" l="l" r="r" t="t"/>
              <a:pathLst>
                <a:path extrusionOk="0" h="23648" w="1429">
                  <a:moveTo>
                    <a:pt x="0" y="23648"/>
                  </a:moveTo>
                  <a:lnTo>
                    <a:pt x="1429" y="23648"/>
                  </a:lnTo>
                  <a:lnTo>
                    <a:pt x="142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201004" y="2825881"/>
              <a:ext cx="121893" cy="1782624"/>
            </a:xfrm>
            <a:custGeom>
              <a:rect b="b" l="l" r="r" t="t"/>
              <a:pathLst>
                <a:path extrusionOk="0" h="20913" w="1430">
                  <a:moveTo>
                    <a:pt x="1" y="20913"/>
                  </a:moveTo>
                  <a:lnTo>
                    <a:pt x="1429" y="20913"/>
                  </a:lnTo>
                  <a:lnTo>
                    <a:pt x="142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1030014" y="2548681"/>
              <a:ext cx="119251" cy="2059825"/>
            </a:xfrm>
            <a:custGeom>
              <a:rect b="b" l="l" r="r" t="t"/>
              <a:pathLst>
                <a:path extrusionOk="0" h="24165" w="1399">
                  <a:moveTo>
                    <a:pt x="1" y="24165"/>
                  </a:moveTo>
                  <a:lnTo>
                    <a:pt x="1399" y="24165"/>
                  </a:lnTo>
                  <a:lnTo>
                    <a:pt x="1399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859023" y="3214489"/>
              <a:ext cx="119251" cy="1394015"/>
            </a:xfrm>
            <a:custGeom>
              <a:rect b="b" l="l" r="r" t="t"/>
              <a:pathLst>
                <a:path extrusionOk="0" h="16354" w="1399">
                  <a:moveTo>
                    <a:pt x="1" y="16354"/>
                  </a:moveTo>
                  <a:lnTo>
                    <a:pt x="1399" y="16354"/>
                  </a:lnTo>
                  <a:lnTo>
                    <a:pt x="1399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85476" y="3012471"/>
              <a:ext cx="121808" cy="1596034"/>
            </a:xfrm>
            <a:custGeom>
              <a:rect b="b" l="l" r="r" t="t"/>
              <a:pathLst>
                <a:path extrusionOk="0" h="18724" w="1429">
                  <a:moveTo>
                    <a:pt x="0" y="18724"/>
                  </a:moveTo>
                  <a:lnTo>
                    <a:pt x="1429" y="18724"/>
                  </a:lnTo>
                  <a:lnTo>
                    <a:pt x="142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514400" y="2825881"/>
              <a:ext cx="121893" cy="1782624"/>
            </a:xfrm>
            <a:custGeom>
              <a:rect b="b" l="l" r="r" t="t"/>
              <a:pathLst>
                <a:path extrusionOk="0" h="20913" w="1430">
                  <a:moveTo>
                    <a:pt x="1" y="20913"/>
                  </a:moveTo>
                  <a:lnTo>
                    <a:pt x="1430" y="20913"/>
                  </a:lnTo>
                  <a:lnTo>
                    <a:pt x="1430" y="1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9"/>
          <p:cNvGrpSpPr/>
          <p:nvPr/>
        </p:nvGrpSpPr>
        <p:grpSpPr>
          <a:xfrm flipH="1">
            <a:off x="916171" y="751860"/>
            <a:ext cx="698423" cy="494477"/>
            <a:chOff x="3745575" y="190875"/>
            <a:chExt cx="87925" cy="62250"/>
          </a:xfrm>
        </p:grpSpPr>
        <p:sp>
          <p:nvSpPr>
            <p:cNvPr id="469" name="Google Shape;469;p39"/>
            <p:cNvSpPr/>
            <p:nvPr/>
          </p:nvSpPr>
          <p:spPr>
            <a:xfrm>
              <a:off x="3745575" y="190875"/>
              <a:ext cx="87925" cy="15575"/>
            </a:xfrm>
            <a:custGeom>
              <a:rect b="b" l="l" r="r" t="t"/>
              <a:pathLst>
                <a:path extrusionOk="0" h="623" w="3517">
                  <a:moveTo>
                    <a:pt x="3232" y="109"/>
                  </a:moveTo>
                  <a:cubicBezTo>
                    <a:pt x="3327" y="109"/>
                    <a:pt x="3395" y="190"/>
                    <a:pt x="3395" y="285"/>
                  </a:cubicBezTo>
                  <a:lnTo>
                    <a:pt x="3395" y="339"/>
                  </a:lnTo>
                  <a:cubicBezTo>
                    <a:pt x="3395" y="434"/>
                    <a:pt x="3327" y="515"/>
                    <a:pt x="3232" y="515"/>
                  </a:cubicBezTo>
                  <a:lnTo>
                    <a:pt x="298" y="515"/>
                  </a:lnTo>
                  <a:cubicBezTo>
                    <a:pt x="203" y="515"/>
                    <a:pt x="122" y="434"/>
                    <a:pt x="122" y="339"/>
                  </a:cubicBezTo>
                  <a:lnTo>
                    <a:pt x="122" y="285"/>
                  </a:lnTo>
                  <a:cubicBezTo>
                    <a:pt x="122" y="190"/>
                    <a:pt x="203" y="109"/>
                    <a:pt x="298" y="109"/>
                  </a:cubicBezTo>
                  <a:close/>
                  <a:moveTo>
                    <a:pt x="298" y="1"/>
                  </a:moveTo>
                  <a:cubicBezTo>
                    <a:pt x="135" y="1"/>
                    <a:pt x="0" y="122"/>
                    <a:pt x="0" y="285"/>
                  </a:cubicBezTo>
                  <a:lnTo>
                    <a:pt x="0" y="339"/>
                  </a:lnTo>
                  <a:cubicBezTo>
                    <a:pt x="0" y="501"/>
                    <a:pt x="135" y="623"/>
                    <a:pt x="298" y="623"/>
                  </a:cubicBezTo>
                  <a:lnTo>
                    <a:pt x="3232" y="623"/>
                  </a:lnTo>
                  <a:cubicBezTo>
                    <a:pt x="3395" y="623"/>
                    <a:pt x="3516" y="501"/>
                    <a:pt x="3516" y="339"/>
                  </a:cubicBezTo>
                  <a:lnTo>
                    <a:pt x="3516" y="285"/>
                  </a:lnTo>
                  <a:cubicBezTo>
                    <a:pt x="3516" y="122"/>
                    <a:pt x="3395" y="1"/>
                    <a:pt x="323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3760100" y="213875"/>
              <a:ext cx="73400" cy="15925"/>
            </a:xfrm>
            <a:custGeom>
              <a:rect b="b" l="l" r="r" t="t"/>
              <a:pathLst>
                <a:path extrusionOk="0" h="637" w="2936">
                  <a:moveTo>
                    <a:pt x="2651" y="122"/>
                  </a:moveTo>
                  <a:cubicBezTo>
                    <a:pt x="2746" y="122"/>
                    <a:pt x="2814" y="203"/>
                    <a:pt x="2814" y="298"/>
                  </a:cubicBezTo>
                  <a:lnTo>
                    <a:pt x="2814" y="352"/>
                  </a:lnTo>
                  <a:cubicBezTo>
                    <a:pt x="2814" y="447"/>
                    <a:pt x="2746" y="514"/>
                    <a:pt x="2651" y="514"/>
                  </a:cubicBezTo>
                  <a:lnTo>
                    <a:pt x="285" y="514"/>
                  </a:lnTo>
                  <a:cubicBezTo>
                    <a:pt x="190" y="514"/>
                    <a:pt x="122" y="447"/>
                    <a:pt x="122" y="352"/>
                  </a:cubicBezTo>
                  <a:lnTo>
                    <a:pt x="122" y="298"/>
                  </a:lnTo>
                  <a:cubicBezTo>
                    <a:pt x="122" y="203"/>
                    <a:pt x="190" y="122"/>
                    <a:pt x="285" y="122"/>
                  </a:cubicBezTo>
                  <a:close/>
                  <a:moveTo>
                    <a:pt x="285" y="0"/>
                  </a:moveTo>
                  <a:cubicBezTo>
                    <a:pt x="122" y="0"/>
                    <a:pt x="1" y="136"/>
                    <a:pt x="1" y="298"/>
                  </a:cubicBezTo>
                  <a:lnTo>
                    <a:pt x="1" y="352"/>
                  </a:lnTo>
                  <a:cubicBezTo>
                    <a:pt x="1" y="514"/>
                    <a:pt x="122" y="636"/>
                    <a:pt x="285" y="636"/>
                  </a:cubicBezTo>
                  <a:lnTo>
                    <a:pt x="2651" y="636"/>
                  </a:lnTo>
                  <a:cubicBezTo>
                    <a:pt x="2814" y="636"/>
                    <a:pt x="2935" y="514"/>
                    <a:pt x="2935" y="352"/>
                  </a:cubicBezTo>
                  <a:lnTo>
                    <a:pt x="2935" y="298"/>
                  </a:lnTo>
                  <a:cubicBezTo>
                    <a:pt x="2935" y="136"/>
                    <a:pt x="2814" y="0"/>
                    <a:pt x="265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3786825" y="237200"/>
              <a:ext cx="46675" cy="15925"/>
            </a:xfrm>
            <a:custGeom>
              <a:rect b="b" l="l" r="r" t="t"/>
              <a:pathLst>
                <a:path extrusionOk="0" h="637" w="1867">
                  <a:moveTo>
                    <a:pt x="1582" y="122"/>
                  </a:moveTo>
                  <a:cubicBezTo>
                    <a:pt x="1677" y="122"/>
                    <a:pt x="1745" y="190"/>
                    <a:pt x="1745" y="285"/>
                  </a:cubicBezTo>
                  <a:lnTo>
                    <a:pt x="1745" y="352"/>
                  </a:lnTo>
                  <a:cubicBezTo>
                    <a:pt x="1745" y="433"/>
                    <a:pt x="1677" y="514"/>
                    <a:pt x="1582" y="514"/>
                  </a:cubicBezTo>
                  <a:lnTo>
                    <a:pt x="284" y="514"/>
                  </a:lnTo>
                  <a:cubicBezTo>
                    <a:pt x="189" y="514"/>
                    <a:pt x="108" y="433"/>
                    <a:pt x="108" y="352"/>
                  </a:cubicBezTo>
                  <a:lnTo>
                    <a:pt x="108" y="285"/>
                  </a:lnTo>
                  <a:cubicBezTo>
                    <a:pt x="108" y="190"/>
                    <a:pt x="189" y="122"/>
                    <a:pt x="284" y="122"/>
                  </a:cubicBezTo>
                  <a:close/>
                  <a:moveTo>
                    <a:pt x="284" y="1"/>
                  </a:moveTo>
                  <a:cubicBezTo>
                    <a:pt x="122" y="1"/>
                    <a:pt x="0" y="122"/>
                    <a:pt x="0" y="285"/>
                  </a:cubicBezTo>
                  <a:lnTo>
                    <a:pt x="0" y="352"/>
                  </a:lnTo>
                  <a:cubicBezTo>
                    <a:pt x="0" y="501"/>
                    <a:pt x="122" y="636"/>
                    <a:pt x="284" y="636"/>
                  </a:cubicBezTo>
                  <a:lnTo>
                    <a:pt x="1582" y="636"/>
                  </a:lnTo>
                  <a:cubicBezTo>
                    <a:pt x="1745" y="636"/>
                    <a:pt x="1866" y="501"/>
                    <a:pt x="1866" y="352"/>
                  </a:cubicBezTo>
                  <a:lnTo>
                    <a:pt x="1866" y="285"/>
                  </a:lnTo>
                  <a:cubicBezTo>
                    <a:pt x="1866" y="122"/>
                    <a:pt x="1745" y="1"/>
                    <a:pt x="158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39"/>
          <p:cNvSpPr/>
          <p:nvPr/>
        </p:nvSpPr>
        <p:spPr>
          <a:xfrm>
            <a:off x="7128981" y="3949238"/>
            <a:ext cx="362444" cy="315186"/>
          </a:xfrm>
          <a:custGeom>
            <a:rect b="b" l="l" r="r" t="t"/>
            <a:pathLst>
              <a:path extrusionOk="0" h="2341" w="2692">
                <a:moveTo>
                  <a:pt x="1921" y="163"/>
                </a:moveTo>
                <a:lnTo>
                  <a:pt x="2516" y="1177"/>
                </a:lnTo>
                <a:lnTo>
                  <a:pt x="1921" y="2178"/>
                </a:lnTo>
                <a:lnTo>
                  <a:pt x="758" y="2178"/>
                </a:lnTo>
                <a:lnTo>
                  <a:pt x="176" y="1177"/>
                </a:lnTo>
                <a:lnTo>
                  <a:pt x="758" y="163"/>
                </a:lnTo>
                <a:close/>
                <a:moveTo>
                  <a:pt x="677" y="1"/>
                </a:moveTo>
                <a:lnTo>
                  <a:pt x="1" y="1177"/>
                </a:lnTo>
                <a:lnTo>
                  <a:pt x="677" y="2340"/>
                </a:lnTo>
                <a:lnTo>
                  <a:pt x="2016" y="2340"/>
                </a:lnTo>
                <a:lnTo>
                  <a:pt x="2692" y="1177"/>
                </a:lnTo>
                <a:lnTo>
                  <a:pt x="2016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9"/>
          <p:cNvSpPr/>
          <p:nvPr/>
        </p:nvSpPr>
        <p:spPr>
          <a:xfrm flipH="1" rot="-5400000">
            <a:off x="2773200" y="4789875"/>
            <a:ext cx="126000" cy="150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71438" rotWithShape="0" algn="bl" dir="1980000" dist="28575">
              <a:schemeClr val="accent2">
                <a:alpha val="6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9">
            <a:hlinkClick action="ppaction://hlinksldjump" r:id="rId3"/>
          </p:cNvPr>
          <p:cNvSpPr/>
          <p:nvPr/>
        </p:nvSpPr>
        <p:spPr>
          <a:xfrm>
            <a:off x="453588" y="134690"/>
            <a:ext cx="240754" cy="226818"/>
          </a:xfrm>
          <a:custGeom>
            <a:rect b="b" l="l" r="r" t="t"/>
            <a:pathLst>
              <a:path extrusionOk="0" h="2994" w="3179">
                <a:moveTo>
                  <a:pt x="1596" y="167"/>
                </a:moveTo>
                <a:lnTo>
                  <a:pt x="2989" y="1181"/>
                </a:lnTo>
                <a:lnTo>
                  <a:pt x="3043" y="1113"/>
                </a:lnTo>
                <a:lnTo>
                  <a:pt x="3043" y="1113"/>
                </a:lnTo>
                <a:lnTo>
                  <a:pt x="2989" y="1208"/>
                </a:lnTo>
                <a:lnTo>
                  <a:pt x="2827" y="1208"/>
                </a:lnTo>
                <a:cubicBezTo>
                  <a:pt x="2719" y="1208"/>
                  <a:pt x="2638" y="1289"/>
                  <a:pt x="2638" y="1384"/>
                </a:cubicBezTo>
                <a:lnTo>
                  <a:pt x="2638" y="2817"/>
                </a:lnTo>
                <a:cubicBezTo>
                  <a:pt x="2638" y="2817"/>
                  <a:pt x="2638" y="2831"/>
                  <a:pt x="2624" y="2831"/>
                </a:cubicBezTo>
                <a:lnTo>
                  <a:pt x="2029" y="2831"/>
                </a:lnTo>
                <a:lnTo>
                  <a:pt x="2029" y="1979"/>
                </a:lnTo>
                <a:cubicBezTo>
                  <a:pt x="2029" y="1857"/>
                  <a:pt x="1934" y="1749"/>
                  <a:pt x="1799" y="1749"/>
                </a:cubicBezTo>
                <a:lnTo>
                  <a:pt x="1380" y="1749"/>
                </a:lnTo>
                <a:cubicBezTo>
                  <a:pt x="1258" y="1749"/>
                  <a:pt x="1150" y="1857"/>
                  <a:pt x="1150" y="1979"/>
                </a:cubicBezTo>
                <a:lnTo>
                  <a:pt x="1150" y="2831"/>
                </a:lnTo>
                <a:lnTo>
                  <a:pt x="555" y="2831"/>
                </a:lnTo>
                <a:cubicBezTo>
                  <a:pt x="555" y="2831"/>
                  <a:pt x="541" y="2817"/>
                  <a:pt x="541" y="2817"/>
                </a:cubicBezTo>
                <a:lnTo>
                  <a:pt x="541" y="1384"/>
                </a:lnTo>
                <a:cubicBezTo>
                  <a:pt x="541" y="1289"/>
                  <a:pt x="460" y="1208"/>
                  <a:pt x="366" y="1208"/>
                </a:cubicBezTo>
                <a:lnTo>
                  <a:pt x="203" y="1208"/>
                </a:lnTo>
                <a:lnTo>
                  <a:pt x="190" y="1181"/>
                </a:lnTo>
                <a:lnTo>
                  <a:pt x="1596" y="167"/>
                </a:lnTo>
                <a:close/>
                <a:moveTo>
                  <a:pt x="1589" y="1"/>
                </a:moveTo>
                <a:cubicBezTo>
                  <a:pt x="1552" y="1"/>
                  <a:pt x="1515" y="11"/>
                  <a:pt x="1488" y="31"/>
                </a:cubicBezTo>
                <a:lnTo>
                  <a:pt x="95" y="1046"/>
                </a:lnTo>
                <a:cubicBezTo>
                  <a:pt x="27" y="1086"/>
                  <a:pt x="0" y="1167"/>
                  <a:pt x="27" y="1249"/>
                </a:cubicBezTo>
                <a:cubicBezTo>
                  <a:pt x="55" y="1316"/>
                  <a:pt x="122" y="1370"/>
                  <a:pt x="203" y="1370"/>
                </a:cubicBezTo>
                <a:lnTo>
                  <a:pt x="366" y="1370"/>
                </a:lnTo>
                <a:cubicBezTo>
                  <a:pt x="366" y="1370"/>
                  <a:pt x="379" y="1384"/>
                  <a:pt x="379" y="1384"/>
                </a:cubicBezTo>
                <a:lnTo>
                  <a:pt x="379" y="2817"/>
                </a:lnTo>
                <a:cubicBezTo>
                  <a:pt x="379" y="2912"/>
                  <a:pt x="460" y="2993"/>
                  <a:pt x="555" y="2993"/>
                </a:cubicBezTo>
                <a:lnTo>
                  <a:pt x="1326" y="2993"/>
                </a:lnTo>
                <a:lnTo>
                  <a:pt x="1326" y="1979"/>
                </a:lnTo>
                <a:cubicBezTo>
                  <a:pt x="1326" y="1952"/>
                  <a:pt x="1353" y="1925"/>
                  <a:pt x="1380" y="1925"/>
                </a:cubicBezTo>
                <a:lnTo>
                  <a:pt x="1799" y="1925"/>
                </a:lnTo>
                <a:cubicBezTo>
                  <a:pt x="1840" y="1925"/>
                  <a:pt x="1867" y="1952"/>
                  <a:pt x="1867" y="1979"/>
                </a:cubicBezTo>
                <a:lnTo>
                  <a:pt x="1867" y="2993"/>
                </a:lnTo>
                <a:lnTo>
                  <a:pt x="2624" y="2993"/>
                </a:lnTo>
                <a:cubicBezTo>
                  <a:pt x="2732" y="2993"/>
                  <a:pt x="2813" y="2912"/>
                  <a:pt x="2813" y="2817"/>
                </a:cubicBezTo>
                <a:lnTo>
                  <a:pt x="2813" y="1384"/>
                </a:lnTo>
                <a:cubicBezTo>
                  <a:pt x="2813" y="1384"/>
                  <a:pt x="2813" y="1370"/>
                  <a:pt x="2827" y="1370"/>
                </a:cubicBezTo>
                <a:lnTo>
                  <a:pt x="2989" y="1370"/>
                </a:lnTo>
                <a:cubicBezTo>
                  <a:pt x="3070" y="1370"/>
                  <a:pt x="3138" y="1316"/>
                  <a:pt x="3165" y="1249"/>
                </a:cubicBezTo>
                <a:cubicBezTo>
                  <a:pt x="3178" y="1167"/>
                  <a:pt x="3151" y="1086"/>
                  <a:pt x="3097" y="1046"/>
                </a:cubicBezTo>
                <a:lnTo>
                  <a:pt x="1691" y="31"/>
                </a:lnTo>
                <a:cubicBezTo>
                  <a:pt x="1664" y="11"/>
                  <a:pt x="1627" y="1"/>
                  <a:pt x="158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pSp>
        <p:nvGrpSpPr>
          <p:cNvPr id="475" name="Google Shape;475;p39"/>
          <p:cNvGrpSpPr/>
          <p:nvPr/>
        </p:nvGrpSpPr>
        <p:grpSpPr>
          <a:xfrm rot="5400000">
            <a:off x="6729700" y="-821350"/>
            <a:ext cx="126000" cy="3272400"/>
            <a:chOff x="8230550" y="1078325"/>
            <a:chExt cx="126000" cy="3272400"/>
          </a:xfrm>
        </p:grpSpPr>
        <p:sp>
          <p:nvSpPr>
            <p:cNvPr id="476" name="Google Shape;476;p39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39"/>
          <p:cNvGrpSpPr/>
          <p:nvPr/>
        </p:nvGrpSpPr>
        <p:grpSpPr>
          <a:xfrm flipH="1" rot="-5400000">
            <a:off x="2288300" y="2691225"/>
            <a:ext cx="126000" cy="3272400"/>
            <a:chOff x="8230550" y="1078325"/>
            <a:chExt cx="126000" cy="3272400"/>
          </a:xfrm>
        </p:grpSpPr>
        <p:sp>
          <p:nvSpPr>
            <p:cNvPr id="479" name="Google Shape;479;p39"/>
            <p:cNvSpPr/>
            <p:nvPr/>
          </p:nvSpPr>
          <p:spPr>
            <a:xfrm>
              <a:off x="8230550" y="1078325"/>
              <a:ext cx="126000" cy="3272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8230550" y="1078325"/>
              <a:ext cx="126000" cy="1913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accent2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ary Analysis Consulting by Slidesgo">
  <a:themeElements>
    <a:clrScheme name="Simple Light">
      <a:dk1>
        <a:srgbClr val="FFFFFF"/>
      </a:dk1>
      <a:lt1>
        <a:srgbClr val="2C2C3E"/>
      </a:lt1>
      <a:dk2>
        <a:srgbClr val="01F0FD"/>
      </a:dk2>
      <a:lt2>
        <a:srgbClr val="476DFA"/>
      </a:lt2>
      <a:accent1>
        <a:srgbClr val="23232E"/>
      </a:accent1>
      <a:accent2>
        <a:srgbClr val="000000"/>
      </a:accent2>
      <a:accent3>
        <a:srgbClr val="ACACA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