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sldIdLst>
    <p:sldId id="530" r:id="rId5"/>
    <p:sldId id="531" r:id="rId6"/>
    <p:sldId id="533" r:id="rId7"/>
    <p:sldId id="534" r:id="rId8"/>
    <p:sldId id="549" r:id="rId9"/>
    <p:sldId id="547" r:id="rId10"/>
    <p:sldId id="548" r:id="rId11"/>
    <p:sldId id="550" r:id="rId12"/>
    <p:sldId id="551" r:id="rId13"/>
    <p:sldId id="535" r:id="rId14"/>
    <p:sldId id="559" r:id="rId15"/>
    <p:sldId id="558" r:id="rId16"/>
    <p:sldId id="553" r:id="rId17"/>
    <p:sldId id="554" r:id="rId18"/>
    <p:sldId id="555" r:id="rId19"/>
    <p:sldId id="556" r:id="rId20"/>
    <p:sldId id="557" r:id="rId21"/>
    <p:sldId id="552" r:id="rId22"/>
    <p:sldId id="536" r:id="rId23"/>
    <p:sldId id="54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626F58-06D3-4A11-8BB1-4336C6A6C9A8}" v="364" dt="2023-04-15T21:50:16.8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422"/>
  </p:normalViewPr>
  <p:slideViewPr>
    <p:cSldViewPr snapToGrid="0">
      <p:cViewPr varScale="1">
        <p:scale>
          <a:sx n="78" d="100"/>
          <a:sy n="78" d="100"/>
        </p:scale>
        <p:origin x="8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488A71-67BD-43C5-B148-6257661D6E47}" type="doc">
      <dgm:prSet loTypeId="urn:microsoft.com/office/officeart/2008/layout/LinedList" loCatId="list" qsTypeId="urn:microsoft.com/office/officeart/2005/8/quickstyle/simple1" qsCatId="simple" csTypeId="urn:microsoft.com/office/officeart/2005/8/colors/accent6_2" csCatId="accent6" phldr="1"/>
      <dgm:spPr/>
      <dgm:t>
        <a:bodyPr/>
        <a:lstStyle/>
        <a:p>
          <a:endParaRPr lang="en-US"/>
        </a:p>
      </dgm:t>
    </dgm:pt>
    <dgm:pt modelId="{B07FE9AE-24A0-40DB-82E0-DB424BB64705}">
      <dgm:prSet custT="1"/>
      <dgm:spPr/>
      <dgm:t>
        <a:bodyPr/>
        <a:lstStyle/>
        <a:p>
          <a:pPr marL="0" lvl="0" indent="0" algn="ctr" defTabSz="711200">
            <a:lnSpc>
              <a:spcPct val="90000"/>
            </a:lnSpc>
            <a:spcBef>
              <a:spcPct val="0"/>
            </a:spcBef>
            <a:spcAft>
              <a:spcPct val="35000"/>
            </a:spcAft>
            <a:buNone/>
          </a:pPr>
          <a:r>
            <a:rPr kumimoji="0" lang="en-US" sz="1400" b="1" i="0" u="none" strike="noStrike" kern="1200" cap="none" spc="0" normalizeH="0" baseline="0" dirty="0">
              <a:ln>
                <a:noFill/>
              </a:ln>
              <a:solidFill>
                <a:schemeClr val="bg1"/>
              </a:solidFill>
              <a:effectLst/>
              <a:uLnTx/>
              <a:uFillTx/>
              <a:latin typeface="+mn-lt"/>
              <a:ea typeface="+mn-ea"/>
              <a:cs typeface="+mn-cs"/>
            </a:rPr>
            <a:t>Stock market is too volatile; hence the presence of the outliers is justified. </a:t>
          </a:r>
        </a:p>
      </dgm:t>
    </dgm:pt>
    <dgm:pt modelId="{BBE2E668-B6CA-4B3E-8C61-8694B5BA8F97}" type="parTrans" cxnId="{F3E704DA-4925-4F96-B1A8-C08755D2B3BD}">
      <dgm:prSet/>
      <dgm:spPr/>
      <dgm:t>
        <a:bodyPr/>
        <a:lstStyle/>
        <a:p>
          <a:endParaRPr lang="en-US" sz="1400">
            <a:solidFill>
              <a:schemeClr val="bg1"/>
            </a:solidFill>
            <a:latin typeface="+mn-lt"/>
          </a:endParaRPr>
        </a:p>
      </dgm:t>
    </dgm:pt>
    <dgm:pt modelId="{72B97306-8FB3-4A5A-93A1-A28DD25BF902}" type="sibTrans" cxnId="{F3E704DA-4925-4F96-B1A8-C08755D2B3BD}">
      <dgm:prSet/>
      <dgm:spPr/>
      <dgm:t>
        <a:bodyPr/>
        <a:lstStyle/>
        <a:p>
          <a:endParaRPr lang="en-US" sz="1400">
            <a:solidFill>
              <a:schemeClr val="bg1"/>
            </a:solidFill>
            <a:latin typeface="+mn-lt"/>
          </a:endParaRPr>
        </a:p>
      </dgm:t>
    </dgm:pt>
    <dgm:pt modelId="{7C338B5A-C914-44A3-A068-B40453358724}">
      <dgm:prSet custT="1"/>
      <dgm:spPr/>
      <dgm:t>
        <a:bodyPr/>
        <a:lstStyle/>
        <a:p>
          <a:pPr algn="ctr"/>
          <a:r>
            <a:rPr kumimoji="0" lang="en-US" sz="1400" b="1" i="0" u="none" strike="noStrike" kern="1200" cap="none" spc="0" normalizeH="0" baseline="0" dirty="0">
              <a:ln>
                <a:noFill/>
              </a:ln>
              <a:solidFill>
                <a:schemeClr val="bg1"/>
              </a:solidFill>
              <a:effectLst/>
              <a:uLnTx/>
              <a:uFillTx/>
              <a:latin typeface="+mn-lt"/>
              <a:ea typeface="+mn-ea"/>
              <a:cs typeface="+mn-cs"/>
            </a:rPr>
            <a:t>A new variable “Average”, which is the average of open and close prices, is added . </a:t>
          </a:r>
        </a:p>
      </dgm:t>
    </dgm:pt>
    <dgm:pt modelId="{9A783DC7-884D-49D7-BB43-E679738E4895}" type="parTrans" cxnId="{396E16C7-3D62-4451-823F-FA28E18EBC28}">
      <dgm:prSet/>
      <dgm:spPr/>
      <dgm:t>
        <a:bodyPr/>
        <a:lstStyle/>
        <a:p>
          <a:endParaRPr lang="en-US" sz="1400">
            <a:solidFill>
              <a:schemeClr val="bg1"/>
            </a:solidFill>
            <a:latin typeface="+mn-lt"/>
          </a:endParaRPr>
        </a:p>
      </dgm:t>
    </dgm:pt>
    <dgm:pt modelId="{F232B870-3746-4A2B-8508-C9C79A34F6E2}" type="sibTrans" cxnId="{396E16C7-3D62-4451-823F-FA28E18EBC28}">
      <dgm:prSet/>
      <dgm:spPr/>
      <dgm:t>
        <a:bodyPr/>
        <a:lstStyle/>
        <a:p>
          <a:endParaRPr lang="en-US" sz="1400">
            <a:solidFill>
              <a:schemeClr val="bg1"/>
            </a:solidFill>
            <a:latin typeface="+mn-lt"/>
          </a:endParaRPr>
        </a:p>
      </dgm:t>
    </dgm:pt>
    <dgm:pt modelId="{140ED857-4073-4AAF-BEBE-4AE52202FF3B}">
      <dgm:prSet custT="1"/>
      <dgm:spPr/>
      <dgm:t>
        <a:bodyPr/>
        <a:lstStyle/>
        <a:p>
          <a:pPr algn="ctr"/>
          <a:r>
            <a:rPr kumimoji="0" lang="en-US" sz="1400" b="1" i="0" u="none" strike="noStrike" kern="1200" cap="none" spc="0" normalizeH="0" baseline="0" dirty="0">
              <a:ln>
                <a:noFill/>
              </a:ln>
              <a:solidFill>
                <a:schemeClr val="bg1"/>
              </a:solidFill>
              <a:effectLst/>
              <a:uLnTx/>
              <a:uFillTx/>
              <a:latin typeface="+mn-lt"/>
              <a:ea typeface="+mn-ea"/>
              <a:cs typeface="+mn-cs"/>
            </a:rPr>
            <a:t>New variable known as “moving average” is added to smoothen the fluctuations in the data</a:t>
          </a:r>
          <a:r>
            <a:rPr lang="en-US" sz="1400" kern="1200" dirty="0">
              <a:solidFill>
                <a:schemeClr val="bg1"/>
              </a:solidFill>
              <a:latin typeface="+mn-lt"/>
            </a:rPr>
            <a:t>. </a:t>
          </a:r>
        </a:p>
      </dgm:t>
    </dgm:pt>
    <dgm:pt modelId="{486B3032-E536-476A-96F2-E12BB7221A43}" type="parTrans" cxnId="{96BF8AF4-15ED-4DC4-9789-E43B7085CD23}">
      <dgm:prSet/>
      <dgm:spPr/>
      <dgm:t>
        <a:bodyPr/>
        <a:lstStyle/>
        <a:p>
          <a:endParaRPr lang="en-US" sz="1400">
            <a:solidFill>
              <a:schemeClr val="bg1"/>
            </a:solidFill>
            <a:latin typeface="+mn-lt"/>
          </a:endParaRPr>
        </a:p>
      </dgm:t>
    </dgm:pt>
    <dgm:pt modelId="{54F46B4F-325E-40AF-9361-6C07150B97B5}" type="sibTrans" cxnId="{96BF8AF4-15ED-4DC4-9789-E43B7085CD23}">
      <dgm:prSet/>
      <dgm:spPr/>
      <dgm:t>
        <a:bodyPr/>
        <a:lstStyle/>
        <a:p>
          <a:endParaRPr lang="en-US" sz="1400">
            <a:solidFill>
              <a:schemeClr val="bg1"/>
            </a:solidFill>
            <a:latin typeface="+mn-lt"/>
          </a:endParaRPr>
        </a:p>
      </dgm:t>
    </dgm:pt>
    <dgm:pt modelId="{0771809A-7107-4562-9FAD-AE5FE5DE0FF9}">
      <dgm:prSet custT="1"/>
      <dgm:spPr/>
      <dgm:t>
        <a:bodyPr/>
        <a:lstStyle/>
        <a:p>
          <a:pPr algn="ctr"/>
          <a:r>
            <a:rPr kumimoji="0" lang="en-US" sz="1400" b="1" i="0" u="none" strike="noStrike" kern="1200" cap="none" spc="0" normalizeH="0" baseline="0" dirty="0">
              <a:ln>
                <a:noFill/>
              </a:ln>
              <a:solidFill>
                <a:schemeClr val="bg1"/>
              </a:solidFill>
              <a:effectLst/>
              <a:uLnTx/>
              <a:uFillTx/>
              <a:latin typeface="+mn-lt"/>
              <a:ea typeface="+mn-ea"/>
              <a:cs typeface="+mn-cs"/>
            </a:rPr>
            <a:t>Log of all variables to bring the values in similar range</a:t>
          </a:r>
          <a:r>
            <a:rPr lang="en-US" sz="1400" kern="1200" dirty="0">
              <a:solidFill>
                <a:schemeClr val="bg1"/>
              </a:solidFill>
              <a:latin typeface="+mn-lt"/>
            </a:rPr>
            <a:t>.</a:t>
          </a:r>
        </a:p>
      </dgm:t>
    </dgm:pt>
    <dgm:pt modelId="{646D115F-0A17-4E9F-A539-DCFBED08DB9E}" type="parTrans" cxnId="{987A1BA1-4CF8-427C-A5F8-885C775CF120}">
      <dgm:prSet/>
      <dgm:spPr/>
      <dgm:t>
        <a:bodyPr/>
        <a:lstStyle/>
        <a:p>
          <a:endParaRPr lang="en-US" sz="1400">
            <a:solidFill>
              <a:schemeClr val="bg1"/>
            </a:solidFill>
            <a:latin typeface="+mn-lt"/>
          </a:endParaRPr>
        </a:p>
      </dgm:t>
    </dgm:pt>
    <dgm:pt modelId="{83C653C3-817B-4251-BFF9-48C3174292D4}" type="sibTrans" cxnId="{987A1BA1-4CF8-427C-A5F8-885C775CF120}">
      <dgm:prSet/>
      <dgm:spPr/>
      <dgm:t>
        <a:bodyPr/>
        <a:lstStyle/>
        <a:p>
          <a:endParaRPr lang="en-US" sz="1400">
            <a:solidFill>
              <a:schemeClr val="bg1"/>
            </a:solidFill>
            <a:latin typeface="+mn-lt"/>
          </a:endParaRPr>
        </a:p>
      </dgm:t>
    </dgm:pt>
    <dgm:pt modelId="{DA9F4DDC-3540-4627-B186-08312025DFE4}">
      <dgm:prSet custT="1"/>
      <dgm:spPr>
        <a:ln>
          <a:noFill/>
        </a:ln>
      </dgm:spPr>
      <dgm:t>
        <a:bodyPr/>
        <a:lstStyle/>
        <a:p>
          <a:pPr algn="l"/>
          <a:endParaRPr kumimoji="0" lang="en-US" sz="1400" b="1" i="0" u="none" strike="noStrike" kern="1200" cap="none" spc="0" normalizeH="0" baseline="0" dirty="0">
            <a:ln>
              <a:noFill/>
            </a:ln>
            <a:solidFill>
              <a:schemeClr val="bg1"/>
            </a:solidFill>
            <a:effectLst/>
            <a:uLnTx/>
            <a:uFillTx/>
            <a:latin typeface="+mn-lt"/>
            <a:ea typeface="+mn-ea"/>
            <a:cs typeface="+mn-cs"/>
          </a:endParaRPr>
        </a:p>
        <a:p>
          <a:pPr algn="ctr"/>
          <a:r>
            <a:rPr kumimoji="0" lang="en-US" sz="1400" b="1" i="0" u="none" strike="noStrike" kern="1200" cap="none" spc="0" normalizeH="0" baseline="0" dirty="0">
              <a:ln>
                <a:noFill/>
              </a:ln>
              <a:solidFill>
                <a:schemeClr val="bg1"/>
              </a:solidFill>
              <a:effectLst/>
              <a:uLnTx/>
              <a:uFillTx/>
              <a:latin typeface="+mn-lt"/>
              <a:ea typeface="+mn-ea"/>
              <a:cs typeface="+mn-cs"/>
            </a:rPr>
            <a:t>Iteration 4 is the best suited model after Comparing the MSE and RMSE </a:t>
          </a:r>
        </a:p>
      </dgm:t>
    </dgm:pt>
    <dgm:pt modelId="{4D39BB41-F53A-4C21-8697-0AFBA6E9487B}" type="parTrans" cxnId="{151783BD-87BD-4F2D-BBBE-732516B59A78}">
      <dgm:prSet/>
      <dgm:spPr/>
      <dgm:t>
        <a:bodyPr/>
        <a:lstStyle/>
        <a:p>
          <a:endParaRPr lang="en-US" sz="1400">
            <a:solidFill>
              <a:schemeClr val="bg1"/>
            </a:solidFill>
            <a:latin typeface="+mn-lt"/>
          </a:endParaRPr>
        </a:p>
      </dgm:t>
    </dgm:pt>
    <dgm:pt modelId="{D137D45A-FAD6-4512-B92B-CF6DE2558D64}" type="sibTrans" cxnId="{151783BD-87BD-4F2D-BBBE-732516B59A78}">
      <dgm:prSet/>
      <dgm:spPr/>
      <dgm:t>
        <a:bodyPr/>
        <a:lstStyle/>
        <a:p>
          <a:endParaRPr lang="en-US" sz="1400">
            <a:solidFill>
              <a:schemeClr val="bg1"/>
            </a:solidFill>
            <a:latin typeface="+mn-lt"/>
          </a:endParaRPr>
        </a:p>
      </dgm:t>
    </dgm:pt>
    <dgm:pt modelId="{84E6149F-887D-4E61-8831-221534BB4ED4}" type="pres">
      <dgm:prSet presAssocID="{E1488A71-67BD-43C5-B148-6257661D6E47}" presName="vert0" presStyleCnt="0">
        <dgm:presLayoutVars>
          <dgm:dir/>
          <dgm:animOne val="branch"/>
          <dgm:animLvl val="lvl"/>
        </dgm:presLayoutVars>
      </dgm:prSet>
      <dgm:spPr/>
    </dgm:pt>
    <dgm:pt modelId="{867C43E4-F525-44A4-B5C2-429C6C4A153E}" type="pres">
      <dgm:prSet presAssocID="{B07FE9AE-24A0-40DB-82E0-DB424BB64705}" presName="thickLine" presStyleLbl="alignNode1" presStyleIdx="0" presStyleCnt="5"/>
      <dgm:spPr/>
    </dgm:pt>
    <dgm:pt modelId="{48216E3F-BE39-4C57-AE57-713D399E0950}" type="pres">
      <dgm:prSet presAssocID="{B07FE9AE-24A0-40DB-82E0-DB424BB64705}" presName="horz1" presStyleCnt="0"/>
      <dgm:spPr/>
    </dgm:pt>
    <dgm:pt modelId="{8EA377A3-1BD2-4B5F-92E8-98BFB5D34572}" type="pres">
      <dgm:prSet presAssocID="{B07FE9AE-24A0-40DB-82E0-DB424BB64705}" presName="tx1" presStyleLbl="revTx" presStyleIdx="0" presStyleCnt="5" custLinFactNeighborX="1353" custLinFactNeighborY="19994"/>
      <dgm:spPr/>
    </dgm:pt>
    <dgm:pt modelId="{EF82F30C-A923-4C6C-9F9F-CCFB7ADB35B9}" type="pres">
      <dgm:prSet presAssocID="{B07FE9AE-24A0-40DB-82E0-DB424BB64705}" presName="vert1" presStyleCnt="0"/>
      <dgm:spPr/>
    </dgm:pt>
    <dgm:pt modelId="{E5B05070-0955-4E8C-B414-21C3923C8BB1}" type="pres">
      <dgm:prSet presAssocID="{7C338B5A-C914-44A3-A068-B40453358724}" presName="thickLine" presStyleLbl="alignNode1" presStyleIdx="1" presStyleCnt="5"/>
      <dgm:spPr/>
    </dgm:pt>
    <dgm:pt modelId="{15C4BA33-98ED-4456-A38B-FC060B288ADA}" type="pres">
      <dgm:prSet presAssocID="{7C338B5A-C914-44A3-A068-B40453358724}" presName="horz1" presStyleCnt="0"/>
      <dgm:spPr/>
    </dgm:pt>
    <dgm:pt modelId="{B3BAD820-3B86-4B1C-8E5F-1788760FBF77}" type="pres">
      <dgm:prSet presAssocID="{7C338B5A-C914-44A3-A068-B40453358724}" presName="tx1" presStyleLbl="revTx" presStyleIdx="1" presStyleCnt="5" custLinFactNeighborX="9598" custLinFactNeighborY="18363"/>
      <dgm:spPr/>
    </dgm:pt>
    <dgm:pt modelId="{A23E6147-7868-4298-B001-FB72DC3B8728}" type="pres">
      <dgm:prSet presAssocID="{7C338B5A-C914-44A3-A068-B40453358724}" presName="vert1" presStyleCnt="0"/>
      <dgm:spPr/>
    </dgm:pt>
    <dgm:pt modelId="{50F25409-622E-4DD1-813B-1D8AEED8C45D}" type="pres">
      <dgm:prSet presAssocID="{140ED857-4073-4AAF-BEBE-4AE52202FF3B}" presName="thickLine" presStyleLbl="alignNode1" presStyleIdx="2" presStyleCnt="5"/>
      <dgm:spPr/>
    </dgm:pt>
    <dgm:pt modelId="{B125D468-7C11-45D3-ADD8-2F34D7EB1058}" type="pres">
      <dgm:prSet presAssocID="{140ED857-4073-4AAF-BEBE-4AE52202FF3B}" presName="horz1" presStyleCnt="0"/>
      <dgm:spPr/>
    </dgm:pt>
    <dgm:pt modelId="{F92E542B-5F7B-432B-AE9D-FE217EE3ED10}" type="pres">
      <dgm:prSet presAssocID="{140ED857-4073-4AAF-BEBE-4AE52202FF3B}" presName="tx1" presStyleLbl="revTx" presStyleIdx="2" presStyleCnt="5" custLinFactNeighborX="-295" custLinFactNeighborY="18363"/>
      <dgm:spPr/>
    </dgm:pt>
    <dgm:pt modelId="{6BB6752A-A262-489B-A6FA-A1059411D9A6}" type="pres">
      <dgm:prSet presAssocID="{140ED857-4073-4AAF-BEBE-4AE52202FF3B}" presName="vert1" presStyleCnt="0"/>
      <dgm:spPr/>
    </dgm:pt>
    <dgm:pt modelId="{14682F3E-0D06-4A4B-BC0D-5EEDEB5D6C52}" type="pres">
      <dgm:prSet presAssocID="{0771809A-7107-4562-9FAD-AE5FE5DE0FF9}" presName="thickLine" presStyleLbl="alignNode1" presStyleIdx="3" presStyleCnt="5"/>
      <dgm:spPr/>
    </dgm:pt>
    <dgm:pt modelId="{96DA50E3-038A-41AD-8004-CA71AB8F4BF2}" type="pres">
      <dgm:prSet presAssocID="{0771809A-7107-4562-9FAD-AE5FE5DE0FF9}" presName="horz1" presStyleCnt="0"/>
      <dgm:spPr/>
    </dgm:pt>
    <dgm:pt modelId="{47E94225-D4DE-4677-B91B-8AFC99CAE953}" type="pres">
      <dgm:prSet presAssocID="{0771809A-7107-4562-9FAD-AE5FE5DE0FF9}" presName="tx1" presStyleLbl="revTx" presStyleIdx="3" presStyleCnt="5" custLinFactNeighborX="7297" custLinFactNeighborY="30147"/>
      <dgm:spPr/>
    </dgm:pt>
    <dgm:pt modelId="{255E135F-3457-415E-851B-BA886E90D7A6}" type="pres">
      <dgm:prSet presAssocID="{0771809A-7107-4562-9FAD-AE5FE5DE0FF9}" presName="vert1" presStyleCnt="0"/>
      <dgm:spPr/>
    </dgm:pt>
    <dgm:pt modelId="{C06A5A59-AC6E-426C-9980-017B5E52919D}" type="pres">
      <dgm:prSet presAssocID="{DA9F4DDC-3540-4627-B186-08312025DFE4}" presName="thickLine" presStyleLbl="alignNode1" presStyleIdx="4" presStyleCnt="5"/>
      <dgm:spPr/>
    </dgm:pt>
    <dgm:pt modelId="{71CD628B-6968-4B83-BBBB-D8CCAE31F54D}" type="pres">
      <dgm:prSet presAssocID="{DA9F4DDC-3540-4627-B186-08312025DFE4}" presName="horz1" presStyleCnt="0"/>
      <dgm:spPr/>
    </dgm:pt>
    <dgm:pt modelId="{F6645F71-2FAD-4786-8A22-834FCA2C4A97}" type="pres">
      <dgm:prSet presAssocID="{DA9F4DDC-3540-4627-B186-08312025DFE4}" presName="tx1" presStyleLbl="revTx" presStyleIdx="4" presStyleCnt="5" custLinFactNeighborY="-19053"/>
      <dgm:spPr/>
    </dgm:pt>
    <dgm:pt modelId="{D83F3E2F-84F9-4BC7-9273-79D35F57F0A8}" type="pres">
      <dgm:prSet presAssocID="{DA9F4DDC-3540-4627-B186-08312025DFE4}" presName="vert1" presStyleCnt="0"/>
      <dgm:spPr/>
    </dgm:pt>
  </dgm:ptLst>
  <dgm:cxnLst>
    <dgm:cxn modelId="{95522729-2C6A-4CDF-BF44-D2B19DC187C1}" type="presOf" srcId="{B07FE9AE-24A0-40DB-82E0-DB424BB64705}" destId="{8EA377A3-1BD2-4B5F-92E8-98BFB5D34572}" srcOrd="0" destOrd="0" presId="urn:microsoft.com/office/officeart/2008/layout/LinedList"/>
    <dgm:cxn modelId="{E42E725C-1FAC-450D-AFBC-7D22703DDBA1}" type="presOf" srcId="{7C338B5A-C914-44A3-A068-B40453358724}" destId="{B3BAD820-3B86-4B1C-8E5F-1788760FBF77}" srcOrd="0" destOrd="0" presId="urn:microsoft.com/office/officeart/2008/layout/LinedList"/>
    <dgm:cxn modelId="{7C1D1060-23D1-40E7-B300-CD5ABF5090B1}" type="presOf" srcId="{0771809A-7107-4562-9FAD-AE5FE5DE0FF9}" destId="{47E94225-D4DE-4677-B91B-8AFC99CAE953}" srcOrd="0" destOrd="0" presId="urn:microsoft.com/office/officeart/2008/layout/LinedList"/>
    <dgm:cxn modelId="{987A1BA1-4CF8-427C-A5F8-885C775CF120}" srcId="{E1488A71-67BD-43C5-B148-6257661D6E47}" destId="{0771809A-7107-4562-9FAD-AE5FE5DE0FF9}" srcOrd="3" destOrd="0" parTransId="{646D115F-0A17-4E9F-A539-DCFBED08DB9E}" sibTransId="{83C653C3-817B-4251-BFF9-48C3174292D4}"/>
    <dgm:cxn modelId="{151783BD-87BD-4F2D-BBBE-732516B59A78}" srcId="{E1488A71-67BD-43C5-B148-6257661D6E47}" destId="{DA9F4DDC-3540-4627-B186-08312025DFE4}" srcOrd="4" destOrd="0" parTransId="{4D39BB41-F53A-4C21-8697-0AFBA6E9487B}" sibTransId="{D137D45A-FAD6-4512-B92B-CF6DE2558D64}"/>
    <dgm:cxn modelId="{396E16C7-3D62-4451-823F-FA28E18EBC28}" srcId="{E1488A71-67BD-43C5-B148-6257661D6E47}" destId="{7C338B5A-C914-44A3-A068-B40453358724}" srcOrd="1" destOrd="0" parTransId="{9A783DC7-884D-49D7-BB43-E679738E4895}" sibTransId="{F232B870-3746-4A2B-8508-C9C79A34F6E2}"/>
    <dgm:cxn modelId="{468A7DC7-BFC6-45AA-9A20-0FD98AC94022}" type="presOf" srcId="{E1488A71-67BD-43C5-B148-6257661D6E47}" destId="{84E6149F-887D-4E61-8831-221534BB4ED4}" srcOrd="0" destOrd="0" presId="urn:microsoft.com/office/officeart/2008/layout/LinedList"/>
    <dgm:cxn modelId="{F3E704DA-4925-4F96-B1A8-C08755D2B3BD}" srcId="{E1488A71-67BD-43C5-B148-6257661D6E47}" destId="{B07FE9AE-24A0-40DB-82E0-DB424BB64705}" srcOrd="0" destOrd="0" parTransId="{BBE2E668-B6CA-4B3E-8C61-8694B5BA8F97}" sibTransId="{72B97306-8FB3-4A5A-93A1-A28DD25BF902}"/>
    <dgm:cxn modelId="{9E1753DE-AAA8-4536-A752-63A4EE17A223}" type="presOf" srcId="{140ED857-4073-4AAF-BEBE-4AE52202FF3B}" destId="{F92E542B-5F7B-432B-AE9D-FE217EE3ED10}" srcOrd="0" destOrd="0" presId="urn:microsoft.com/office/officeart/2008/layout/LinedList"/>
    <dgm:cxn modelId="{96BF8AF4-15ED-4DC4-9789-E43B7085CD23}" srcId="{E1488A71-67BD-43C5-B148-6257661D6E47}" destId="{140ED857-4073-4AAF-BEBE-4AE52202FF3B}" srcOrd="2" destOrd="0" parTransId="{486B3032-E536-476A-96F2-E12BB7221A43}" sibTransId="{54F46B4F-325E-40AF-9361-6C07150B97B5}"/>
    <dgm:cxn modelId="{160437FB-08DB-4946-8955-1F729FA23A1F}" type="presOf" srcId="{DA9F4DDC-3540-4627-B186-08312025DFE4}" destId="{F6645F71-2FAD-4786-8A22-834FCA2C4A97}" srcOrd="0" destOrd="0" presId="urn:microsoft.com/office/officeart/2008/layout/LinedList"/>
    <dgm:cxn modelId="{00024E97-3244-4E2D-A3D3-BE38E6FDCFAE}" type="presParOf" srcId="{84E6149F-887D-4E61-8831-221534BB4ED4}" destId="{867C43E4-F525-44A4-B5C2-429C6C4A153E}" srcOrd="0" destOrd="0" presId="urn:microsoft.com/office/officeart/2008/layout/LinedList"/>
    <dgm:cxn modelId="{669C8D95-5743-40D5-BB5D-1FB5701BFFFF}" type="presParOf" srcId="{84E6149F-887D-4E61-8831-221534BB4ED4}" destId="{48216E3F-BE39-4C57-AE57-713D399E0950}" srcOrd="1" destOrd="0" presId="urn:microsoft.com/office/officeart/2008/layout/LinedList"/>
    <dgm:cxn modelId="{2F0C813E-4365-4BAC-9D38-CC1919DA2AE7}" type="presParOf" srcId="{48216E3F-BE39-4C57-AE57-713D399E0950}" destId="{8EA377A3-1BD2-4B5F-92E8-98BFB5D34572}" srcOrd="0" destOrd="0" presId="urn:microsoft.com/office/officeart/2008/layout/LinedList"/>
    <dgm:cxn modelId="{D761CFB7-37FA-4AA6-8C59-463809423F04}" type="presParOf" srcId="{48216E3F-BE39-4C57-AE57-713D399E0950}" destId="{EF82F30C-A923-4C6C-9F9F-CCFB7ADB35B9}" srcOrd="1" destOrd="0" presId="urn:microsoft.com/office/officeart/2008/layout/LinedList"/>
    <dgm:cxn modelId="{15FCD7A0-E23C-4D0F-8A88-BED80C0FB99B}" type="presParOf" srcId="{84E6149F-887D-4E61-8831-221534BB4ED4}" destId="{E5B05070-0955-4E8C-B414-21C3923C8BB1}" srcOrd="2" destOrd="0" presId="urn:microsoft.com/office/officeart/2008/layout/LinedList"/>
    <dgm:cxn modelId="{7D452CEB-FBDF-4DDB-BDCD-70975AA6FF40}" type="presParOf" srcId="{84E6149F-887D-4E61-8831-221534BB4ED4}" destId="{15C4BA33-98ED-4456-A38B-FC060B288ADA}" srcOrd="3" destOrd="0" presId="urn:microsoft.com/office/officeart/2008/layout/LinedList"/>
    <dgm:cxn modelId="{9EF5909B-2F30-41B1-B34B-CF430802872E}" type="presParOf" srcId="{15C4BA33-98ED-4456-A38B-FC060B288ADA}" destId="{B3BAD820-3B86-4B1C-8E5F-1788760FBF77}" srcOrd="0" destOrd="0" presId="urn:microsoft.com/office/officeart/2008/layout/LinedList"/>
    <dgm:cxn modelId="{4E569C57-A122-428A-B7ED-A28F02D35872}" type="presParOf" srcId="{15C4BA33-98ED-4456-A38B-FC060B288ADA}" destId="{A23E6147-7868-4298-B001-FB72DC3B8728}" srcOrd="1" destOrd="0" presId="urn:microsoft.com/office/officeart/2008/layout/LinedList"/>
    <dgm:cxn modelId="{7B77CE06-E30B-4F67-822C-7C8823EEFC64}" type="presParOf" srcId="{84E6149F-887D-4E61-8831-221534BB4ED4}" destId="{50F25409-622E-4DD1-813B-1D8AEED8C45D}" srcOrd="4" destOrd="0" presId="urn:microsoft.com/office/officeart/2008/layout/LinedList"/>
    <dgm:cxn modelId="{3EE00187-D3F1-48E2-9AF7-A2BB2FFDCDE4}" type="presParOf" srcId="{84E6149F-887D-4E61-8831-221534BB4ED4}" destId="{B125D468-7C11-45D3-ADD8-2F34D7EB1058}" srcOrd="5" destOrd="0" presId="urn:microsoft.com/office/officeart/2008/layout/LinedList"/>
    <dgm:cxn modelId="{664C43E5-FFF3-4F9B-AEE5-9478255603DF}" type="presParOf" srcId="{B125D468-7C11-45D3-ADD8-2F34D7EB1058}" destId="{F92E542B-5F7B-432B-AE9D-FE217EE3ED10}" srcOrd="0" destOrd="0" presId="urn:microsoft.com/office/officeart/2008/layout/LinedList"/>
    <dgm:cxn modelId="{0DA150CB-CFCA-4826-A72B-8D14233856EA}" type="presParOf" srcId="{B125D468-7C11-45D3-ADD8-2F34D7EB1058}" destId="{6BB6752A-A262-489B-A6FA-A1059411D9A6}" srcOrd="1" destOrd="0" presId="urn:microsoft.com/office/officeart/2008/layout/LinedList"/>
    <dgm:cxn modelId="{BFDF896E-D8FF-4A3F-8BEC-FB35EDCF4403}" type="presParOf" srcId="{84E6149F-887D-4E61-8831-221534BB4ED4}" destId="{14682F3E-0D06-4A4B-BC0D-5EEDEB5D6C52}" srcOrd="6" destOrd="0" presId="urn:microsoft.com/office/officeart/2008/layout/LinedList"/>
    <dgm:cxn modelId="{4370D96A-F282-47C5-B1AD-27668C685699}" type="presParOf" srcId="{84E6149F-887D-4E61-8831-221534BB4ED4}" destId="{96DA50E3-038A-41AD-8004-CA71AB8F4BF2}" srcOrd="7" destOrd="0" presId="urn:microsoft.com/office/officeart/2008/layout/LinedList"/>
    <dgm:cxn modelId="{B979213F-C066-4247-94CD-C7441CF54700}" type="presParOf" srcId="{96DA50E3-038A-41AD-8004-CA71AB8F4BF2}" destId="{47E94225-D4DE-4677-B91B-8AFC99CAE953}" srcOrd="0" destOrd="0" presId="urn:microsoft.com/office/officeart/2008/layout/LinedList"/>
    <dgm:cxn modelId="{0D484EC9-E1DB-4676-B3C1-DEF96886BF89}" type="presParOf" srcId="{96DA50E3-038A-41AD-8004-CA71AB8F4BF2}" destId="{255E135F-3457-415E-851B-BA886E90D7A6}" srcOrd="1" destOrd="0" presId="urn:microsoft.com/office/officeart/2008/layout/LinedList"/>
    <dgm:cxn modelId="{9D06B93E-9823-48D3-885A-9AAEAC39E4DF}" type="presParOf" srcId="{84E6149F-887D-4E61-8831-221534BB4ED4}" destId="{C06A5A59-AC6E-426C-9980-017B5E52919D}" srcOrd="8" destOrd="0" presId="urn:microsoft.com/office/officeart/2008/layout/LinedList"/>
    <dgm:cxn modelId="{BFEDCB54-EC20-4A89-B8A1-96FB2BA31809}" type="presParOf" srcId="{84E6149F-887D-4E61-8831-221534BB4ED4}" destId="{71CD628B-6968-4B83-BBBB-D8CCAE31F54D}" srcOrd="9" destOrd="0" presId="urn:microsoft.com/office/officeart/2008/layout/LinedList"/>
    <dgm:cxn modelId="{E52CD04F-367E-423A-BCBA-8C4AD442C6C3}" type="presParOf" srcId="{71CD628B-6968-4B83-BBBB-D8CCAE31F54D}" destId="{F6645F71-2FAD-4786-8A22-834FCA2C4A97}" srcOrd="0" destOrd="0" presId="urn:microsoft.com/office/officeart/2008/layout/LinedList"/>
    <dgm:cxn modelId="{E1D4F6F2-38A9-46EF-A53C-1E7B2C8006BC}" type="presParOf" srcId="{71CD628B-6968-4B83-BBBB-D8CCAE31F54D}" destId="{D83F3E2F-84F9-4BC7-9273-79D35F57F0A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7C43E4-F525-44A4-B5C2-429C6C4A153E}">
      <dsp:nvSpPr>
        <dsp:cNvPr id="0" name=""/>
        <dsp:cNvSpPr/>
      </dsp:nvSpPr>
      <dsp:spPr>
        <a:xfrm>
          <a:off x="0" y="477"/>
          <a:ext cx="6528619"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A377A3-1BD2-4B5F-92E8-98BFB5D34572}">
      <dsp:nvSpPr>
        <dsp:cNvPr id="0" name=""/>
        <dsp:cNvSpPr/>
      </dsp:nvSpPr>
      <dsp:spPr>
        <a:xfrm>
          <a:off x="0" y="156902"/>
          <a:ext cx="6528619" cy="782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ctr" defTabSz="711200">
            <a:lnSpc>
              <a:spcPct val="90000"/>
            </a:lnSpc>
            <a:spcBef>
              <a:spcPct val="0"/>
            </a:spcBef>
            <a:spcAft>
              <a:spcPct val="35000"/>
            </a:spcAft>
            <a:buNone/>
          </a:pPr>
          <a:r>
            <a:rPr kumimoji="0" lang="en-US" sz="1400" b="1" i="0" u="none" strike="noStrike" kern="1200" cap="none" spc="0" normalizeH="0" baseline="0" dirty="0">
              <a:ln>
                <a:noFill/>
              </a:ln>
              <a:solidFill>
                <a:schemeClr val="bg1"/>
              </a:solidFill>
              <a:effectLst/>
              <a:uLnTx/>
              <a:uFillTx/>
              <a:latin typeface="+mn-lt"/>
              <a:ea typeface="+mn-ea"/>
              <a:cs typeface="+mn-cs"/>
            </a:rPr>
            <a:t>Stock market is too volatile; hence the presence of the outliers is justified. </a:t>
          </a:r>
        </a:p>
      </dsp:txBody>
      <dsp:txXfrm>
        <a:off x="0" y="156902"/>
        <a:ext cx="6528619" cy="782358"/>
      </dsp:txXfrm>
    </dsp:sp>
    <dsp:sp modelId="{E5B05070-0955-4E8C-B414-21C3923C8BB1}">
      <dsp:nvSpPr>
        <dsp:cNvPr id="0" name=""/>
        <dsp:cNvSpPr/>
      </dsp:nvSpPr>
      <dsp:spPr>
        <a:xfrm>
          <a:off x="0" y="782836"/>
          <a:ext cx="6528619"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BAD820-3B86-4B1C-8E5F-1788760FBF77}">
      <dsp:nvSpPr>
        <dsp:cNvPr id="0" name=""/>
        <dsp:cNvSpPr/>
      </dsp:nvSpPr>
      <dsp:spPr>
        <a:xfrm>
          <a:off x="0" y="926501"/>
          <a:ext cx="6528619" cy="782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ctr" defTabSz="622300">
            <a:lnSpc>
              <a:spcPct val="90000"/>
            </a:lnSpc>
            <a:spcBef>
              <a:spcPct val="0"/>
            </a:spcBef>
            <a:spcAft>
              <a:spcPct val="35000"/>
            </a:spcAft>
            <a:buNone/>
          </a:pPr>
          <a:r>
            <a:rPr kumimoji="0" lang="en-US" sz="1400" b="1" i="0" u="none" strike="noStrike" kern="1200" cap="none" spc="0" normalizeH="0" baseline="0" dirty="0">
              <a:ln>
                <a:noFill/>
              </a:ln>
              <a:solidFill>
                <a:schemeClr val="bg1"/>
              </a:solidFill>
              <a:effectLst/>
              <a:uLnTx/>
              <a:uFillTx/>
              <a:latin typeface="+mn-lt"/>
              <a:ea typeface="+mn-ea"/>
              <a:cs typeface="+mn-cs"/>
            </a:rPr>
            <a:t>A new variable “Average”, which is the average of open and close prices, is added . </a:t>
          </a:r>
        </a:p>
      </dsp:txBody>
      <dsp:txXfrm>
        <a:off x="0" y="926501"/>
        <a:ext cx="6528619" cy="782358"/>
      </dsp:txXfrm>
    </dsp:sp>
    <dsp:sp modelId="{50F25409-622E-4DD1-813B-1D8AEED8C45D}">
      <dsp:nvSpPr>
        <dsp:cNvPr id="0" name=""/>
        <dsp:cNvSpPr/>
      </dsp:nvSpPr>
      <dsp:spPr>
        <a:xfrm>
          <a:off x="0" y="1565195"/>
          <a:ext cx="6528619"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2E542B-5F7B-432B-AE9D-FE217EE3ED10}">
      <dsp:nvSpPr>
        <dsp:cNvPr id="0" name=""/>
        <dsp:cNvSpPr/>
      </dsp:nvSpPr>
      <dsp:spPr>
        <a:xfrm>
          <a:off x="0" y="1708860"/>
          <a:ext cx="6528619" cy="782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ctr" defTabSz="622300">
            <a:lnSpc>
              <a:spcPct val="90000"/>
            </a:lnSpc>
            <a:spcBef>
              <a:spcPct val="0"/>
            </a:spcBef>
            <a:spcAft>
              <a:spcPct val="35000"/>
            </a:spcAft>
            <a:buNone/>
          </a:pPr>
          <a:r>
            <a:rPr kumimoji="0" lang="en-US" sz="1400" b="1" i="0" u="none" strike="noStrike" kern="1200" cap="none" spc="0" normalizeH="0" baseline="0" dirty="0">
              <a:ln>
                <a:noFill/>
              </a:ln>
              <a:solidFill>
                <a:schemeClr val="bg1"/>
              </a:solidFill>
              <a:effectLst/>
              <a:uLnTx/>
              <a:uFillTx/>
              <a:latin typeface="+mn-lt"/>
              <a:ea typeface="+mn-ea"/>
              <a:cs typeface="+mn-cs"/>
            </a:rPr>
            <a:t>New variable known as “moving average” is added to smoothen the fluctuations in the data</a:t>
          </a:r>
          <a:r>
            <a:rPr lang="en-US" sz="1400" kern="1200" dirty="0">
              <a:solidFill>
                <a:schemeClr val="bg1"/>
              </a:solidFill>
              <a:latin typeface="+mn-lt"/>
            </a:rPr>
            <a:t>. </a:t>
          </a:r>
        </a:p>
      </dsp:txBody>
      <dsp:txXfrm>
        <a:off x="0" y="1708860"/>
        <a:ext cx="6528619" cy="782358"/>
      </dsp:txXfrm>
    </dsp:sp>
    <dsp:sp modelId="{14682F3E-0D06-4A4B-BC0D-5EEDEB5D6C52}">
      <dsp:nvSpPr>
        <dsp:cNvPr id="0" name=""/>
        <dsp:cNvSpPr/>
      </dsp:nvSpPr>
      <dsp:spPr>
        <a:xfrm>
          <a:off x="0" y="2347554"/>
          <a:ext cx="6528619"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E94225-D4DE-4677-B91B-8AFC99CAE953}">
      <dsp:nvSpPr>
        <dsp:cNvPr id="0" name=""/>
        <dsp:cNvSpPr/>
      </dsp:nvSpPr>
      <dsp:spPr>
        <a:xfrm>
          <a:off x="0" y="2583412"/>
          <a:ext cx="6528619" cy="782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ctr" defTabSz="622300">
            <a:lnSpc>
              <a:spcPct val="90000"/>
            </a:lnSpc>
            <a:spcBef>
              <a:spcPct val="0"/>
            </a:spcBef>
            <a:spcAft>
              <a:spcPct val="35000"/>
            </a:spcAft>
            <a:buNone/>
          </a:pPr>
          <a:r>
            <a:rPr kumimoji="0" lang="en-US" sz="1400" b="1" i="0" u="none" strike="noStrike" kern="1200" cap="none" spc="0" normalizeH="0" baseline="0" dirty="0">
              <a:ln>
                <a:noFill/>
              </a:ln>
              <a:solidFill>
                <a:schemeClr val="bg1"/>
              </a:solidFill>
              <a:effectLst/>
              <a:uLnTx/>
              <a:uFillTx/>
              <a:latin typeface="+mn-lt"/>
              <a:ea typeface="+mn-ea"/>
              <a:cs typeface="+mn-cs"/>
            </a:rPr>
            <a:t>Log of all variables to bring the values in similar range</a:t>
          </a:r>
          <a:r>
            <a:rPr lang="en-US" sz="1400" kern="1200" dirty="0">
              <a:solidFill>
                <a:schemeClr val="bg1"/>
              </a:solidFill>
              <a:latin typeface="+mn-lt"/>
            </a:rPr>
            <a:t>.</a:t>
          </a:r>
        </a:p>
      </dsp:txBody>
      <dsp:txXfrm>
        <a:off x="0" y="2583412"/>
        <a:ext cx="6528619" cy="782358"/>
      </dsp:txXfrm>
    </dsp:sp>
    <dsp:sp modelId="{C06A5A59-AC6E-426C-9980-017B5E52919D}">
      <dsp:nvSpPr>
        <dsp:cNvPr id="0" name=""/>
        <dsp:cNvSpPr/>
      </dsp:nvSpPr>
      <dsp:spPr>
        <a:xfrm>
          <a:off x="0" y="3129913"/>
          <a:ext cx="6528619"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645F71-2FAD-4786-8A22-834FCA2C4A97}">
      <dsp:nvSpPr>
        <dsp:cNvPr id="0" name=""/>
        <dsp:cNvSpPr/>
      </dsp:nvSpPr>
      <dsp:spPr>
        <a:xfrm>
          <a:off x="0" y="2980850"/>
          <a:ext cx="6528619" cy="782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endParaRPr kumimoji="0" lang="en-US" sz="1400" b="1" i="0" u="none" strike="noStrike" kern="1200" cap="none" spc="0" normalizeH="0" baseline="0" dirty="0">
            <a:ln>
              <a:noFill/>
            </a:ln>
            <a:solidFill>
              <a:schemeClr val="bg1"/>
            </a:solidFill>
            <a:effectLst/>
            <a:uLnTx/>
            <a:uFillTx/>
            <a:latin typeface="+mn-lt"/>
            <a:ea typeface="+mn-ea"/>
            <a:cs typeface="+mn-cs"/>
          </a:endParaRPr>
        </a:p>
        <a:p>
          <a:pPr marL="0" lvl="0" indent="0" algn="ctr" defTabSz="622300">
            <a:lnSpc>
              <a:spcPct val="90000"/>
            </a:lnSpc>
            <a:spcBef>
              <a:spcPct val="0"/>
            </a:spcBef>
            <a:spcAft>
              <a:spcPct val="35000"/>
            </a:spcAft>
            <a:buNone/>
          </a:pPr>
          <a:r>
            <a:rPr kumimoji="0" lang="en-US" sz="1400" b="1" i="0" u="none" strike="noStrike" kern="1200" cap="none" spc="0" normalizeH="0" baseline="0" dirty="0">
              <a:ln>
                <a:noFill/>
              </a:ln>
              <a:solidFill>
                <a:schemeClr val="bg1"/>
              </a:solidFill>
              <a:effectLst/>
              <a:uLnTx/>
              <a:uFillTx/>
              <a:latin typeface="+mn-lt"/>
              <a:ea typeface="+mn-ea"/>
              <a:cs typeface="+mn-cs"/>
            </a:rPr>
            <a:t>Iteration 4 is the best suited model after Comparing the MSE and RMSE </a:t>
          </a:r>
        </a:p>
      </dsp:txBody>
      <dsp:txXfrm>
        <a:off x="0" y="2980850"/>
        <a:ext cx="6528619" cy="78235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4/22/2023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We plot the actual values in the scatterplot denoted by grey while the red line represents the Linear Regression we have fit on the data i.e. the line of best fit. </a:t>
            </a:r>
          </a:p>
          <a:p>
            <a:endParaRPr lang="en-IN" dirty="0"/>
          </a:p>
        </p:txBody>
      </p:sp>
      <p:sp>
        <p:nvSpPr>
          <p:cNvPr id="4" name="Slide Number Placeholder 3"/>
          <p:cNvSpPr>
            <a:spLocks noGrp="1"/>
          </p:cNvSpPr>
          <p:nvPr>
            <p:ph type="sldNum" sz="quarter" idx="5"/>
          </p:nvPr>
        </p:nvSpPr>
        <p:spPr/>
        <p:txBody>
          <a:bodyPr/>
          <a:lstStyle/>
          <a:p>
            <a:fld id="{23C058E0-0852-DB43-83D6-BD76659FF1D8}" type="slidenum">
              <a:rPr lang="en-US" smtClean="0"/>
              <a:t>11</a:t>
            </a:fld>
            <a:endParaRPr lang="en-US" dirty="0"/>
          </a:p>
        </p:txBody>
      </p:sp>
    </p:spTree>
    <p:extLst>
      <p:ext uri="{BB962C8B-B14F-4D97-AF65-F5344CB8AC3E}">
        <p14:creationId xmlns:p14="http://schemas.microsoft.com/office/powerpoint/2010/main" val="933924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We plot the actual values in the scatterplot denoted by grey while the red line represents the Linear Regression we have fit on the data i.e. the line of best fit. </a:t>
            </a:r>
          </a:p>
          <a:p>
            <a:endParaRPr lang="en-IN" dirty="0"/>
          </a:p>
        </p:txBody>
      </p:sp>
      <p:sp>
        <p:nvSpPr>
          <p:cNvPr id="4" name="Slide Number Placeholder 3"/>
          <p:cNvSpPr>
            <a:spLocks noGrp="1"/>
          </p:cNvSpPr>
          <p:nvPr>
            <p:ph type="sldNum" sz="quarter" idx="5"/>
          </p:nvPr>
        </p:nvSpPr>
        <p:spPr/>
        <p:txBody>
          <a:bodyPr/>
          <a:lstStyle/>
          <a:p>
            <a:fld id="{23C058E0-0852-DB43-83D6-BD76659FF1D8}" type="slidenum">
              <a:rPr lang="en-US" smtClean="0"/>
              <a:t>13</a:t>
            </a:fld>
            <a:endParaRPr lang="en-US" dirty="0"/>
          </a:p>
        </p:txBody>
      </p:sp>
    </p:spTree>
    <p:extLst>
      <p:ext uri="{BB962C8B-B14F-4D97-AF65-F5344CB8AC3E}">
        <p14:creationId xmlns:p14="http://schemas.microsoft.com/office/powerpoint/2010/main" val="3084775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We plot the actual values in the scatterplot denoted by grey while the red line represents the Linear Regression we have fit on the data i.e. the line of best fit. </a:t>
            </a:r>
          </a:p>
          <a:p>
            <a:endParaRPr lang="en-IN" dirty="0"/>
          </a:p>
        </p:txBody>
      </p:sp>
      <p:sp>
        <p:nvSpPr>
          <p:cNvPr id="4" name="Slide Number Placeholder 3"/>
          <p:cNvSpPr>
            <a:spLocks noGrp="1"/>
          </p:cNvSpPr>
          <p:nvPr>
            <p:ph type="sldNum" sz="quarter" idx="5"/>
          </p:nvPr>
        </p:nvSpPr>
        <p:spPr/>
        <p:txBody>
          <a:bodyPr/>
          <a:lstStyle/>
          <a:p>
            <a:fld id="{23C058E0-0852-DB43-83D6-BD76659FF1D8}" type="slidenum">
              <a:rPr lang="en-US" smtClean="0"/>
              <a:t>15</a:t>
            </a:fld>
            <a:endParaRPr lang="en-US" dirty="0"/>
          </a:p>
        </p:txBody>
      </p:sp>
    </p:spTree>
    <p:extLst>
      <p:ext uri="{BB962C8B-B14F-4D97-AF65-F5344CB8AC3E}">
        <p14:creationId xmlns:p14="http://schemas.microsoft.com/office/powerpoint/2010/main" val="811009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We plot the actual values in the scatterplot denoted by grey while the red line represents the Linear Regression we have fit on the data i.e. the line of best fit. </a:t>
            </a:r>
          </a:p>
          <a:p>
            <a:endParaRPr lang="en-IN" dirty="0"/>
          </a:p>
        </p:txBody>
      </p:sp>
      <p:sp>
        <p:nvSpPr>
          <p:cNvPr id="4" name="Slide Number Placeholder 3"/>
          <p:cNvSpPr>
            <a:spLocks noGrp="1"/>
          </p:cNvSpPr>
          <p:nvPr>
            <p:ph type="sldNum" sz="quarter" idx="5"/>
          </p:nvPr>
        </p:nvSpPr>
        <p:spPr/>
        <p:txBody>
          <a:bodyPr/>
          <a:lstStyle/>
          <a:p>
            <a:fld id="{23C058E0-0852-DB43-83D6-BD76659FF1D8}" type="slidenum">
              <a:rPr lang="en-US" smtClean="0"/>
              <a:t>17</a:t>
            </a:fld>
            <a:endParaRPr lang="en-US" dirty="0"/>
          </a:p>
        </p:txBody>
      </p:sp>
    </p:spTree>
    <p:extLst>
      <p:ext uri="{BB962C8B-B14F-4D97-AF65-F5344CB8AC3E}">
        <p14:creationId xmlns:p14="http://schemas.microsoft.com/office/powerpoint/2010/main" val="3928928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8.png"/><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a:t>Forecasting Stock Price</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t>Drishti Chulani &amp; Saloni Bera</a:t>
            </a:r>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a:xfrm>
            <a:off x="850392" y="318921"/>
            <a:ext cx="10881360" cy="1069848"/>
          </a:xfrm>
        </p:spPr>
        <p:txBody>
          <a:bodyPr/>
          <a:lstStyle/>
          <a:p>
            <a:r>
              <a:rPr lang="en-US" dirty="0">
                <a:ln w="28575">
                  <a:noFill/>
                  <a:prstDash val="solid"/>
                </a:ln>
                <a:latin typeface="Tw Cen MT" panose="020B0602020104020603" pitchFamily="34" charset="77"/>
              </a:rPr>
              <a:t>Linear Regression</a:t>
            </a:r>
            <a:endParaRPr lang="en-US" sz="4000" b="1" spc="600" dirty="0">
              <a:ln w="28575">
                <a:noFill/>
                <a:prstDash val="solid"/>
              </a:ln>
              <a:solidFill>
                <a:schemeClr val="bg1"/>
              </a:solidFill>
              <a:latin typeface="Tw Cen MT" panose="020B0602020104020603" pitchFamily="34" charset="77"/>
            </a:endParaRPr>
          </a:p>
        </p:txBody>
      </p:sp>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10</a:t>
            </a:fld>
            <a:endParaRPr lang="en-US" dirty="0"/>
          </a:p>
        </p:txBody>
      </p:sp>
      <p:sp>
        <p:nvSpPr>
          <p:cNvPr id="7" name="Content Placeholder 6">
            <a:extLst>
              <a:ext uri="{FF2B5EF4-FFF2-40B4-BE49-F238E27FC236}">
                <a16:creationId xmlns:a16="http://schemas.microsoft.com/office/drawing/2014/main" id="{4073AABE-4DDC-57B5-CB0E-385C2B35B5E0}"/>
              </a:ext>
            </a:extLst>
          </p:cNvPr>
          <p:cNvSpPr>
            <a:spLocks noGrp="1"/>
          </p:cNvSpPr>
          <p:nvPr>
            <p:ph idx="1"/>
          </p:nvPr>
        </p:nvSpPr>
        <p:spPr>
          <a:xfrm>
            <a:off x="1014984" y="1727656"/>
            <a:ext cx="10332720" cy="515888"/>
          </a:xfrm>
        </p:spPr>
        <p:txBody>
          <a:bodyPr/>
          <a:lstStyle/>
          <a:p>
            <a:pPr marL="0" indent="0">
              <a:buNone/>
            </a:pPr>
            <a:r>
              <a:rPr lang="en-US" dirty="0"/>
              <a:t>Iteration 1 – Simple model with Close Forecast</a:t>
            </a:r>
          </a:p>
          <a:p>
            <a:pPr marL="0" indent="0">
              <a:buNone/>
            </a:pPr>
            <a:endParaRPr lang="en-US" sz="1600" dirty="0"/>
          </a:p>
        </p:txBody>
      </p:sp>
      <p:grpSp>
        <p:nvGrpSpPr>
          <p:cNvPr id="12" name="Group 11">
            <a:extLst>
              <a:ext uri="{FF2B5EF4-FFF2-40B4-BE49-F238E27FC236}">
                <a16:creationId xmlns:a16="http://schemas.microsoft.com/office/drawing/2014/main" id="{0BD91313-8A41-B6ED-A509-82CCC4B681CA}"/>
              </a:ext>
            </a:extLst>
          </p:cNvPr>
          <p:cNvGrpSpPr/>
          <p:nvPr/>
        </p:nvGrpSpPr>
        <p:grpSpPr>
          <a:xfrm>
            <a:off x="1052307" y="2243544"/>
            <a:ext cx="3981300" cy="1169696"/>
            <a:chOff x="6157130" y="1575313"/>
            <a:chExt cx="5790690" cy="1169697"/>
          </a:xfrm>
        </p:grpSpPr>
        <p:sp>
          <p:nvSpPr>
            <p:cNvPr id="13" name="TextBox 12">
              <a:extLst>
                <a:ext uri="{FF2B5EF4-FFF2-40B4-BE49-F238E27FC236}">
                  <a16:creationId xmlns:a16="http://schemas.microsoft.com/office/drawing/2014/main" id="{08CA5178-BFA1-76E3-A9B1-6953853264D0}"/>
                </a:ext>
              </a:extLst>
            </p:cNvPr>
            <p:cNvSpPr txBox="1"/>
            <p:nvPr/>
          </p:nvSpPr>
          <p:spPr>
            <a:xfrm>
              <a:off x="6180978" y="1575313"/>
              <a:ext cx="521207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2000" b="1" dirty="0">
                  <a:solidFill>
                    <a:schemeClr val="bg1"/>
                  </a:solidFill>
                  <a:latin typeface="Calibri" panose="020F0502020204030204"/>
                  <a:ea typeface="맑은 고딕" panose="020B0503020000020004" pitchFamily="34" charset="-127"/>
                  <a:cs typeface="Arial" pitchFamily="34" charset="0"/>
                </a:rPr>
                <a:t>1) X and Y Variables </a:t>
              </a:r>
              <a:endParaRPr kumimoji="0" lang="ko-KR" altLang="en-US" sz="2000" b="1" i="0" u="none" strike="noStrike" kern="1200" cap="none" spc="0" normalizeH="0" baseline="0" noProof="0" dirty="0">
                <a:ln>
                  <a:noFill/>
                </a:ln>
                <a:solidFill>
                  <a:schemeClr val="bg1"/>
                </a:solidFill>
                <a:effectLst/>
                <a:uLnTx/>
                <a:uFillTx/>
                <a:latin typeface="Calibri" panose="020F0502020204030204"/>
                <a:ea typeface="맑은 고딕" panose="020B0503020000020004" pitchFamily="34" charset="-127"/>
                <a:cs typeface="Arial" pitchFamily="34" charset="0"/>
              </a:endParaRPr>
            </a:p>
          </p:txBody>
        </p:sp>
        <p:sp>
          <p:nvSpPr>
            <p:cNvPr id="14" name="TextBox 13">
              <a:extLst>
                <a:ext uri="{FF2B5EF4-FFF2-40B4-BE49-F238E27FC236}">
                  <a16:creationId xmlns:a16="http://schemas.microsoft.com/office/drawing/2014/main" id="{FE08A070-ADBC-7EDE-1608-7B6683012DE9}"/>
                </a:ext>
              </a:extLst>
            </p:cNvPr>
            <p:cNvSpPr txBox="1"/>
            <p:nvPr/>
          </p:nvSpPr>
          <p:spPr>
            <a:xfrm>
              <a:off x="6157130" y="1914012"/>
              <a:ext cx="5790690" cy="830998"/>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600" b="1" i="0" u="none" strike="noStrike" cap="none" spc="0" normalizeH="0" baseline="0">
                  <a:ln>
                    <a:noFill/>
                  </a:ln>
                  <a:solidFill>
                    <a:prstClr val="black"/>
                  </a:solidFill>
                  <a:effectLst/>
                  <a:uLnTx/>
                  <a:uFillTx/>
                  <a:latin typeface="Calibri" panose="020F0502020204030204"/>
                </a:defRPr>
              </a:lvl1pPr>
            </a:lstStyle>
            <a:p>
              <a:r>
                <a:rPr lang="en-US" b="0" dirty="0">
                  <a:solidFill>
                    <a:schemeClr val="bg1"/>
                  </a:solidFill>
                </a:rPr>
                <a:t>We split the variables</a:t>
              </a:r>
            </a:p>
            <a:p>
              <a:r>
                <a:rPr lang="en-US" b="0" dirty="0">
                  <a:solidFill>
                    <a:schemeClr val="bg1"/>
                  </a:solidFill>
                </a:rPr>
                <a:t>x = </a:t>
              </a:r>
              <a:r>
                <a:rPr lang="en-US" b="0" dirty="0" err="1">
                  <a:solidFill>
                    <a:schemeClr val="bg1"/>
                  </a:solidFill>
                </a:rPr>
                <a:t>df.loc</a:t>
              </a:r>
              <a:r>
                <a:rPr lang="en-US" b="0" dirty="0">
                  <a:solidFill>
                    <a:schemeClr val="bg1"/>
                  </a:solidFill>
                </a:rPr>
                <a:t>[:,['Open', 'High', 'Low', 'H-L’]]</a:t>
              </a:r>
            </a:p>
            <a:p>
              <a:r>
                <a:rPr lang="en-US" b="0" dirty="0">
                  <a:solidFill>
                    <a:schemeClr val="bg1"/>
                  </a:solidFill>
                </a:rPr>
                <a:t>y = </a:t>
              </a:r>
              <a:r>
                <a:rPr lang="en-US" b="0" dirty="0" err="1">
                  <a:solidFill>
                    <a:schemeClr val="bg1"/>
                  </a:solidFill>
                </a:rPr>
                <a:t>df.loc</a:t>
              </a:r>
              <a:r>
                <a:rPr lang="en-US" b="0" dirty="0">
                  <a:solidFill>
                    <a:schemeClr val="bg1"/>
                  </a:solidFill>
                </a:rPr>
                <a:t>[:,["</a:t>
              </a:r>
              <a:r>
                <a:rPr lang="en-US" b="0" dirty="0" err="1">
                  <a:solidFill>
                    <a:schemeClr val="bg1"/>
                  </a:solidFill>
                </a:rPr>
                <a:t>Close_Forecast</a:t>
              </a:r>
              <a:r>
                <a:rPr lang="en-US" b="0" dirty="0">
                  <a:solidFill>
                    <a:schemeClr val="bg1"/>
                  </a:solidFill>
                </a:rPr>
                <a:t>"]]</a:t>
              </a:r>
              <a:endParaRPr lang="en-US" altLang="ko-KR" dirty="0"/>
            </a:p>
          </p:txBody>
        </p:sp>
      </p:grpSp>
      <p:grpSp>
        <p:nvGrpSpPr>
          <p:cNvPr id="15" name="Group 14">
            <a:extLst>
              <a:ext uri="{FF2B5EF4-FFF2-40B4-BE49-F238E27FC236}">
                <a16:creationId xmlns:a16="http://schemas.microsoft.com/office/drawing/2014/main" id="{BFF9DA65-E281-F4BD-B2E7-851DFA71D73C}"/>
              </a:ext>
            </a:extLst>
          </p:cNvPr>
          <p:cNvGrpSpPr/>
          <p:nvPr/>
        </p:nvGrpSpPr>
        <p:grpSpPr>
          <a:xfrm>
            <a:off x="1052307" y="3735309"/>
            <a:ext cx="3981300" cy="2400802"/>
            <a:chOff x="6157130" y="1575313"/>
            <a:chExt cx="5790690" cy="2400802"/>
          </a:xfrm>
        </p:grpSpPr>
        <p:sp>
          <p:nvSpPr>
            <p:cNvPr id="16" name="TextBox 15">
              <a:extLst>
                <a:ext uri="{FF2B5EF4-FFF2-40B4-BE49-F238E27FC236}">
                  <a16:creationId xmlns:a16="http://schemas.microsoft.com/office/drawing/2014/main" id="{1882DEFD-722B-DD4C-C404-B695FDED22B4}"/>
                </a:ext>
              </a:extLst>
            </p:cNvPr>
            <p:cNvSpPr txBox="1"/>
            <p:nvPr/>
          </p:nvSpPr>
          <p:spPr>
            <a:xfrm>
              <a:off x="6180978" y="1575313"/>
              <a:ext cx="521207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2000" b="1" dirty="0">
                  <a:solidFill>
                    <a:schemeClr val="bg1"/>
                  </a:solidFill>
                  <a:latin typeface="Calibri" panose="020F0502020204030204"/>
                  <a:ea typeface="맑은 고딕" panose="020B0503020000020004" pitchFamily="34" charset="-127"/>
                  <a:cs typeface="Arial" pitchFamily="34" charset="0"/>
                </a:rPr>
                <a:t>2) Splitting the dataset </a:t>
              </a:r>
              <a:endParaRPr kumimoji="0" lang="ko-KR" altLang="en-US" sz="2000" b="1" i="0" u="none" strike="noStrike" kern="1200" cap="none" spc="0" normalizeH="0" baseline="0" noProof="0" dirty="0">
                <a:ln>
                  <a:noFill/>
                </a:ln>
                <a:solidFill>
                  <a:schemeClr val="bg1"/>
                </a:solidFill>
                <a:effectLst/>
                <a:uLnTx/>
                <a:uFillTx/>
                <a:latin typeface="Calibri" panose="020F0502020204030204"/>
                <a:ea typeface="맑은 고딕" panose="020B0503020000020004" pitchFamily="34" charset="-127"/>
                <a:cs typeface="Arial" pitchFamily="34" charset="0"/>
              </a:endParaRPr>
            </a:p>
          </p:txBody>
        </p:sp>
        <p:sp>
          <p:nvSpPr>
            <p:cNvPr id="17" name="TextBox 16">
              <a:extLst>
                <a:ext uri="{FF2B5EF4-FFF2-40B4-BE49-F238E27FC236}">
                  <a16:creationId xmlns:a16="http://schemas.microsoft.com/office/drawing/2014/main" id="{4E9823D6-CE77-42A1-2374-C8965FD316E6}"/>
                </a:ext>
              </a:extLst>
            </p:cNvPr>
            <p:cNvSpPr txBox="1"/>
            <p:nvPr/>
          </p:nvSpPr>
          <p:spPr>
            <a:xfrm>
              <a:off x="6157130" y="1914012"/>
              <a:ext cx="5790690" cy="2062103"/>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600" b="1" i="0" u="none" strike="noStrike" cap="none" spc="0" normalizeH="0" baseline="0">
                  <a:ln>
                    <a:noFill/>
                  </a:ln>
                  <a:solidFill>
                    <a:prstClr val="black"/>
                  </a:solidFill>
                  <a:effectLst/>
                  <a:uLnTx/>
                  <a:uFillTx/>
                  <a:latin typeface="Calibri" panose="020F0502020204030204"/>
                </a:defRPr>
              </a:lvl1pPr>
            </a:lstStyle>
            <a:p>
              <a:r>
                <a:rPr lang="en-US" altLang="ko-KR" b="0" dirty="0">
                  <a:solidFill>
                    <a:schemeClr val="bg1"/>
                  </a:solidFill>
                </a:rPr>
                <a:t>We split the dataset into train and test data in a ratio of 7:3 respectively with random state being zero.</a:t>
              </a:r>
            </a:p>
            <a:p>
              <a:r>
                <a:rPr lang="es-ES" altLang="ko-KR" b="0" dirty="0" err="1">
                  <a:solidFill>
                    <a:schemeClr val="bg1"/>
                  </a:solidFill>
                </a:rPr>
                <a:t>x_train</a:t>
              </a:r>
              <a:r>
                <a:rPr lang="es-ES" altLang="ko-KR" b="0" dirty="0">
                  <a:solidFill>
                    <a:schemeClr val="bg1"/>
                  </a:solidFill>
                </a:rPr>
                <a:t> = x[:523]</a:t>
              </a:r>
            </a:p>
            <a:p>
              <a:r>
                <a:rPr lang="es-ES" altLang="ko-KR" b="0" dirty="0" err="1">
                  <a:solidFill>
                    <a:schemeClr val="bg1"/>
                  </a:solidFill>
                </a:rPr>
                <a:t>x_test</a:t>
              </a:r>
              <a:r>
                <a:rPr lang="es-ES" altLang="ko-KR" b="0" dirty="0">
                  <a:solidFill>
                    <a:schemeClr val="bg1"/>
                  </a:solidFill>
                </a:rPr>
                <a:t> =x[523:747] </a:t>
              </a:r>
            </a:p>
            <a:p>
              <a:r>
                <a:rPr lang="es-ES" altLang="ko-KR" b="0" dirty="0" err="1">
                  <a:solidFill>
                    <a:schemeClr val="bg1"/>
                  </a:solidFill>
                </a:rPr>
                <a:t>y_train</a:t>
              </a:r>
              <a:r>
                <a:rPr lang="es-ES" altLang="ko-KR" b="0" dirty="0">
                  <a:solidFill>
                    <a:schemeClr val="bg1"/>
                  </a:solidFill>
                </a:rPr>
                <a:t> = y[:523]</a:t>
              </a:r>
            </a:p>
            <a:p>
              <a:r>
                <a:rPr lang="es-ES" altLang="ko-KR" b="0" dirty="0" err="1">
                  <a:solidFill>
                    <a:schemeClr val="bg1"/>
                  </a:solidFill>
                </a:rPr>
                <a:t>y_test</a:t>
              </a:r>
              <a:r>
                <a:rPr lang="es-ES" altLang="ko-KR" b="0" dirty="0">
                  <a:solidFill>
                    <a:schemeClr val="bg1"/>
                  </a:solidFill>
                </a:rPr>
                <a:t> =y[523:747]</a:t>
              </a:r>
              <a:endParaRPr lang="en-US" altLang="ko-KR" b="0" dirty="0">
                <a:solidFill>
                  <a:schemeClr val="bg1"/>
                </a:solidFill>
              </a:endParaRPr>
            </a:p>
            <a:p>
              <a:endParaRPr lang="en-US" altLang="ko-KR" dirty="0"/>
            </a:p>
          </p:txBody>
        </p:sp>
      </p:grpSp>
      <p:grpSp>
        <p:nvGrpSpPr>
          <p:cNvPr id="18" name="Group 17">
            <a:extLst>
              <a:ext uri="{FF2B5EF4-FFF2-40B4-BE49-F238E27FC236}">
                <a16:creationId xmlns:a16="http://schemas.microsoft.com/office/drawing/2014/main" id="{F0BCE69C-0647-ED43-AA41-30CF31D07935}"/>
              </a:ext>
            </a:extLst>
          </p:cNvPr>
          <p:cNvGrpSpPr/>
          <p:nvPr/>
        </p:nvGrpSpPr>
        <p:grpSpPr>
          <a:xfrm>
            <a:off x="5478128" y="2228156"/>
            <a:ext cx="3981300" cy="2615441"/>
            <a:chOff x="6157130" y="1575313"/>
            <a:chExt cx="5790690" cy="2884396"/>
          </a:xfrm>
        </p:grpSpPr>
        <p:sp>
          <p:nvSpPr>
            <p:cNvPr id="19" name="TextBox 18">
              <a:extLst>
                <a:ext uri="{FF2B5EF4-FFF2-40B4-BE49-F238E27FC236}">
                  <a16:creationId xmlns:a16="http://schemas.microsoft.com/office/drawing/2014/main" id="{B5A0AF60-280B-F426-4BFA-297E70A0585C}"/>
                </a:ext>
              </a:extLst>
            </p:cNvPr>
            <p:cNvSpPr txBox="1"/>
            <p:nvPr/>
          </p:nvSpPr>
          <p:spPr>
            <a:xfrm>
              <a:off x="6180978" y="1575313"/>
              <a:ext cx="5212079" cy="4412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2000" b="1" dirty="0">
                  <a:solidFill>
                    <a:schemeClr val="bg1"/>
                  </a:solidFill>
                  <a:latin typeface="Calibri" panose="020F0502020204030204"/>
                  <a:ea typeface="맑은 고딕" panose="020B0503020000020004" pitchFamily="34" charset="-127"/>
                  <a:cs typeface="Arial" pitchFamily="34" charset="0"/>
                </a:rPr>
                <a:t>3) Fitting Linear Regression</a:t>
              </a:r>
              <a:endParaRPr kumimoji="0" lang="ko-KR" altLang="en-US" sz="2000" b="1" i="0" u="none" strike="noStrike" kern="1200" cap="none" spc="0" normalizeH="0" baseline="0" noProof="0" dirty="0">
                <a:ln>
                  <a:noFill/>
                </a:ln>
                <a:solidFill>
                  <a:schemeClr val="bg1"/>
                </a:solidFill>
                <a:effectLst/>
                <a:uLnTx/>
                <a:uFillTx/>
                <a:latin typeface="Calibri" panose="020F0502020204030204"/>
                <a:ea typeface="맑은 고딕" panose="020B0503020000020004" pitchFamily="34" charset="-127"/>
                <a:cs typeface="Arial" pitchFamily="34" charset="0"/>
              </a:endParaRPr>
            </a:p>
          </p:txBody>
        </p:sp>
        <p:sp>
          <p:nvSpPr>
            <p:cNvPr id="20" name="TextBox 19">
              <a:extLst>
                <a:ext uri="{FF2B5EF4-FFF2-40B4-BE49-F238E27FC236}">
                  <a16:creationId xmlns:a16="http://schemas.microsoft.com/office/drawing/2014/main" id="{9B7CDD1A-0619-BBC0-E340-2BA4D2623467}"/>
                </a:ext>
              </a:extLst>
            </p:cNvPr>
            <p:cNvSpPr txBox="1"/>
            <p:nvPr/>
          </p:nvSpPr>
          <p:spPr>
            <a:xfrm>
              <a:off x="6157130" y="1914012"/>
              <a:ext cx="5790690" cy="2545697"/>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600" b="1" i="0" u="none" strike="noStrike" cap="none" spc="0" normalizeH="0" baseline="0">
                  <a:ln>
                    <a:noFill/>
                  </a:ln>
                  <a:solidFill>
                    <a:prstClr val="black"/>
                  </a:solidFill>
                  <a:effectLst/>
                  <a:uLnTx/>
                  <a:uFillTx/>
                  <a:latin typeface="Calibri" panose="020F0502020204030204"/>
                </a:defRPr>
              </a:lvl1pPr>
            </a:lstStyle>
            <a:p>
              <a:r>
                <a:rPr lang="en-US" altLang="ko-KR" b="0" dirty="0">
                  <a:solidFill>
                    <a:schemeClr val="bg1"/>
                  </a:solidFill>
                </a:rPr>
                <a:t>We fit the Linear Regression from the </a:t>
              </a:r>
              <a:r>
                <a:rPr lang="en-US" altLang="ko-KR" b="0" dirty="0" err="1">
                  <a:solidFill>
                    <a:schemeClr val="bg1"/>
                  </a:solidFill>
                </a:rPr>
                <a:t>sklearn.linear_model</a:t>
              </a:r>
              <a:r>
                <a:rPr lang="en-US" altLang="ko-KR" b="0" dirty="0">
                  <a:solidFill>
                    <a:schemeClr val="bg1"/>
                  </a:solidFill>
                </a:rPr>
                <a:t>  library on the trainset.</a:t>
              </a:r>
            </a:p>
            <a:p>
              <a:r>
                <a:rPr lang="en-US" altLang="ko-KR" b="0" dirty="0">
                  <a:solidFill>
                    <a:schemeClr val="bg1"/>
                  </a:solidFill>
                </a:rPr>
                <a:t>Intercept: 2.93391591</a:t>
              </a:r>
            </a:p>
            <a:p>
              <a:r>
                <a:rPr lang="en-US" altLang="ko-KR" b="0" dirty="0">
                  <a:solidFill>
                    <a:schemeClr val="bg1"/>
                  </a:solidFill>
                </a:rPr>
                <a:t>Coefficient:  Open: -5.20964152</a:t>
              </a:r>
            </a:p>
            <a:p>
              <a:r>
                <a:rPr lang="en-US" altLang="ko-KR" b="0" dirty="0">
                  <a:solidFill>
                    <a:schemeClr val="bg1"/>
                  </a:solidFill>
                </a:rPr>
                <a:t>	   High: -1.55451316</a:t>
              </a:r>
            </a:p>
            <a:p>
              <a:r>
                <a:rPr lang="en-US" altLang="ko-KR" b="0" dirty="0">
                  <a:solidFill>
                    <a:schemeClr val="bg1"/>
                  </a:solidFill>
                </a:rPr>
                <a:t>	   Low: 1.55451316</a:t>
              </a:r>
            </a:p>
            <a:p>
              <a:r>
                <a:rPr lang="en-US" altLang="ko-KR" b="0" dirty="0">
                  <a:solidFill>
                    <a:schemeClr val="bg1"/>
                  </a:solidFill>
                </a:rPr>
                <a:t>	    H-L: 1.55451316</a:t>
              </a:r>
            </a:p>
            <a:p>
              <a:endParaRPr lang="en-US" altLang="ko-KR" b="0" dirty="0">
                <a:solidFill>
                  <a:schemeClr val="bg1"/>
                </a:solidFill>
              </a:endParaRPr>
            </a:p>
            <a:p>
              <a:endParaRPr lang="en-US" altLang="ko-KR" dirty="0"/>
            </a:p>
          </p:txBody>
        </p:sp>
      </p:grpSp>
      <p:grpSp>
        <p:nvGrpSpPr>
          <p:cNvPr id="21" name="Group 20">
            <a:extLst>
              <a:ext uri="{FF2B5EF4-FFF2-40B4-BE49-F238E27FC236}">
                <a16:creationId xmlns:a16="http://schemas.microsoft.com/office/drawing/2014/main" id="{12DA3D91-F464-02C2-35DD-9B3BFAB084A6}"/>
              </a:ext>
            </a:extLst>
          </p:cNvPr>
          <p:cNvGrpSpPr/>
          <p:nvPr/>
        </p:nvGrpSpPr>
        <p:grpSpPr>
          <a:xfrm>
            <a:off x="5478128" y="4472247"/>
            <a:ext cx="3981300" cy="1486629"/>
            <a:chOff x="6157130" y="1575313"/>
            <a:chExt cx="5790690" cy="1229863"/>
          </a:xfrm>
        </p:grpSpPr>
        <p:sp>
          <p:nvSpPr>
            <p:cNvPr id="22" name="TextBox 21">
              <a:extLst>
                <a:ext uri="{FF2B5EF4-FFF2-40B4-BE49-F238E27FC236}">
                  <a16:creationId xmlns:a16="http://schemas.microsoft.com/office/drawing/2014/main" id="{4060E86F-6984-8A40-B622-14AC0A561997}"/>
                </a:ext>
              </a:extLst>
            </p:cNvPr>
            <p:cNvSpPr txBox="1"/>
            <p:nvPr/>
          </p:nvSpPr>
          <p:spPr>
            <a:xfrm>
              <a:off x="6180978" y="1575313"/>
              <a:ext cx="5212079" cy="4412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2000" b="1" dirty="0">
                  <a:solidFill>
                    <a:schemeClr val="bg1"/>
                  </a:solidFill>
                  <a:latin typeface="Calibri" panose="020F0502020204030204"/>
                  <a:ea typeface="맑은 고딕" panose="020B0503020000020004" pitchFamily="34" charset="-127"/>
                  <a:cs typeface="Arial" pitchFamily="34" charset="0"/>
                </a:rPr>
                <a:t>4) Fitting Linear Regression</a:t>
              </a:r>
              <a:endParaRPr kumimoji="0" lang="ko-KR" altLang="en-US" sz="2000" b="1" i="0" u="none" strike="noStrike" kern="1200" cap="none" spc="0" normalizeH="0" baseline="0" noProof="0" dirty="0">
                <a:ln>
                  <a:noFill/>
                </a:ln>
                <a:solidFill>
                  <a:schemeClr val="bg1"/>
                </a:solidFill>
                <a:effectLst/>
                <a:uLnTx/>
                <a:uFillTx/>
                <a:latin typeface="Calibri" panose="020F0502020204030204"/>
                <a:ea typeface="맑은 고딕" panose="020B0503020000020004" pitchFamily="34" charset="-127"/>
                <a:cs typeface="Arial" pitchFamily="34" charset="0"/>
              </a:endParaRPr>
            </a:p>
          </p:txBody>
        </p:sp>
        <p:sp>
          <p:nvSpPr>
            <p:cNvPr id="23" name="TextBox 22">
              <a:extLst>
                <a:ext uri="{FF2B5EF4-FFF2-40B4-BE49-F238E27FC236}">
                  <a16:creationId xmlns:a16="http://schemas.microsoft.com/office/drawing/2014/main" id="{B3EB93D8-C7B9-DE81-786A-83430D09A996}"/>
                </a:ext>
              </a:extLst>
            </p:cNvPr>
            <p:cNvSpPr txBox="1"/>
            <p:nvPr/>
          </p:nvSpPr>
          <p:spPr>
            <a:xfrm>
              <a:off x="6157130" y="1914012"/>
              <a:ext cx="5790690" cy="891164"/>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600" b="1" i="0" u="none" strike="noStrike" cap="none" spc="0" normalizeH="0" baseline="0">
                  <a:ln>
                    <a:noFill/>
                  </a:ln>
                  <a:solidFill>
                    <a:prstClr val="black"/>
                  </a:solidFill>
                  <a:effectLst/>
                  <a:uLnTx/>
                  <a:uFillTx/>
                  <a:latin typeface="Calibri" panose="020F0502020204030204"/>
                </a:defRPr>
              </a:lvl1pPr>
            </a:lstStyle>
            <a:p>
              <a:r>
                <a:rPr lang="en-US" altLang="ko-KR" b="0" dirty="0">
                  <a:solidFill>
                    <a:schemeClr val="bg1"/>
                  </a:solidFill>
                </a:rPr>
                <a:t>We predict the values by using the code:</a:t>
              </a:r>
            </a:p>
            <a:p>
              <a:r>
                <a:rPr lang="en-US" altLang="ko-KR" b="0" dirty="0" err="1">
                  <a:solidFill>
                    <a:schemeClr val="bg1"/>
                  </a:solidFill>
                </a:rPr>
                <a:t>y_pred</a:t>
              </a:r>
              <a:r>
                <a:rPr lang="en-US" altLang="ko-KR" b="0" dirty="0">
                  <a:solidFill>
                    <a:schemeClr val="bg1"/>
                  </a:solidFill>
                </a:rPr>
                <a:t> = </a:t>
              </a:r>
              <a:r>
                <a:rPr lang="en-US" altLang="ko-KR" b="0" dirty="0" err="1">
                  <a:solidFill>
                    <a:schemeClr val="bg1"/>
                  </a:solidFill>
                </a:rPr>
                <a:t>model.predict</a:t>
              </a:r>
              <a:r>
                <a:rPr lang="en-US" altLang="ko-KR" b="0" dirty="0">
                  <a:solidFill>
                    <a:schemeClr val="bg1"/>
                  </a:solidFill>
                </a:rPr>
                <a:t>(</a:t>
              </a:r>
              <a:r>
                <a:rPr lang="en-US" altLang="ko-KR" b="0" dirty="0" err="1">
                  <a:solidFill>
                    <a:schemeClr val="bg1"/>
                  </a:solidFill>
                </a:rPr>
                <a:t>x_test</a:t>
              </a:r>
              <a:r>
                <a:rPr lang="en-US" altLang="ko-KR" b="0" dirty="0">
                  <a:solidFill>
                    <a:schemeClr val="bg1"/>
                  </a:solidFill>
                </a:rPr>
                <a:t>))</a:t>
              </a:r>
            </a:p>
            <a:p>
              <a:r>
                <a:rPr lang="en-US" altLang="ko-KR" b="0" dirty="0">
                  <a:solidFill>
                    <a:schemeClr val="bg1"/>
                  </a:solidFill>
                </a:rPr>
                <a:t>And make a </a:t>
              </a:r>
              <a:r>
                <a:rPr lang="en-US" altLang="ko-KR" b="0" dirty="0" err="1">
                  <a:solidFill>
                    <a:schemeClr val="bg1"/>
                  </a:solidFill>
                </a:rPr>
                <a:t>dataframe</a:t>
              </a:r>
              <a:r>
                <a:rPr lang="en-US" altLang="ko-KR" b="0" dirty="0">
                  <a:solidFill>
                    <a:schemeClr val="bg1"/>
                  </a:solidFill>
                </a:rPr>
                <a:t> with actual and predicted values. A sample of it:</a:t>
              </a:r>
            </a:p>
          </p:txBody>
        </p:sp>
      </p:grpSp>
    </p:spTree>
    <p:extLst>
      <p:ext uri="{BB962C8B-B14F-4D97-AF65-F5344CB8AC3E}">
        <p14:creationId xmlns:p14="http://schemas.microsoft.com/office/powerpoint/2010/main" val="1372651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a:xfrm>
            <a:off x="850392" y="318921"/>
            <a:ext cx="10881360" cy="1069848"/>
          </a:xfrm>
        </p:spPr>
        <p:txBody>
          <a:bodyPr/>
          <a:lstStyle/>
          <a:p>
            <a:r>
              <a:rPr lang="en-US" dirty="0">
                <a:ln w="28575">
                  <a:noFill/>
                  <a:prstDash val="solid"/>
                </a:ln>
                <a:latin typeface="Tw Cen MT" panose="020B0602020104020603" pitchFamily="34" charset="77"/>
              </a:rPr>
              <a:t>Linear Regression</a:t>
            </a:r>
            <a:endParaRPr lang="en-US" sz="4000" b="1" spc="600" dirty="0">
              <a:ln w="28575">
                <a:noFill/>
                <a:prstDash val="solid"/>
              </a:ln>
              <a:solidFill>
                <a:schemeClr val="bg1"/>
              </a:solidFill>
              <a:latin typeface="Tw Cen MT" panose="020B0602020104020603" pitchFamily="34" charset="77"/>
            </a:endParaRPr>
          </a:p>
        </p:txBody>
      </p:sp>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11</a:t>
            </a:fld>
            <a:endParaRPr lang="en-US" dirty="0"/>
          </a:p>
        </p:txBody>
      </p:sp>
      <p:sp>
        <p:nvSpPr>
          <p:cNvPr id="7" name="Content Placeholder 6">
            <a:extLst>
              <a:ext uri="{FF2B5EF4-FFF2-40B4-BE49-F238E27FC236}">
                <a16:creationId xmlns:a16="http://schemas.microsoft.com/office/drawing/2014/main" id="{4073AABE-4DDC-57B5-CB0E-385C2B35B5E0}"/>
              </a:ext>
            </a:extLst>
          </p:cNvPr>
          <p:cNvSpPr>
            <a:spLocks noGrp="1"/>
          </p:cNvSpPr>
          <p:nvPr>
            <p:ph idx="1"/>
          </p:nvPr>
        </p:nvSpPr>
        <p:spPr>
          <a:xfrm>
            <a:off x="1124712" y="1467787"/>
            <a:ext cx="10332720" cy="515888"/>
          </a:xfrm>
        </p:spPr>
        <p:txBody>
          <a:bodyPr/>
          <a:lstStyle/>
          <a:p>
            <a:pPr marL="0" indent="0">
              <a:buNone/>
            </a:pPr>
            <a:r>
              <a:rPr lang="en-US" dirty="0"/>
              <a:t>Iteration 2 – Simple model with Close Forecast</a:t>
            </a:r>
          </a:p>
          <a:p>
            <a:pPr marL="0" indent="0">
              <a:buNone/>
            </a:pPr>
            <a:endParaRPr lang="en-US" sz="1600" dirty="0"/>
          </a:p>
          <a:p>
            <a:pPr marL="0" indent="0">
              <a:buNone/>
            </a:pPr>
            <a:endParaRPr lang="en-US" sz="1600" dirty="0"/>
          </a:p>
        </p:txBody>
      </p:sp>
      <p:sp>
        <p:nvSpPr>
          <p:cNvPr id="10" name="TextBox 9">
            <a:extLst>
              <a:ext uri="{FF2B5EF4-FFF2-40B4-BE49-F238E27FC236}">
                <a16:creationId xmlns:a16="http://schemas.microsoft.com/office/drawing/2014/main" id="{16B5EE0D-FC9E-0F0D-7213-7713CCF931FA}"/>
              </a:ext>
            </a:extLst>
          </p:cNvPr>
          <p:cNvSpPr txBox="1"/>
          <p:nvPr/>
        </p:nvSpPr>
        <p:spPr>
          <a:xfrm>
            <a:off x="3538035" y="2050853"/>
            <a:ext cx="358348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2000" b="1" dirty="0">
                <a:solidFill>
                  <a:schemeClr val="bg1"/>
                </a:solidFill>
                <a:latin typeface="Calibri" panose="020F0502020204030204"/>
                <a:ea typeface="맑은 고딕" panose="020B0503020000020004" pitchFamily="34" charset="-127"/>
                <a:cs typeface="Arial" pitchFamily="34" charset="0"/>
              </a:rPr>
              <a:t>Plot </a:t>
            </a:r>
            <a:endParaRPr kumimoji="0" lang="ko-KR" altLang="en-US" sz="2000" b="1" i="0" u="none" strike="noStrike" kern="1200" cap="none" spc="0" normalizeH="0" baseline="0" noProof="0" dirty="0">
              <a:ln>
                <a:noFill/>
              </a:ln>
              <a:solidFill>
                <a:schemeClr val="bg1"/>
              </a:solidFill>
              <a:effectLst/>
              <a:uLnTx/>
              <a:uFillTx/>
              <a:latin typeface="Calibri" panose="020F0502020204030204"/>
              <a:ea typeface="맑은 고딕" panose="020B0503020000020004" pitchFamily="34" charset="-127"/>
              <a:cs typeface="Arial" pitchFamily="34" charset="0"/>
            </a:endParaRPr>
          </a:p>
        </p:txBody>
      </p:sp>
      <p:sp>
        <p:nvSpPr>
          <p:cNvPr id="24" name="TextBox 23">
            <a:extLst>
              <a:ext uri="{FF2B5EF4-FFF2-40B4-BE49-F238E27FC236}">
                <a16:creationId xmlns:a16="http://schemas.microsoft.com/office/drawing/2014/main" id="{2289A6E9-7DBF-5E21-5730-FAB6D5D110E7}"/>
              </a:ext>
            </a:extLst>
          </p:cNvPr>
          <p:cNvSpPr txBox="1"/>
          <p:nvPr/>
        </p:nvSpPr>
        <p:spPr>
          <a:xfrm>
            <a:off x="1129966" y="2050853"/>
            <a:ext cx="1812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schemeClr val="bg1"/>
                </a:solidFill>
                <a:effectLst/>
                <a:uLnTx/>
                <a:uFillTx/>
                <a:latin typeface="Calibri" panose="020F0502020204030204"/>
                <a:ea typeface="맑은 고딕" panose="020B0503020000020004" pitchFamily="34" charset="-127"/>
                <a:cs typeface="Arial" pitchFamily="34" charset="0"/>
              </a:rPr>
              <a:t>Sample                                </a:t>
            </a:r>
            <a:endParaRPr kumimoji="0" lang="ko-KR" altLang="en-US" sz="2000" b="1" i="0" u="none" strike="noStrike" kern="1200" cap="none" spc="0" normalizeH="0" baseline="0" noProof="0" dirty="0">
              <a:ln>
                <a:noFill/>
              </a:ln>
              <a:solidFill>
                <a:schemeClr val="bg1"/>
              </a:solidFill>
              <a:effectLst/>
              <a:uLnTx/>
              <a:uFillTx/>
              <a:latin typeface="Calibri" panose="020F0502020204030204"/>
              <a:ea typeface="맑은 고딕" panose="020B0503020000020004" pitchFamily="34" charset="-127"/>
              <a:cs typeface="Arial" pitchFamily="34" charset="0"/>
            </a:endParaRPr>
          </a:p>
        </p:txBody>
      </p:sp>
      <p:grpSp>
        <p:nvGrpSpPr>
          <p:cNvPr id="26" name="Group 25">
            <a:extLst>
              <a:ext uri="{FF2B5EF4-FFF2-40B4-BE49-F238E27FC236}">
                <a16:creationId xmlns:a16="http://schemas.microsoft.com/office/drawing/2014/main" id="{FCAC289E-C0B3-24F6-7DA8-AE83773293E7}"/>
              </a:ext>
            </a:extLst>
          </p:cNvPr>
          <p:cNvGrpSpPr/>
          <p:nvPr/>
        </p:nvGrpSpPr>
        <p:grpSpPr>
          <a:xfrm>
            <a:off x="8210700" y="2344457"/>
            <a:ext cx="3981300" cy="1135840"/>
            <a:chOff x="6157130" y="1575313"/>
            <a:chExt cx="5790690" cy="1135840"/>
          </a:xfrm>
        </p:grpSpPr>
        <p:sp>
          <p:nvSpPr>
            <p:cNvPr id="27" name="TextBox 26">
              <a:extLst>
                <a:ext uri="{FF2B5EF4-FFF2-40B4-BE49-F238E27FC236}">
                  <a16:creationId xmlns:a16="http://schemas.microsoft.com/office/drawing/2014/main" id="{9007DE87-78B2-81A9-1996-D8CEED0729D9}"/>
                </a:ext>
              </a:extLst>
            </p:cNvPr>
            <p:cNvSpPr txBox="1"/>
            <p:nvPr/>
          </p:nvSpPr>
          <p:spPr>
            <a:xfrm>
              <a:off x="6180978" y="1575313"/>
              <a:ext cx="521207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2000" b="1" dirty="0">
                  <a:solidFill>
                    <a:schemeClr val="bg1"/>
                  </a:solidFill>
                  <a:latin typeface="Calibri" panose="020F0502020204030204"/>
                  <a:ea typeface="맑은 고딕" panose="020B0503020000020004" pitchFamily="34" charset="-127"/>
                  <a:cs typeface="Arial" pitchFamily="34" charset="0"/>
                </a:rPr>
                <a:t>Residual Analysis </a:t>
              </a:r>
              <a:endParaRPr kumimoji="0" lang="ko-KR" altLang="en-US" sz="2000" b="1" i="0" u="none" strike="noStrike" kern="1200" cap="none" spc="0" normalizeH="0" baseline="0" noProof="0" dirty="0">
                <a:ln>
                  <a:noFill/>
                </a:ln>
                <a:solidFill>
                  <a:schemeClr val="bg1"/>
                </a:solidFill>
                <a:effectLst/>
                <a:uLnTx/>
                <a:uFillTx/>
                <a:latin typeface="Calibri" panose="020F0502020204030204"/>
                <a:ea typeface="맑은 고딕" panose="020B0503020000020004" pitchFamily="34" charset="-127"/>
                <a:cs typeface="Arial" pitchFamily="34" charset="0"/>
              </a:endParaRPr>
            </a:p>
          </p:txBody>
        </p:sp>
        <p:sp>
          <p:nvSpPr>
            <p:cNvPr id="28" name="TextBox 27">
              <a:extLst>
                <a:ext uri="{FF2B5EF4-FFF2-40B4-BE49-F238E27FC236}">
                  <a16:creationId xmlns:a16="http://schemas.microsoft.com/office/drawing/2014/main" id="{3518BE4E-F91D-DC05-1C47-C2E66D01853F}"/>
                </a:ext>
              </a:extLst>
            </p:cNvPr>
            <p:cNvSpPr txBox="1"/>
            <p:nvPr/>
          </p:nvSpPr>
          <p:spPr>
            <a:xfrm>
              <a:off x="6157130" y="1914012"/>
              <a:ext cx="5790690" cy="797141"/>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600" b="1" i="0" u="none" strike="noStrike" cap="none" spc="0" normalizeH="0" baseline="0">
                  <a:ln>
                    <a:noFill/>
                  </a:ln>
                  <a:solidFill>
                    <a:prstClr val="black"/>
                  </a:solidFill>
                  <a:effectLst/>
                  <a:uLnTx/>
                  <a:uFillTx/>
                  <a:latin typeface="Calibri" panose="020F0502020204030204"/>
                </a:defRPr>
              </a:lvl1pPr>
            </a:lstStyle>
            <a:p>
              <a:pPr marL="0" indent="0" rtl="0" eaLnBrk="1" fontAlgn="b" latinLnBrk="0" hangingPunct="1">
                <a:lnSpc>
                  <a:spcPct val="115000"/>
                </a:lnSpc>
                <a:spcBef>
                  <a:spcPts val="0"/>
                </a:spcBef>
                <a:spcAft>
                  <a:spcPts val="0"/>
                </a:spcAft>
              </a:pPr>
              <a:r>
                <a:rPr lang="en-US" sz="1400" b="1" i="0" u="none" strike="noStrike" kern="1200" dirty="0">
                  <a:solidFill>
                    <a:schemeClr val="bg1"/>
                  </a:solidFill>
                  <a:effectLst/>
                  <a:latin typeface="+mn-lt"/>
                </a:rPr>
                <a:t>Mean Absolute Error: 9.211704415825864</a:t>
              </a:r>
            </a:p>
            <a:p>
              <a:pPr marL="0" indent="0" rtl="0" eaLnBrk="1" fontAlgn="b" latinLnBrk="0" hangingPunct="1">
                <a:lnSpc>
                  <a:spcPct val="115000"/>
                </a:lnSpc>
                <a:spcBef>
                  <a:spcPts val="0"/>
                </a:spcBef>
                <a:spcAft>
                  <a:spcPts val="0"/>
                </a:spcAft>
              </a:pPr>
              <a:r>
                <a:rPr lang="en-US" sz="1400" b="1" i="0" u="none" strike="noStrike" kern="1200" dirty="0">
                  <a:solidFill>
                    <a:schemeClr val="bg1"/>
                  </a:solidFill>
                  <a:effectLst/>
                  <a:latin typeface="+mn-lt"/>
                </a:rPr>
                <a:t>Mean Squared Error: 143.1640535459512</a:t>
              </a:r>
            </a:p>
            <a:p>
              <a:pPr marL="0" indent="0" rtl="0" eaLnBrk="1" fontAlgn="b" latinLnBrk="0" hangingPunct="1">
                <a:lnSpc>
                  <a:spcPct val="115000"/>
                </a:lnSpc>
                <a:spcBef>
                  <a:spcPts val="0"/>
                </a:spcBef>
                <a:spcAft>
                  <a:spcPts val="0"/>
                </a:spcAft>
              </a:pPr>
              <a:r>
                <a:rPr lang="en-US" sz="1400" b="1" i="0" u="none" strike="noStrike" kern="1200" dirty="0">
                  <a:solidFill>
                    <a:schemeClr val="bg1"/>
                  </a:solidFill>
                  <a:effectLst/>
                  <a:latin typeface="+mn-lt"/>
                </a:rPr>
                <a:t>Root Mean Squared Error: 11.965118200249892</a:t>
              </a:r>
              <a:endParaRPr lang="en-US" altLang="ko-KR" dirty="0"/>
            </a:p>
          </p:txBody>
        </p:sp>
      </p:grpSp>
      <p:pic>
        <p:nvPicPr>
          <p:cNvPr id="4" name="Picture 3">
            <a:extLst>
              <a:ext uri="{FF2B5EF4-FFF2-40B4-BE49-F238E27FC236}">
                <a16:creationId xmlns:a16="http://schemas.microsoft.com/office/drawing/2014/main" id="{B089C3AC-3867-E0A2-F899-9C4B3E61033E}"/>
              </a:ext>
            </a:extLst>
          </p:cNvPr>
          <p:cNvPicPr>
            <a:picLocks noChangeAspect="1"/>
          </p:cNvPicPr>
          <p:nvPr/>
        </p:nvPicPr>
        <p:blipFill>
          <a:blip r:embed="rId3"/>
          <a:stretch>
            <a:fillRect/>
          </a:stretch>
        </p:blipFill>
        <p:spPr>
          <a:xfrm>
            <a:off x="1124712" y="2544512"/>
            <a:ext cx="2087583" cy="3476773"/>
          </a:xfrm>
          <a:prstGeom prst="rect">
            <a:avLst/>
          </a:prstGeom>
        </p:spPr>
      </p:pic>
      <p:pic>
        <p:nvPicPr>
          <p:cNvPr id="1026" name="Picture 2">
            <a:extLst>
              <a:ext uri="{FF2B5EF4-FFF2-40B4-BE49-F238E27FC236}">
                <a16:creationId xmlns:a16="http://schemas.microsoft.com/office/drawing/2014/main" id="{41D32264-15DE-488D-8AED-CBDA6BF4CE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8035" y="2450964"/>
            <a:ext cx="4672665" cy="3570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3765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a:xfrm>
            <a:off x="850392" y="318921"/>
            <a:ext cx="10881360" cy="1069848"/>
          </a:xfrm>
        </p:spPr>
        <p:txBody>
          <a:bodyPr/>
          <a:lstStyle/>
          <a:p>
            <a:r>
              <a:rPr lang="en-US" dirty="0">
                <a:ln w="28575">
                  <a:noFill/>
                  <a:prstDash val="solid"/>
                </a:ln>
                <a:latin typeface="Tw Cen MT" panose="020B0602020104020603" pitchFamily="34" charset="77"/>
              </a:rPr>
              <a:t>Linear Regression</a:t>
            </a:r>
            <a:endParaRPr lang="en-US" sz="4000" b="1" spc="600" dirty="0">
              <a:ln w="28575">
                <a:noFill/>
                <a:prstDash val="solid"/>
              </a:ln>
              <a:solidFill>
                <a:schemeClr val="bg1"/>
              </a:solidFill>
              <a:latin typeface="Tw Cen MT" panose="020B0602020104020603" pitchFamily="34" charset="77"/>
            </a:endParaRPr>
          </a:p>
        </p:txBody>
      </p:sp>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12</a:t>
            </a:fld>
            <a:endParaRPr lang="en-US" dirty="0"/>
          </a:p>
        </p:txBody>
      </p:sp>
      <p:sp>
        <p:nvSpPr>
          <p:cNvPr id="7" name="Content Placeholder 6">
            <a:extLst>
              <a:ext uri="{FF2B5EF4-FFF2-40B4-BE49-F238E27FC236}">
                <a16:creationId xmlns:a16="http://schemas.microsoft.com/office/drawing/2014/main" id="{4073AABE-4DDC-57B5-CB0E-385C2B35B5E0}"/>
              </a:ext>
            </a:extLst>
          </p:cNvPr>
          <p:cNvSpPr>
            <a:spLocks noGrp="1"/>
          </p:cNvSpPr>
          <p:nvPr>
            <p:ph idx="1"/>
          </p:nvPr>
        </p:nvSpPr>
        <p:spPr>
          <a:xfrm>
            <a:off x="1014984" y="1727656"/>
            <a:ext cx="10332720" cy="515888"/>
          </a:xfrm>
        </p:spPr>
        <p:txBody>
          <a:bodyPr/>
          <a:lstStyle/>
          <a:p>
            <a:pPr marL="0" indent="0">
              <a:buNone/>
            </a:pPr>
            <a:r>
              <a:rPr lang="en-US" dirty="0"/>
              <a:t>Iteration 2 – </a:t>
            </a:r>
            <a:r>
              <a:rPr lang="en-US" dirty="0" err="1"/>
              <a:t>Log_Average</a:t>
            </a:r>
            <a:endParaRPr lang="en-US" dirty="0"/>
          </a:p>
          <a:p>
            <a:pPr marL="0" indent="0">
              <a:buNone/>
            </a:pPr>
            <a:endParaRPr lang="en-US" sz="1600" dirty="0"/>
          </a:p>
        </p:txBody>
      </p:sp>
      <p:grpSp>
        <p:nvGrpSpPr>
          <p:cNvPr id="12" name="Group 11">
            <a:extLst>
              <a:ext uri="{FF2B5EF4-FFF2-40B4-BE49-F238E27FC236}">
                <a16:creationId xmlns:a16="http://schemas.microsoft.com/office/drawing/2014/main" id="{0BD91313-8A41-B6ED-A509-82CCC4B681CA}"/>
              </a:ext>
            </a:extLst>
          </p:cNvPr>
          <p:cNvGrpSpPr/>
          <p:nvPr/>
        </p:nvGrpSpPr>
        <p:grpSpPr>
          <a:xfrm>
            <a:off x="1052307" y="2243544"/>
            <a:ext cx="3981300" cy="1662138"/>
            <a:chOff x="6157130" y="1575313"/>
            <a:chExt cx="5790690" cy="1662139"/>
          </a:xfrm>
        </p:grpSpPr>
        <p:sp>
          <p:nvSpPr>
            <p:cNvPr id="13" name="TextBox 12">
              <a:extLst>
                <a:ext uri="{FF2B5EF4-FFF2-40B4-BE49-F238E27FC236}">
                  <a16:creationId xmlns:a16="http://schemas.microsoft.com/office/drawing/2014/main" id="{08CA5178-BFA1-76E3-A9B1-6953853264D0}"/>
                </a:ext>
              </a:extLst>
            </p:cNvPr>
            <p:cNvSpPr txBox="1"/>
            <p:nvPr/>
          </p:nvSpPr>
          <p:spPr>
            <a:xfrm>
              <a:off x="6180978" y="1575313"/>
              <a:ext cx="521207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2000" b="1" dirty="0">
                  <a:solidFill>
                    <a:schemeClr val="bg1"/>
                  </a:solidFill>
                  <a:latin typeface="Calibri" panose="020F0502020204030204"/>
                  <a:ea typeface="맑은 고딕" panose="020B0503020000020004" pitchFamily="34" charset="-127"/>
                  <a:cs typeface="Arial" pitchFamily="34" charset="0"/>
                </a:rPr>
                <a:t>1) X and Y Variables </a:t>
              </a:r>
              <a:endParaRPr kumimoji="0" lang="ko-KR" altLang="en-US" sz="2000" b="1" i="0" u="none" strike="noStrike" kern="1200" cap="none" spc="0" normalizeH="0" baseline="0" noProof="0" dirty="0">
                <a:ln>
                  <a:noFill/>
                </a:ln>
                <a:solidFill>
                  <a:schemeClr val="bg1"/>
                </a:solidFill>
                <a:effectLst/>
                <a:uLnTx/>
                <a:uFillTx/>
                <a:latin typeface="Calibri" panose="020F0502020204030204"/>
                <a:ea typeface="맑은 고딕" panose="020B0503020000020004" pitchFamily="34" charset="-127"/>
                <a:cs typeface="Arial" pitchFamily="34" charset="0"/>
              </a:endParaRPr>
            </a:p>
          </p:txBody>
        </p:sp>
        <p:sp>
          <p:nvSpPr>
            <p:cNvPr id="14" name="TextBox 13">
              <a:extLst>
                <a:ext uri="{FF2B5EF4-FFF2-40B4-BE49-F238E27FC236}">
                  <a16:creationId xmlns:a16="http://schemas.microsoft.com/office/drawing/2014/main" id="{FE08A070-ADBC-7EDE-1608-7B6683012DE9}"/>
                </a:ext>
              </a:extLst>
            </p:cNvPr>
            <p:cNvSpPr txBox="1"/>
            <p:nvPr/>
          </p:nvSpPr>
          <p:spPr>
            <a:xfrm>
              <a:off x="6157130" y="1914012"/>
              <a:ext cx="5790690" cy="1323440"/>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600" b="1" i="0" u="none" strike="noStrike" cap="none" spc="0" normalizeH="0" baseline="0">
                  <a:ln>
                    <a:noFill/>
                  </a:ln>
                  <a:solidFill>
                    <a:prstClr val="black"/>
                  </a:solidFill>
                  <a:effectLst/>
                  <a:uLnTx/>
                  <a:uFillTx/>
                  <a:latin typeface="Calibri" panose="020F0502020204030204"/>
                </a:defRPr>
              </a:lvl1pPr>
            </a:lstStyle>
            <a:p>
              <a:r>
                <a:rPr lang="en-US" b="0" dirty="0">
                  <a:solidFill>
                    <a:schemeClr val="bg1"/>
                  </a:solidFill>
                </a:rPr>
                <a:t>We split the variables and reshape the values into an array. </a:t>
              </a:r>
            </a:p>
            <a:p>
              <a:r>
                <a:rPr lang="en-US" b="0" dirty="0">
                  <a:solidFill>
                    <a:schemeClr val="bg1"/>
                  </a:solidFill>
                </a:rPr>
                <a:t>X1 = df['Log_Avg'].values.reshape(-1,1)</a:t>
              </a:r>
            </a:p>
            <a:p>
              <a:r>
                <a:rPr lang="en-US" b="0" dirty="0">
                  <a:solidFill>
                    <a:schemeClr val="bg1"/>
                  </a:solidFill>
                </a:rPr>
                <a:t>Y1 = df['</a:t>
              </a:r>
              <a:r>
                <a:rPr lang="en-US" b="0" dirty="0" err="1">
                  <a:solidFill>
                    <a:schemeClr val="bg1"/>
                  </a:solidFill>
                </a:rPr>
                <a:t>Log_CF</a:t>
              </a:r>
              <a:r>
                <a:rPr lang="en-US" b="0" dirty="0">
                  <a:solidFill>
                    <a:schemeClr val="bg1"/>
                  </a:solidFill>
                </a:rPr>
                <a:t>'].values.reshape(-1,1)</a:t>
              </a:r>
            </a:p>
            <a:p>
              <a:endParaRPr lang="en-US" altLang="ko-KR" dirty="0"/>
            </a:p>
          </p:txBody>
        </p:sp>
      </p:grpSp>
      <p:grpSp>
        <p:nvGrpSpPr>
          <p:cNvPr id="15" name="Group 14">
            <a:extLst>
              <a:ext uri="{FF2B5EF4-FFF2-40B4-BE49-F238E27FC236}">
                <a16:creationId xmlns:a16="http://schemas.microsoft.com/office/drawing/2014/main" id="{BFF9DA65-E281-F4BD-B2E7-851DFA71D73C}"/>
              </a:ext>
            </a:extLst>
          </p:cNvPr>
          <p:cNvGrpSpPr/>
          <p:nvPr/>
        </p:nvGrpSpPr>
        <p:grpSpPr>
          <a:xfrm>
            <a:off x="1052307" y="3735309"/>
            <a:ext cx="3981300" cy="1415917"/>
            <a:chOff x="6157130" y="1575313"/>
            <a:chExt cx="5790690" cy="1415917"/>
          </a:xfrm>
        </p:grpSpPr>
        <p:sp>
          <p:nvSpPr>
            <p:cNvPr id="16" name="TextBox 15">
              <a:extLst>
                <a:ext uri="{FF2B5EF4-FFF2-40B4-BE49-F238E27FC236}">
                  <a16:creationId xmlns:a16="http://schemas.microsoft.com/office/drawing/2014/main" id="{1882DEFD-722B-DD4C-C404-B695FDED22B4}"/>
                </a:ext>
              </a:extLst>
            </p:cNvPr>
            <p:cNvSpPr txBox="1"/>
            <p:nvPr/>
          </p:nvSpPr>
          <p:spPr>
            <a:xfrm>
              <a:off x="6180978" y="1575313"/>
              <a:ext cx="521207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2000" b="1" dirty="0">
                  <a:solidFill>
                    <a:schemeClr val="bg1"/>
                  </a:solidFill>
                  <a:latin typeface="Calibri" panose="020F0502020204030204"/>
                  <a:ea typeface="맑은 고딕" panose="020B0503020000020004" pitchFamily="34" charset="-127"/>
                  <a:cs typeface="Arial" pitchFamily="34" charset="0"/>
                </a:rPr>
                <a:t>2) Splitting the dataset </a:t>
              </a:r>
              <a:endParaRPr kumimoji="0" lang="ko-KR" altLang="en-US" sz="2000" b="1" i="0" u="none" strike="noStrike" kern="1200" cap="none" spc="0" normalizeH="0" baseline="0" noProof="0" dirty="0">
                <a:ln>
                  <a:noFill/>
                </a:ln>
                <a:solidFill>
                  <a:schemeClr val="bg1"/>
                </a:solidFill>
                <a:effectLst/>
                <a:uLnTx/>
                <a:uFillTx/>
                <a:latin typeface="Calibri" panose="020F0502020204030204"/>
                <a:ea typeface="맑은 고딕" panose="020B0503020000020004" pitchFamily="34" charset="-127"/>
                <a:cs typeface="Arial" pitchFamily="34" charset="0"/>
              </a:endParaRPr>
            </a:p>
          </p:txBody>
        </p:sp>
        <p:sp>
          <p:nvSpPr>
            <p:cNvPr id="17" name="TextBox 16">
              <a:extLst>
                <a:ext uri="{FF2B5EF4-FFF2-40B4-BE49-F238E27FC236}">
                  <a16:creationId xmlns:a16="http://schemas.microsoft.com/office/drawing/2014/main" id="{4E9823D6-CE77-42A1-2374-C8965FD316E6}"/>
                </a:ext>
              </a:extLst>
            </p:cNvPr>
            <p:cNvSpPr txBox="1"/>
            <p:nvPr/>
          </p:nvSpPr>
          <p:spPr>
            <a:xfrm>
              <a:off x="6157130" y="1914012"/>
              <a:ext cx="5790690" cy="1077218"/>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600" b="1" i="0" u="none" strike="noStrike" cap="none" spc="0" normalizeH="0" baseline="0">
                  <a:ln>
                    <a:noFill/>
                  </a:ln>
                  <a:solidFill>
                    <a:prstClr val="black"/>
                  </a:solidFill>
                  <a:effectLst/>
                  <a:uLnTx/>
                  <a:uFillTx/>
                  <a:latin typeface="Calibri" panose="020F0502020204030204"/>
                </a:defRPr>
              </a:lvl1pPr>
            </a:lstStyle>
            <a:p>
              <a:r>
                <a:rPr lang="en-US" altLang="ko-KR" b="0" dirty="0">
                  <a:solidFill>
                    <a:schemeClr val="bg1"/>
                  </a:solidFill>
                </a:rPr>
                <a:t>We split the dataset into train and test data in a ratio of 6:1 respectively with random state being zero.</a:t>
              </a:r>
            </a:p>
            <a:p>
              <a:endParaRPr lang="en-US" altLang="ko-KR" dirty="0"/>
            </a:p>
          </p:txBody>
        </p:sp>
      </p:grpSp>
      <p:grpSp>
        <p:nvGrpSpPr>
          <p:cNvPr id="18" name="Group 17">
            <a:extLst>
              <a:ext uri="{FF2B5EF4-FFF2-40B4-BE49-F238E27FC236}">
                <a16:creationId xmlns:a16="http://schemas.microsoft.com/office/drawing/2014/main" id="{F0BCE69C-0647-ED43-AA41-30CF31D07935}"/>
              </a:ext>
            </a:extLst>
          </p:cNvPr>
          <p:cNvGrpSpPr/>
          <p:nvPr/>
        </p:nvGrpSpPr>
        <p:grpSpPr>
          <a:xfrm>
            <a:off x="5478128" y="2228156"/>
            <a:ext cx="3981300" cy="1507153"/>
            <a:chOff x="6157130" y="1575313"/>
            <a:chExt cx="5790690" cy="1662138"/>
          </a:xfrm>
        </p:grpSpPr>
        <p:sp>
          <p:nvSpPr>
            <p:cNvPr id="19" name="TextBox 18">
              <a:extLst>
                <a:ext uri="{FF2B5EF4-FFF2-40B4-BE49-F238E27FC236}">
                  <a16:creationId xmlns:a16="http://schemas.microsoft.com/office/drawing/2014/main" id="{B5A0AF60-280B-F426-4BFA-297E70A0585C}"/>
                </a:ext>
              </a:extLst>
            </p:cNvPr>
            <p:cNvSpPr txBox="1"/>
            <p:nvPr/>
          </p:nvSpPr>
          <p:spPr>
            <a:xfrm>
              <a:off x="6180978" y="1575313"/>
              <a:ext cx="5212079" cy="4412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2000" b="1" dirty="0">
                  <a:solidFill>
                    <a:schemeClr val="bg1"/>
                  </a:solidFill>
                  <a:latin typeface="Calibri" panose="020F0502020204030204"/>
                  <a:ea typeface="맑은 고딕" panose="020B0503020000020004" pitchFamily="34" charset="-127"/>
                  <a:cs typeface="Arial" pitchFamily="34" charset="0"/>
                </a:rPr>
                <a:t>3) Fitting Linear Regression</a:t>
              </a:r>
              <a:endParaRPr kumimoji="0" lang="ko-KR" altLang="en-US" sz="2000" b="1" i="0" u="none" strike="noStrike" kern="1200" cap="none" spc="0" normalizeH="0" baseline="0" noProof="0" dirty="0">
                <a:ln>
                  <a:noFill/>
                </a:ln>
                <a:solidFill>
                  <a:schemeClr val="bg1"/>
                </a:solidFill>
                <a:effectLst/>
                <a:uLnTx/>
                <a:uFillTx/>
                <a:latin typeface="Calibri" panose="020F0502020204030204"/>
                <a:ea typeface="맑은 고딕" panose="020B0503020000020004" pitchFamily="34" charset="-127"/>
                <a:cs typeface="Arial" pitchFamily="34" charset="0"/>
              </a:endParaRPr>
            </a:p>
          </p:txBody>
        </p:sp>
        <p:sp>
          <p:nvSpPr>
            <p:cNvPr id="20" name="TextBox 19">
              <a:extLst>
                <a:ext uri="{FF2B5EF4-FFF2-40B4-BE49-F238E27FC236}">
                  <a16:creationId xmlns:a16="http://schemas.microsoft.com/office/drawing/2014/main" id="{9B7CDD1A-0619-BBC0-E340-2BA4D2623467}"/>
                </a:ext>
              </a:extLst>
            </p:cNvPr>
            <p:cNvSpPr txBox="1"/>
            <p:nvPr/>
          </p:nvSpPr>
          <p:spPr>
            <a:xfrm>
              <a:off x="6157130" y="1914012"/>
              <a:ext cx="5790690" cy="1323439"/>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600" b="1" i="0" u="none" strike="noStrike" cap="none" spc="0" normalizeH="0" baseline="0">
                  <a:ln>
                    <a:noFill/>
                  </a:ln>
                  <a:solidFill>
                    <a:prstClr val="black"/>
                  </a:solidFill>
                  <a:effectLst/>
                  <a:uLnTx/>
                  <a:uFillTx/>
                  <a:latin typeface="Calibri" panose="020F0502020204030204"/>
                </a:defRPr>
              </a:lvl1pPr>
            </a:lstStyle>
            <a:p>
              <a:r>
                <a:rPr lang="en-US" altLang="ko-KR" b="0" dirty="0">
                  <a:solidFill>
                    <a:schemeClr val="bg1"/>
                  </a:solidFill>
                </a:rPr>
                <a:t>We fit the Linear Regression from the </a:t>
              </a:r>
              <a:r>
                <a:rPr lang="en-US" altLang="ko-KR" b="0" dirty="0" err="1">
                  <a:solidFill>
                    <a:schemeClr val="bg1"/>
                  </a:solidFill>
                </a:rPr>
                <a:t>sklearn.linear_model</a:t>
              </a:r>
              <a:r>
                <a:rPr lang="en-US" altLang="ko-KR" b="0" dirty="0">
                  <a:solidFill>
                    <a:schemeClr val="bg1"/>
                  </a:solidFill>
                </a:rPr>
                <a:t>  library on the trainset.</a:t>
              </a:r>
            </a:p>
            <a:p>
              <a:r>
                <a:rPr lang="en-US" altLang="ko-KR" b="0" dirty="0">
                  <a:solidFill>
                    <a:schemeClr val="bg1"/>
                  </a:solidFill>
                </a:rPr>
                <a:t>Intercept: 0.00416159</a:t>
              </a:r>
            </a:p>
            <a:p>
              <a:r>
                <a:rPr lang="en-US" altLang="ko-KR" b="0" dirty="0">
                  <a:solidFill>
                    <a:schemeClr val="bg1"/>
                  </a:solidFill>
                </a:rPr>
                <a:t>Coefficient:  0.99957594</a:t>
              </a:r>
            </a:p>
            <a:p>
              <a:endParaRPr lang="en-US" altLang="ko-KR" dirty="0"/>
            </a:p>
          </p:txBody>
        </p:sp>
      </p:grpSp>
      <p:grpSp>
        <p:nvGrpSpPr>
          <p:cNvPr id="21" name="Group 20">
            <a:extLst>
              <a:ext uri="{FF2B5EF4-FFF2-40B4-BE49-F238E27FC236}">
                <a16:creationId xmlns:a16="http://schemas.microsoft.com/office/drawing/2014/main" id="{12DA3D91-F464-02C2-35DD-9B3BFAB084A6}"/>
              </a:ext>
            </a:extLst>
          </p:cNvPr>
          <p:cNvGrpSpPr/>
          <p:nvPr/>
        </p:nvGrpSpPr>
        <p:grpSpPr>
          <a:xfrm>
            <a:off x="5478128" y="3735310"/>
            <a:ext cx="3981300" cy="1384335"/>
            <a:chOff x="6157130" y="1575313"/>
            <a:chExt cx="5790690" cy="1526690"/>
          </a:xfrm>
        </p:grpSpPr>
        <p:sp>
          <p:nvSpPr>
            <p:cNvPr id="22" name="TextBox 21">
              <a:extLst>
                <a:ext uri="{FF2B5EF4-FFF2-40B4-BE49-F238E27FC236}">
                  <a16:creationId xmlns:a16="http://schemas.microsoft.com/office/drawing/2014/main" id="{4060E86F-6984-8A40-B622-14AC0A561997}"/>
                </a:ext>
              </a:extLst>
            </p:cNvPr>
            <p:cNvSpPr txBox="1"/>
            <p:nvPr/>
          </p:nvSpPr>
          <p:spPr>
            <a:xfrm>
              <a:off x="6180978" y="1575313"/>
              <a:ext cx="5212079" cy="4412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2000" b="1" dirty="0">
                  <a:solidFill>
                    <a:schemeClr val="bg1"/>
                  </a:solidFill>
                  <a:latin typeface="Calibri" panose="020F0502020204030204"/>
                  <a:ea typeface="맑은 고딕" panose="020B0503020000020004" pitchFamily="34" charset="-127"/>
                  <a:cs typeface="Arial" pitchFamily="34" charset="0"/>
                </a:rPr>
                <a:t>4) Fitting Linear Regression</a:t>
              </a:r>
              <a:endParaRPr kumimoji="0" lang="ko-KR" altLang="en-US" sz="2000" b="1" i="0" u="none" strike="noStrike" kern="1200" cap="none" spc="0" normalizeH="0" baseline="0" noProof="0" dirty="0">
                <a:ln>
                  <a:noFill/>
                </a:ln>
                <a:solidFill>
                  <a:schemeClr val="bg1"/>
                </a:solidFill>
                <a:effectLst/>
                <a:uLnTx/>
                <a:uFillTx/>
                <a:latin typeface="Calibri" panose="020F0502020204030204"/>
                <a:ea typeface="맑은 고딕" panose="020B0503020000020004" pitchFamily="34" charset="-127"/>
                <a:cs typeface="Arial" pitchFamily="34" charset="0"/>
              </a:endParaRPr>
            </a:p>
          </p:txBody>
        </p:sp>
        <p:sp>
          <p:nvSpPr>
            <p:cNvPr id="23" name="TextBox 22">
              <a:extLst>
                <a:ext uri="{FF2B5EF4-FFF2-40B4-BE49-F238E27FC236}">
                  <a16:creationId xmlns:a16="http://schemas.microsoft.com/office/drawing/2014/main" id="{B3EB93D8-C7B9-DE81-786A-83430D09A996}"/>
                </a:ext>
              </a:extLst>
            </p:cNvPr>
            <p:cNvSpPr txBox="1"/>
            <p:nvPr/>
          </p:nvSpPr>
          <p:spPr>
            <a:xfrm>
              <a:off x="6157130" y="1914012"/>
              <a:ext cx="5790690" cy="1187991"/>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600" b="1" i="0" u="none" strike="noStrike" cap="none" spc="0" normalizeH="0" baseline="0">
                  <a:ln>
                    <a:noFill/>
                  </a:ln>
                  <a:solidFill>
                    <a:prstClr val="black"/>
                  </a:solidFill>
                  <a:effectLst/>
                  <a:uLnTx/>
                  <a:uFillTx/>
                  <a:latin typeface="Calibri" panose="020F0502020204030204"/>
                </a:defRPr>
              </a:lvl1pPr>
            </a:lstStyle>
            <a:p>
              <a:r>
                <a:rPr lang="en-US" altLang="ko-KR" b="0" dirty="0">
                  <a:solidFill>
                    <a:schemeClr val="bg1"/>
                  </a:solidFill>
                </a:rPr>
                <a:t>We predict the values by using the code:</a:t>
              </a:r>
            </a:p>
            <a:p>
              <a:r>
                <a:rPr lang="en-US" altLang="ko-KR" b="0" dirty="0">
                  <a:solidFill>
                    <a:schemeClr val="bg1"/>
                  </a:solidFill>
                </a:rPr>
                <a:t>regressor1.predict(X_test1)</a:t>
              </a:r>
            </a:p>
            <a:p>
              <a:r>
                <a:rPr lang="en-US" altLang="ko-KR" b="0" dirty="0">
                  <a:solidFill>
                    <a:schemeClr val="bg1"/>
                  </a:solidFill>
                </a:rPr>
                <a:t>And make a </a:t>
              </a:r>
              <a:r>
                <a:rPr lang="en-US" altLang="ko-KR" b="0" dirty="0" err="1">
                  <a:solidFill>
                    <a:schemeClr val="bg1"/>
                  </a:solidFill>
                </a:rPr>
                <a:t>dataframe</a:t>
              </a:r>
              <a:r>
                <a:rPr lang="en-US" altLang="ko-KR" b="0" dirty="0">
                  <a:solidFill>
                    <a:schemeClr val="bg1"/>
                  </a:solidFill>
                </a:rPr>
                <a:t> with actual and predicted values. A sample of it:</a:t>
              </a:r>
            </a:p>
          </p:txBody>
        </p:sp>
      </p:grpSp>
    </p:spTree>
    <p:extLst>
      <p:ext uri="{BB962C8B-B14F-4D97-AF65-F5344CB8AC3E}">
        <p14:creationId xmlns:p14="http://schemas.microsoft.com/office/powerpoint/2010/main" val="1798331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a:xfrm>
            <a:off x="850392" y="318921"/>
            <a:ext cx="10881360" cy="1069848"/>
          </a:xfrm>
        </p:spPr>
        <p:txBody>
          <a:bodyPr/>
          <a:lstStyle/>
          <a:p>
            <a:r>
              <a:rPr lang="en-US" dirty="0">
                <a:ln w="28575">
                  <a:noFill/>
                  <a:prstDash val="solid"/>
                </a:ln>
                <a:latin typeface="Tw Cen MT" panose="020B0602020104020603" pitchFamily="34" charset="77"/>
              </a:rPr>
              <a:t>Linear Regression</a:t>
            </a:r>
            <a:endParaRPr lang="en-US" sz="4000" b="1" spc="600" dirty="0">
              <a:ln w="28575">
                <a:noFill/>
                <a:prstDash val="solid"/>
              </a:ln>
              <a:solidFill>
                <a:schemeClr val="bg1"/>
              </a:solidFill>
              <a:latin typeface="Tw Cen MT" panose="020B0602020104020603" pitchFamily="34" charset="77"/>
            </a:endParaRPr>
          </a:p>
        </p:txBody>
      </p:sp>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13</a:t>
            </a:fld>
            <a:endParaRPr lang="en-US" dirty="0"/>
          </a:p>
        </p:txBody>
      </p:sp>
      <p:sp>
        <p:nvSpPr>
          <p:cNvPr id="7" name="Content Placeholder 6">
            <a:extLst>
              <a:ext uri="{FF2B5EF4-FFF2-40B4-BE49-F238E27FC236}">
                <a16:creationId xmlns:a16="http://schemas.microsoft.com/office/drawing/2014/main" id="{4073AABE-4DDC-57B5-CB0E-385C2B35B5E0}"/>
              </a:ext>
            </a:extLst>
          </p:cNvPr>
          <p:cNvSpPr>
            <a:spLocks noGrp="1"/>
          </p:cNvSpPr>
          <p:nvPr>
            <p:ph idx="1"/>
          </p:nvPr>
        </p:nvSpPr>
        <p:spPr>
          <a:xfrm>
            <a:off x="1124712" y="1467787"/>
            <a:ext cx="10332720" cy="515888"/>
          </a:xfrm>
        </p:spPr>
        <p:txBody>
          <a:bodyPr/>
          <a:lstStyle/>
          <a:p>
            <a:pPr marL="0" indent="0">
              <a:buNone/>
            </a:pPr>
            <a:r>
              <a:rPr lang="en-US" dirty="0"/>
              <a:t>Iteration 2 – </a:t>
            </a:r>
            <a:r>
              <a:rPr lang="en-US" dirty="0" err="1"/>
              <a:t>Log_Average</a:t>
            </a:r>
            <a:endParaRPr lang="en-US" dirty="0"/>
          </a:p>
          <a:p>
            <a:pPr marL="0" indent="0">
              <a:buNone/>
            </a:pPr>
            <a:endParaRPr lang="en-US" sz="1600" dirty="0"/>
          </a:p>
          <a:p>
            <a:pPr marL="0" indent="0">
              <a:buNone/>
            </a:pPr>
            <a:endParaRPr lang="en-US" sz="1600" dirty="0"/>
          </a:p>
        </p:txBody>
      </p:sp>
      <p:pic>
        <p:nvPicPr>
          <p:cNvPr id="5122" name="Picture 2">
            <a:extLst>
              <a:ext uri="{FF2B5EF4-FFF2-40B4-BE49-F238E27FC236}">
                <a16:creationId xmlns:a16="http://schemas.microsoft.com/office/drawing/2014/main" id="{E813917E-9B18-9676-1E01-C1DAB67562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3714" y="2450963"/>
            <a:ext cx="4549901" cy="34353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E9FCDA59-42BB-6730-CEF9-10C9D0D9361B}"/>
              </a:ext>
            </a:extLst>
          </p:cNvPr>
          <p:cNvPicPr>
            <a:picLocks noChangeAspect="1"/>
          </p:cNvPicPr>
          <p:nvPr/>
        </p:nvPicPr>
        <p:blipFill>
          <a:blip r:embed="rId4"/>
          <a:stretch>
            <a:fillRect/>
          </a:stretch>
        </p:blipFill>
        <p:spPr>
          <a:xfrm>
            <a:off x="1167571" y="2450963"/>
            <a:ext cx="1864878" cy="3435300"/>
          </a:xfrm>
          <a:prstGeom prst="rect">
            <a:avLst/>
          </a:prstGeom>
        </p:spPr>
      </p:pic>
      <p:sp>
        <p:nvSpPr>
          <p:cNvPr id="10" name="TextBox 9">
            <a:extLst>
              <a:ext uri="{FF2B5EF4-FFF2-40B4-BE49-F238E27FC236}">
                <a16:creationId xmlns:a16="http://schemas.microsoft.com/office/drawing/2014/main" id="{16B5EE0D-FC9E-0F0D-7213-7713CCF931FA}"/>
              </a:ext>
            </a:extLst>
          </p:cNvPr>
          <p:cNvSpPr txBox="1"/>
          <p:nvPr/>
        </p:nvSpPr>
        <p:spPr>
          <a:xfrm>
            <a:off x="3538035" y="2050853"/>
            <a:ext cx="358348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2000" b="1" dirty="0">
                <a:solidFill>
                  <a:schemeClr val="bg1"/>
                </a:solidFill>
                <a:latin typeface="Calibri" panose="020F0502020204030204"/>
                <a:ea typeface="맑은 고딕" panose="020B0503020000020004" pitchFamily="34" charset="-127"/>
                <a:cs typeface="Arial" pitchFamily="34" charset="0"/>
              </a:rPr>
              <a:t>Scatterplot </a:t>
            </a:r>
            <a:endParaRPr kumimoji="0" lang="ko-KR" altLang="en-US" sz="2000" b="1" i="0" u="none" strike="noStrike" kern="1200" cap="none" spc="0" normalizeH="0" baseline="0" noProof="0" dirty="0">
              <a:ln>
                <a:noFill/>
              </a:ln>
              <a:solidFill>
                <a:schemeClr val="bg1"/>
              </a:solidFill>
              <a:effectLst/>
              <a:uLnTx/>
              <a:uFillTx/>
              <a:latin typeface="Calibri" panose="020F0502020204030204"/>
              <a:ea typeface="맑은 고딕" panose="020B0503020000020004" pitchFamily="34" charset="-127"/>
              <a:cs typeface="Arial" pitchFamily="34" charset="0"/>
            </a:endParaRPr>
          </a:p>
        </p:txBody>
      </p:sp>
      <p:sp>
        <p:nvSpPr>
          <p:cNvPr id="24" name="TextBox 23">
            <a:extLst>
              <a:ext uri="{FF2B5EF4-FFF2-40B4-BE49-F238E27FC236}">
                <a16:creationId xmlns:a16="http://schemas.microsoft.com/office/drawing/2014/main" id="{2289A6E9-7DBF-5E21-5730-FAB6D5D110E7}"/>
              </a:ext>
            </a:extLst>
          </p:cNvPr>
          <p:cNvSpPr txBox="1"/>
          <p:nvPr/>
        </p:nvSpPr>
        <p:spPr>
          <a:xfrm>
            <a:off x="1113340" y="2050853"/>
            <a:ext cx="358348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schemeClr val="bg1"/>
                </a:solidFill>
                <a:effectLst/>
                <a:uLnTx/>
                <a:uFillTx/>
                <a:latin typeface="Calibri" panose="020F0502020204030204"/>
                <a:ea typeface="맑은 고딕" panose="020B0503020000020004" pitchFamily="34" charset="-127"/>
                <a:cs typeface="Arial" pitchFamily="34" charset="0"/>
              </a:rPr>
              <a:t>Sample</a:t>
            </a:r>
            <a:endParaRPr kumimoji="0" lang="ko-KR" altLang="en-US" sz="2000" b="1" i="0" u="none" strike="noStrike" kern="1200" cap="none" spc="0" normalizeH="0" baseline="0" noProof="0" dirty="0">
              <a:ln>
                <a:noFill/>
              </a:ln>
              <a:solidFill>
                <a:schemeClr val="bg1"/>
              </a:solidFill>
              <a:effectLst/>
              <a:uLnTx/>
              <a:uFillTx/>
              <a:latin typeface="Calibri" panose="020F0502020204030204"/>
              <a:ea typeface="맑은 고딕" panose="020B0503020000020004" pitchFamily="34" charset="-127"/>
              <a:cs typeface="Arial" pitchFamily="34" charset="0"/>
            </a:endParaRPr>
          </a:p>
        </p:txBody>
      </p:sp>
      <p:grpSp>
        <p:nvGrpSpPr>
          <p:cNvPr id="26" name="Group 25">
            <a:extLst>
              <a:ext uri="{FF2B5EF4-FFF2-40B4-BE49-F238E27FC236}">
                <a16:creationId xmlns:a16="http://schemas.microsoft.com/office/drawing/2014/main" id="{FCAC289E-C0B3-24F6-7DA8-AE83773293E7}"/>
              </a:ext>
            </a:extLst>
          </p:cNvPr>
          <p:cNvGrpSpPr/>
          <p:nvPr/>
        </p:nvGrpSpPr>
        <p:grpSpPr>
          <a:xfrm>
            <a:off x="8210700" y="2344457"/>
            <a:ext cx="3981300" cy="1420534"/>
            <a:chOff x="6157130" y="1575313"/>
            <a:chExt cx="5790690" cy="1420534"/>
          </a:xfrm>
        </p:grpSpPr>
        <p:sp>
          <p:nvSpPr>
            <p:cNvPr id="27" name="TextBox 26">
              <a:extLst>
                <a:ext uri="{FF2B5EF4-FFF2-40B4-BE49-F238E27FC236}">
                  <a16:creationId xmlns:a16="http://schemas.microsoft.com/office/drawing/2014/main" id="{9007DE87-78B2-81A9-1996-D8CEED0729D9}"/>
                </a:ext>
              </a:extLst>
            </p:cNvPr>
            <p:cNvSpPr txBox="1"/>
            <p:nvPr/>
          </p:nvSpPr>
          <p:spPr>
            <a:xfrm>
              <a:off x="6180978" y="1575313"/>
              <a:ext cx="521207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2000" b="1" dirty="0">
                  <a:solidFill>
                    <a:schemeClr val="bg1"/>
                  </a:solidFill>
                  <a:latin typeface="Calibri" panose="020F0502020204030204"/>
                  <a:ea typeface="맑은 고딕" panose="020B0503020000020004" pitchFamily="34" charset="-127"/>
                  <a:cs typeface="Arial" pitchFamily="34" charset="0"/>
                </a:rPr>
                <a:t>Residual Analysis </a:t>
              </a:r>
              <a:endParaRPr kumimoji="0" lang="ko-KR" altLang="en-US" sz="2000" b="1" i="0" u="none" strike="noStrike" kern="1200" cap="none" spc="0" normalizeH="0" baseline="0" noProof="0" dirty="0">
                <a:ln>
                  <a:noFill/>
                </a:ln>
                <a:solidFill>
                  <a:schemeClr val="bg1"/>
                </a:solidFill>
                <a:effectLst/>
                <a:uLnTx/>
                <a:uFillTx/>
                <a:latin typeface="Calibri" panose="020F0502020204030204"/>
                <a:ea typeface="맑은 고딕" panose="020B0503020000020004" pitchFamily="34" charset="-127"/>
                <a:cs typeface="Arial" pitchFamily="34" charset="0"/>
              </a:endParaRPr>
            </a:p>
          </p:txBody>
        </p:sp>
        <p:sp>
          <p:nvSpPr>
            <p:cNvPr id="28" name="TextBox 27">
              <a:extLst>
                <a:ext uri="{FF2B5EF4-FFF2-40B4-BE49-F238E27FC236}">
                  <a16:creationId xmlns:a16="http://schemas.microsoft.com/office/drawing/2014/main" id="{3518BE4E-F91D-DC05-1C47-C2E66D01853F}"/>
                </a:ext>
              </a:extLst>
            </p:cNvPr>
            <p:cNvSpPr txBox="1"/>
            <p:nvPr/>
          </p:nvSpPr>
          <p:spPr>
            <a:xfrm>
              <a:off x="6157130" y="1914012"/>
              <a:ext cx="5790690" cy="1081835"/>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600" b="1" i="0" u="none" strike="noStrike" cap="none" spc="0" normalizeH="0" baseline="0">
                  <a:ln>
                    <a:noFill/>
                  </a:ln>
                  <a:solidFill>
                    <a:prstClr val="black"/>
                  </a:solidFill>
                  <a:effectLst/>
                  <a:uLnTx/>
                  <a:uFillTx/>
                  <a:latin typeface="Calibri" panose="020F0502020204030204"/>
                </a:defRPr>
              </a:lvl1pPr>
            </a:lstStyle>
            <a:p>
              <a:pPr marL="0" indent="0" rtl="0" eaLnBrk="1" fontAlgn="b" latinLnBrk="0" hangingPunct="1">
                <a:lnSpc>
                  <a:spcPct val="115000"/>
                </a:lnSpc>
                <a:spcBef>
                  <a:spcPts val="0"/>
                </a:spcBef>
                <a:spcAft>
                  <a:spcPts val="0"/>
                </a:spcAft>
              </a:pPr>
              <a:r>
                <a:rPr lang="en-US" sz="1400" b="1" i="0" u="none" strike="noStrike" kern="1200" dirty="0">
                  <a:solidFill>
                    <a:schemeClr val="bg1"/>
                  </a:solidFill>
                  <a:effectLst/>
                  <a:latin typeface="+mn-lt"/>
                </a:rPr>
                <a:t>Mean Absolute Error</a:t>
              </a:r>
              <a:r>
                <a:rPr lang="en-IN" sz="1400" b="0" dirty="0">
                  <a:solidFill>
                    <a:schemeClr val="bg1"/>
                  </a:solidFill>
                  <a:latin typeface="+mn-lt"/>
                </a:rPr>
                <a:t> - </a:t>
              </a:r>
              <a:r>
                <a:rPr lang="en-IN" sz="1400" dirty="0">
                  <a:solidFill>
                    <a:schemeClr val="bg1"/>
                  </a:solidFill>
                  <a:latin typeface="+mn-lt"/>
                </a:rPr>
                <a:t>0.0171196581</a:t>
              </a:r>
              <a:endParaRPr lang="en-IN" sz="1400" i="0" u="none" strike="noStrike" dirty="0">
                <a:solidFill>
                  <a:schemeClr val="bg1"/>
                </a:solidFill>
                <a:effectLst/>
                <a:latin typeface="+mn-lt"/>
              </a:endParaRPr>
            </a:p>
            <a:p>
              <a:pPr marL="0" indent="0" rtl="0" eaLnBrk="1" fontAlgn="b" latinLnBrk="0" hangingPunct="1">
                <a:lnSpc>
                  <a:spcPct val="115000"/>
                </a:lnSpc>
                <a:spcBef>
                  <a:spcPts val="0"/>
                </a:spcBef>
                <a:spcAft>
                  <a:spcPts val="0"/>
                </a:spcAft>
              </a:pPr>
              <a:r>
                <a:rPr lang="en-US" sz="1400" b="1" i="0" u="none" strike="noStrike" kern="1200" dirty="0">
                  <a:solidFill>
                    <a:schemeClr val="bg1"/>
                  </a:solidFill>
                  <a:effectLst/>
                  <a:latin typeface="+mn-lt"/>
                </a:rPr>
                <a:t>Mean Square Error</a:t>
              </a:r>
              <a:r>
                <a:rPr lang="en-IN" sz="1400" b="0" dirty="0">
                  <a:solidFill>
                    <a:schemeClr val="bg1"/>
                  </a:solidFill>
                  <a:latin typeface="+mn-lt"/>
                </a:rPr>
                <a:t> - </a:t>
              </a:r>
              <a:r>
                <a:rPr lang="en-IN" sz="1400" dirty="0">
                  <a:solidFill>
                    <a:schemeClr val="bg1"/>
                  </a:solidFill>
                  <a:latin typeface="+mn-lt"/>
                </a:rPr>
                <a:t>0.000684524</a:t>
              </a:r>
              <a:endParaRPr lang="en-IN" sz="1400" i="0" u="none" strike="noStrike" dirty="0">
                <a:solidFill>
                  <a:schemeClr val="bg1"/>
                </a:solidFill>
                <a:effectLst/>
                <a:latin typeface="+mn-lt"/>
              </a:endParaRPr>
            </a:p>
            <a:p>
              <a:pPr marL="0" indent="0" rtl="0" eaLnBrk="1" fontAlgn="b" latinLnBrk="0" hangingPunct="1">
                <a:lnSpc>
                  <a:spcPct val="115000"/>
                </a:lnSpc>
                <a:spcBef>
                  <a:spcPts val="0"/>
                </a:spcBef>
                <a:spcAft>
                  <a:spcPts val="0"/>
                </a:spcAft>
              </a:pPr>
              <a:r>
                <a:rPr lang="en-US" sz="1400" b="1" i="0" u="none" strike="noStrike" kern="1200" dirty="0">
                  <a:solidFill>
                    <a:schemeClr val="bg1"/>
                  </a:solidFill>
                  <a:effectLst/>
                  <a:latin typeface="+mn-lt"/>
                </a:rPr>
                <a:t>Root Mean Square Error</a:t>
              </a:r>
              <a:r>
                <a:rPr lang="en-IN" sz="1400" b="0" dirty="0">
                  <a:solidFill>
                    <a:schemeClr val="bg1"/>
                  </a:solidFill>
                  <a:latin typeface="+mn-lt"/>
                </a:rPr>
                <a:t> - </a:t>
              </a:r>
              <a:r>
                <a:rPr lang="en-IN" sz="1400" dirty="0">
                  <a:solidFill>
                    <a:schemeClr val="bg1"/>
                  </a:solidFill>
                  <a:latin typeface="+mn-lt"/>
                </a:rPr>
                <a:t>0.026163422</a:t>
              </a:r>
              <a:endParaRPr lang="en-IN" sz="1400" i="0" u="none" strike="noStrike" dirty="0">
                <a:solidFill>
                  <a:schemeClr val="bg1"/>
                </a:solidFill>
                <a:effectLst/>
                <a:latin typeface="+mn-lt"/>
              </a:endParaRPr>
            </a:p>
            <a:p>
              <a:endParaRPr lang="en-US" altLang="ko-KR" dirty="0"/>
            </a:p>
          </p:txBody>
        </p:sp>
      </p:grpSp>
    </p:spTree>
    <p:extLst>
      <p:ext uri="{BB962C8B-B14F-4D97-AF65-F5344CB8AC3E}">
        <p14:creationId xmlns:p14="http://schemas.microsoft.com/office/powerpoint/2010/main" val="2476199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a:xfrm>
            <a:off x="850392" y="318921"/>
            <a:ext cx="10881360" cy="1069848"/>
          </a:xfrm>
        </p:spPr>
        <p:txBody>
          <a:bodyPr/>
          <a:lstStyle/>
          <a:p>
            <a:r>
              <a:rPr lang="en-US" dirty="0">
                <a:ln w="28575">
                  <a:noFill/>
                  <a:prstDash val="solid"/>
                </a:ln>
                <a:latin typeface="Tw Cen MT" panose="020B0602020104020603" pitchFamily="34" charset="77"/>
              </a:rPr>
              <a:t>Linear Regression</a:t>
            </a:r>
            <a:endParaRPr lang="en-US" sz="4000" b="1" spc="600" dirty="0">
              <a:ln w="28575">
                <a:noFill/>
                <a:prstDash val="solid"/>
              </a:ln>
              <a:solidFill>
                <a:schemeClr val="bg1"/>
              </a:solidFill>
              <a:latin typeface="Tw Cen MT" panose="020B0602020104020603" pitchFamily="34" charset="77"/>
            </a:endParaRPr>
          </a:p>
        </p:txBody>
      </p:sp>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14</a:t>
            </a:fld>
            <a:endParaRPr lang="en-US" dirty="0"/>
          </a:p>
        </p:txBody>
      </p:sp>
      <p:sp>
        <p:nvSpPr>
          <p:cNvPr id="7" name="Content Placeholder 6">
            <a:extLst>
              <a:ext uri="{FF2B5EF4-FFF2-40B4-BE49-F238E27FC236}">
                <a16:creationId xmlns:a16="http://schemas.microsoft.com/office/drawing/2014/main" id="{4073AABE-4DDC-57B5-CB0E-385C2B35B5E0}"/>
              </a:ext>
            </a:extLst>
          </p:cNvPr>
          <p:cNvSpPr>
            <a:spLocks noGrp="1"/>
          </p:cNvSpPr>
          <p:nvPr>
            <p:ph idx="1"/>
          </p:nvPr>
        </p:nvSpPr>
        <p:spPr>
          <a:xfrm>
            <a:off x="1014984" y="1727656"/>
            <a:ext cx="10332720" cy="515888"/>
          </a:xfrm>
        </p:spPr>
        <p:txBody>
          <a:bodyPr/>
          <a:lstStyle/>
          <a:p>
            <a:pPr marL="0" indent="0">
              <a:buNone/>
            </a:pPr>
            <a:r>
              <a:rPr lang="en-US" dirty="0"/>
              <a:t>Iteration 3 – All Log Variables</a:t>
            </a:r>
          </a:p>
          <a:p>
            <a:pPr marL="0" indent="0">
              <a:buNone/>
            </a:pPr>
            <a:endParaRPr lang="en-US" sz="1600" dirty="0"/>
          </a:p>
        </p:txBody>
      </p:sp>
      <p:grpSp>
        <p:nvGrpSpPr>
          <p:cNvPr id="12" name="Group 11">
            <a:extLst>
              <a:ext uri="{FF2B5EF4-FFF2-40B4-BE49-F238E27FC236}">
                <a16:creationId xmlns:a16="http://schemas.microsoft.com/office/drawing/2014/main" id="{0BD91313-8A41-B6ED-A509-82CCC4B681CA}"/>
              </a:ext>
            </a:extLst>
          </p:cNvPr>
          <p:cNvGrpSpPr/>
          <p:nvPr/>
        </p:nvGrpSpPr>
        <p:grpSpPr>
          <a:xfrm>
            <a:off x="1052307" y="2243544"/>
            <a:ext cx="3981300" cy="1415917"/>
            <a:chOff x="6157130" y="1575313"/>
            <a:chExt cx="5790690" cy="1415918"/>
          </a:xfrm>
        </p:grpSpPr>
        <p:sp>
          <p:nvSpPr>
            <p:cNvPr id="13" name="TextBox 12">
              <a:extLst>
                <a:ext uri="{FF2B5EF4-FFF2-40B4-BE49-F238E27FC236}">
                  <a16:creationId xmlns:a16="http://schemas.microsoft.com/office/drawing/2014/main" id="{08CA5178-BFA1-76E3-A9B1-6953853264D0}"/>
                </a:ext>
              </a:extLst>
            </p:cNvPr>
            <p:cNvSpPr txBox="1"/>
            <p:nvPr/>
          </p:nvSpPr>
          <p:spPr>
            <a:xfrm>
              <a:off x="6180978" y="1575313"/>
              <a:ext cx="521207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2000" b="1" dirty="0">
                  <a:solidFill>
                    <a:schemeClr val="bg1"/>
                  </a:solidFill>
                  <a:latin typeface="Calibri" panose="020F0502020204030204"/>
                  <a:ea typeface="맑은 고딕" panose="020B0503020000020004" pitchFamily="34" charset="-127"/>
                  <a:cs typeface="Arial" pitchFamily="34" charset="0"/>
                </a:rPr>
                <a:t>1) X and Y Variables </a:t>
              </a:r>
              <a:endParaRPr kumimoji="0" lang="ko-KR" altLang="en-US" sz="2000" b="1" i="0" u="none" strike="noStrike" kern="1200" cap="none" spc="0" normalizeH="0" baseline="0" noProof="0" dirty="0">
                <a:ln>
                  <a:noFill/>
                </a:ln>
                <a:solidFill>
                  <a:schemeClr val="bg1"/>
                </a:solidFill>
                <a:effectLst/>
                <a:uLnTx/>
                <a:uFillTx/>
                <a:latin typeface="Calibri" panose="020F0502020204030204"/>
                <a:ea typeface="맑은 고딕" panose="020B0503020000020004" pitchFamily="34" charset="-127"/>
                <a:cs typeface="Arial" pitchFamily="34" charset="0"/>
              </a:endParaRPr>
            </a:p>
          </p:txBody>
        </p:sp>
        <p:sp>
          <p:nvSpPr>
            <p:cNvPr id="14" name="TextBox 13">
              <a:extLst>
                <a:ext uri="{FF2B5EF4-FFF2-40B4-BE49-F238E27FC236}">
                  <a16:creationId xmlns:a16="http://schemas.microsoft.com/office/drawing/2014/main" id="{FE08A070-ADBC-7EDE-1608-7B6683012DE9}"/>
                </a:ext>
              </a:extLst>
            </p:cNvPr>
            <p:cNvSpPr txBox="1"/>
            <p:nvPr/>
          </p:nvSpPr>
          <p:spPr>
            <a:xfrm>
              <a:off x="6157130" y="1914012"/>
              <a:ext cx="5790690" cy="1077219"/>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600" b="1" i="0" u="none" strike="noStrike" cap="none" spc="0" normalizeH="0" baseline="0">
                  <a:ln>
                    <a:noFill/>
                  </a:ln>
                  <a:solidFill>
                    <a:prstClr val="black"/>
                  </a:solidFill>
                  <a:effectLst/>
                  <a:uLnTx/>
                  <a:uFillTx/>
                  <a:latin typeface="Calibri" panose="020F0502020204030204"/>
                </a:defRPr>
              </a:lvl1pPr>
            </a:lstStyle>
            <a:p>
              <a:r>
                <a:rPr lang="en-US" b="0" dirty="0">
                  <a:solidFill>
                    <a:schemeClr val="bg1"/>
                  </a:solidFill>
                </a:rPr>
                <a:t>We split the variables and reshape the values into an array. </a:t>
              </a:r>
            </a:p>
            <a:p>
              <a:r>
                <a:rPr lang="en-US" altLang="ko-KR" b="0" dirty="0">
                  <a:solidFill>
                    <a:schemeClr val="bg1"/>
                  </a:solidFill>
                </a:rPr>
                <a:t>X=</a:t>
              </a:r>
              <a:r>
                <a:rPr lang="en-US" altLang="ko-KR" b="0" dirty="0" err="1">
                  <a:solidFill>
                    <a:schemeClr val="bg1"/>
                  </a:solidFill>
                </a:rPr>
                <a:t>df.iloc</a:t>
              </a:r>
              <a:r>
                <a:rPr lang="en-US" altLang="ko-KR" b="0" dirty="0">
                  <a:solidFill>
                    <a:schemeClr val="bg1"/>
                  </a:solidFill>
                </a:rPr>
                <a:t>[:,[3,4,5,7,8,9]]</a:t>
              </a:r>
            </a:p>
            <a:p>
              <a:r>
                <a:rPr lang="en-US" altLang="ko-KR" b="0" dirty="0">
                  <a:solidFill>
                    <a:schemeClr val="bg1"/>
                  </a:solidFill>
                </a:rPr>
                <a:t>Y=</a:t>
              </a:r>
              <a:r>
                <a:rPr lang="en-US" altLang="ko-KR" b="0" dirty="0" err="1">
                  <a:solidFill>
                    <a:schemeClr val="bg1"/>
                  </a:solidFill>
                </a:rPr>
                <a:t>df</a:t>
              </a:r>
              <a:r>
                <a:rPr lang="en-US" altLang="ko-KR" b="0" dirty="0">
                  <a:solidFill>
                    <a:schemeClr val="bg1"/>
                  </a:solidFill>
                </a:rPr>
                <a:t>['</a:t>
              </a:r>
              <a:r>
                <a:rPr lang="en-US" altLang="ko-KR" b="0" dirty="0" err="1">
                  <a:solidFill>
                    <a:schemeClr val="bg1"/>
                  </a:solidFill>
                </a:rPr>
                <a:t>Log_CF</a:t>
              </a:r>
              <a:r>
                <a:rPr lang="en-US" altLang="ko-KR" b="0" dirty="0">
                  <a:solidFill>
                    <a:schemeClr val="bg1"/>
                  </a:solidFill>
                </a:rPr>
                <a:t>'].</a:t>
              </a:r>
              <a:r>
                <a:rPr lang="en-US" altLang="ko-KR" b="0" dirty="0" err="1">
                  <a:solidFill>
                    <a:schemeClr val="bg1"/>
                  </a:solidFill>
                </a:rPr>
                <a:t>values.reshape</a:t>
              </a:r>
              <a:r>
                <a:rPr lang="en-US" altLang="ko-KR" b="0" dirty="0">
                  <a:solidFill>
                    <a:schemeClr val="bg1"/>
                  </a:solidFill>
                </a:rPr>
                <a:t>(-1,1)</a:t>
              </a:r>
            </a:p>
          </p:txBody>
        </p:sp>
      </p:grpSp>
      <p:grpSp>
        <p:nvGrpSpPr>
          <p:cNvPr id="15" name="Group 14">
            <a:extLst>
              <a:ext uri="{FF2B5EF4-FFF2-40B4-BE49-F238E27FC236}">
                <a16:creationId xmlns:a16="http://schemas.microsoft.com/office/drawing/2014/main" id="{BFF9DA65-E281-F4BD-B2E7-851DFA71D73C}"/>
              </a:ext>
            </a:extLst>
          </p:cNvPr>
          <p:cNvGrpSpPr/>
          <p:nvPr/>
        </p:nvGrpSpPr>
        <p:grpSpPr>
          <a:xfrm>
            <a:off x="1052307" y="3735309"/>
            <a:ext cx="3981300" cy="1415917"/>
            <a:chOff x="6157130" y="1575313"/>
            <a:chExt cx="5790690" cy="1415917"/>
          </a:xfrm>
        </p:grpSpPr>
        <p:sp>
          <p:nvSpPr>
            <p:cNvPr id="16" name="TextBox 15">
              <a:extLst>
                <a:ext uri="{FF2B5EF4-FFF2-40B4-BE49-F238E27FC236}">
                  <a16:creationId xmlns:a16="http://schemas.microsoft.com/office/drawing/2014/main" id="{1882DEFD-722B-DD4C-C404-B695FDED22B4}"/>
                </a:ext>
              </a:extLst>
            </p:cNvPr>
            <p:cNvSpPr txBox="1"/>
            <p:nvPr/>
          </p:nvSpPr>
          <p:spPr>
            <a:xfrm>
              <a:off x="6180978" y="1575313"/>
              <a:ext cx="521207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2000" b="1" dirty="0">
                  <a:solidFill>
                    <a:schemeClr val="bg1"/>
                  </a:solidFill>
                  <a:latin typeface="Calibri" panose="020F0502020204030204"/>
                  <a:ea typeface="맑은 고딕" panose="020B0503020000020004" pitchFamily="34" charset="-127"/>
                  <a:cs typeface="Arial" pitchFamily="34" charset="0"/>
                </a:rPr>
                <a:t>2) Splitting the dataset </a:t>
              </a:r>
              <a:endParaRPr kumimoji="0" lang="ko-KR" altLang="en-US" sz="2000" b="1" i="0" u="none" strike="noStrike" kern="1200" cap="none" spc="0" normalizeH="0" baseline="0" noProof="0" dirty="0">
                <a:ln>
                  <a:noFill/>
                </a:ln>
                <a:solidFill>
                  <a:schemeClr val="bg1"/>
                </a:solidFill>
                <a:effectLst/>
                <a:uLnTx/>
                <a:uFillTx/>
                <a:latin typeface="Calibri" panose="020F0502020204030204"/>
                <a:ea typeface="맑은 고딕" panose="020B0503020000020004" pitchFamily="34" charset="-127"/>
                <a:cs typeface="Arial" pitchFamily="34" charset="0"/>
              </a:endParaRPr>
            </a:p>
          </p:txBody>
        </p:sp>
        <p:sp>
          <p:nvSpPr>
            <p:cNvPr id="17" name="TextBox 16">
              <a:extLst>
                <a:ext uri="{FF2B5EF4-FFF2-40B4-BE49-F238E27FC236}">
                  <a16:creationId xmlns:a16="http://schemas.microsoft.com/office/drawing/2014/main" id="{4E9823D6-CE77-42A1-2374-C8965FD316E6}"/>
                </a:ext>
              </a:extLst>
            </p:cNvPr>
            <p:cNvSpPr txBox="1"/>
            <p:nvPr/>
          </p:nvSpPr>
          <p:spPr>
            <a:xfrm>
              <a:off x="6157130" y="1914012"/>
              <a:ext cx="5790690" cy="1077218"/>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600" b="1" i="0" u="none" strike="noStrike" cap="none" spc="0" normalizeH="0" baseline="0">
                  <a:ln>
                    <a:noFill/>
                  </a:ln>
                  <a:solidFill>
                    <a:prstClr val="black"/>
                  </a:solidFill>
                  <a:effectLst/>
                  <a:uLnTx/>
                  <a:uFillTx/>
                  <a:latin typeface="Calibri" panose="020F0502020204030204"/>
                </a:defRPr>
              </a:lvl1pPr>
            </a:lstStyle>
            <a:p>
              <a:r>
                <a:rPr lang="en-US" altLang="ko-KR" b="0" dirty="0">
                  <a:solidFill>
                    <a:schemeClr val="bg1"/>
                  </a:solidFill>
                </a:rPr>
                <a:t>We split the dataset into train and test data in a ratio of 6:1 respectively with random state being zero.</a:t>
              </a:r>
            </a:p>
            <a:p>
              <a:endParaRPr lang="en-US" altLang="ko-KR" dirty="0"/>
            </a:p>
          </p:txBody>
        </p:sp>
      </p:grpSp>
      <p:grpSp>
        <p:nvGrpSpPr>
          <p:cNvPr id="18" name="Group 17">
            <a:extLst>
              <a:ext uri="{FF2B5EF4-FFF2-40B4-BE49-F238E27FC236}">
                <a16:creationId xmlns:a16="http://schemas.microsoft.com/office/drawing/2014/main" id="{F0BCE69C-0647-ED43-AA41-30CF31D07935}"/>
              </a:ext>
            </a:extLst>
          </p:cNvPr>
          <p:cNvGrpSpPr/>
          <p:nvPr/>
        </p:nvGrpSpPr>
        <p:grpSpPr>
          <a:xfrm>
            <a:off x="5563085" y="2287359"/>
            <a:ext cx="6363446" cy="2856947"/>
            <a:chOff x="6157130" y="1559409"/>
            <a:chExt cx="5417050" cy="5215373"/>
          </a:xfrm>
        </p:grpSpPr>
        <p:sp>
          <p:nvSpPr>
            <p:cNvPr id="19" name="TextBox 18">
              <a:extLst>
                <a:ext uri="{FF2B5EF4-FFF2-40B4-BE49-F238E27FC236}">
                  <a16:creationId xmlns:a16="http://schemas.microsoft.com/office/drawing/2014/main" id="{B5A0AF60-280B-F426-4BFA-297E70A0585C}"/>
                </a:ext>
              </a:extLst>
            </p:cNvPr>
            <p:cNvSpPr txBox="1"/>
            <p:nvPr/>
          </p:nvSpPr>
          <p:spPr>
            <a:xfrm>
              <a:off x="6157130" y="1559409"/>
              <a:ext cx="5212079" cy="4412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2000" b="1" dirty="0">
                  <a:solidFill>
                    <a:schemeClr val="bg1"/>
                  </a:solidFill>
                  <a:latin typeface="Calibri" panose="020F0502020204030204"/>
                  <a:ea typeface="맑은 고딕" panose="020B0503020000020004" pitchFamily="34" charset="-127"/>
                  <a:cs typeface="Arial" pitchFamily="34" charset="0"/>
                </a:rPr>
                <a:t>3) Fitting Linear Regression</a:t>
              </a:r>
              <a:endParaRPr kumimoji="0" lang="ko-KR" altLang="en-US" sz="2000" b="1" i="0" u="none" strike="noStrike" kern="1200" cap="none" spc="0" normalizeH="0" baseline="0" noProof="0" dirty="0">
                <a:ln>
                  <a:noFill/>
                </a:ln>
                <a:solidFill>
                  <a:schemeClr val="bg1"/>
                </a:solidFill>
                <a:effectLst/>
                <a:uLnTx/>
                <a:uFillTx/>
                <a:latin typeface="Calibri" panose="020F0502020204030204"/>
                <a:ea typeface="맑은 고딕" panose="020B0503020000020004" pitchFamily="34" charset="-127"/>
                <a:cs typeface="Arial" pitchFamily="34" charset="0"/>
              </a:endParaRPr>
            </a:p>
          </p:txBody>
        </p:sp>
        <p:sp>
          <p:nvSpPr>
            <p:cNvPr id="20" name="TextBox 19">
              <a:extLst>
                <a:ext uri="{FF2B5EF4-FFF2-40B4-BE49-F238E27FC236}">
                  <a16:creationId xmlns:a16="http://schemas.microsoft.com/office/drawing/2014/main" id="{9B7CDD1A-0619-BBC0-E340-2BA4D2623467}"/>
                </a:ext>
              </a:extLst>
            </p:cNvPr>
            <p:cNvSpPr txBox="1"/>
            <p:nvPr/>
          </p:nvSpPr>
          <p:spPr>
            <a:xfrm>
              <a:off x="6157130" y="2111446"/>
              <a:ext cx="5417050" cy="4663336"/>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600" b="1" i="0" u="none" strike="noStrike" cap="none" spc="0" normalizeH="0" baseline="0">
                  <a:ln>
                    <a:noFill/>
                  </a:ln>
                  <a:solidFill>
                    <a:prstClr val="black"/>
                  </a:solidFill>
                  <a:effectLst/>
                  <a:uLnTx/>
                  <a:uFillTx/>
                  <a:latin typeface="Calibri" panose="020F0502020204030204"/>
                </a:defRPr>
              </a:lvl1pPr>
            </a:lstStyle>
            <a:p>
              <a:r>
                <a:rPr lang="en-US" altLang="ko-KR" b="0" dirty="0">
                  <a:solidFill>
                    <a:schemeClr val="bg1"/>
                  </a:solidFill>
                </a:rPr>
                <a:t>We fit the Linear Regression from the </a:t>
              </a:r>
              <a:r>
                <a:rPr lang="en-US" altLang="ko-KR" b="0" dirty="0" err="1">
                  <a:solidFill>
                    <a:schemeClr val="bg1"/>
                  </a:solidFill>
                </a:rPr>
                <a:t>sklearn.linear_model</a:t>
              </a:r>
              <a:r>
                <a:rPr lang="en-US" altLang="ko-KR" b="0" dirty="0">
                  <a:solidFill>
                    <a:schemeClr val="bg1"/>
                  </a:solidFill>
                </a:rPr>
                <a:t>  library on the trainset.</a:t>
              </a:r>
            </a:p>
            <a:p>
              <a:r>
                <a:rPr lang="en-US" altLang="ko-KR" b="0" dirty="0">
                  <a:solidFill>
                    <a:schemeClr val="bg1"/>
                  </a:solidFill>
                </a:rPr>
                <a:t>Intercept: 0.05092244</a:t>
              </a:r>
            </a:p>
            <a:p>
              <a:r>
                <a:rPr lang="en-US" altLang="ko-KR" b="0" dirty="0">
                  <a:solidFill>
                    <a:schemeClr val="bg1"/>
                  </a:solidFill>
                </a:rPr>
                <a:t>Coefficients : </a:t>
              </a:r>
              <a:r>
                <a:rPr lang="en-US" altLang="ko-KR" b="0" dirty="0" err="1">
                  <a:solidFill>
                    <a:schemeClr val="bg1"/>
                  </a:solidFill>
                </a:rPr>
                <a:t>Log_Open</a:t>
              </a:r>
              <a:r>
                <a:rPr lang="en-US" altLang="ko-KR" b="0" dirty="0">
                  <a:solidFill>
                    <a:schemeClr val="bg1"/>
                  </a:solidFill>
                </a:rPr>
                <a:t> = -1.02900531e+00  </a:t>
              </a:r>
            </a:p>
            <a:p>
              <a:r>
                <a:rPr lang="en-US" altLang="ko-KR" b="0" dirty="0">
                  <a:solidFill>
                    <a:schemeClr val="bg1"/>
                  </a:solidFill>
                </a:rPr>
                <a:t>                        </a:t>
              </a:r>
              <a:r>
                <a:rPr lang="en-US" altLang="ko-KR" b="0" dirty="0" err="1">
                  <a:solidFill>
                    <a:schemeClr val="bg1"/>
                  </a:solidFill>
                </a:rPr>
                <a:t>Log_High</a:t>
              </a:r>
              <a:r>
                <a:rPr lang="en-US" altLang="ko-KR" b="0" dirty="0">
                  <a:solidFill>
                    <a:schemeClr val="bg1"/>
                  </a:solidFill>
                </a:rPr>
                <a:t> = 2.27677539e-01 </a:t>
              </a:r>
            </a:p>
            <a:p>
              <a:r>
                <a:rPr lang="en-US" altLang="ko-KR" b="0" dirty="0">
                  <a:solidFill>
                    <a:schemeClr val="bg1"/>
                  </a:solidFill>
                </a:rPr>
                <a:t>                        </a:t>
              </a:r>
              <a:r>
                <a:rPr lang="en-US" altLang="ko-KR" b="0" dirty="0" err="1">
                  <a:solidFill>
                    <a:schemeClr val="bg1"/>
                  </a:solidFill>
                </a:rPr>
                <a:t>Log_Low</a:t>
              </a:r>
              <a:r>
                <a:rPr lang="en-US" altLang="ko-KR" b="0" dirty="0">
                  <a:solidFill>
                    <a:schemeClr val="bg1"/>
                  </a:solidFill>
                </a:rPr>
                <a:t> = 2.55522500e-01 </a:t>
              </a:r>
            </a:p>
            <a:p>
              <a:r>
                <a:rPr lang="en-US" altLang="ko-KR" b="0" dirty="0">
                  <a:solidFill>
                    <a:schemeClr val="bg1"/>
                  </a:solidFill>
                </a:rPr>
                <a:t>                        </a:t>
              </a:r>
              <a:r>
                <a:rPr lang="en-US" altLang="ko-KR" b="0" dirty="0" err="1">
                  <a:solidFill>
                    <a:schemeClr val="bg1"/>
                  </a:solidFill>
                </a:rPr>
                <a:t>Log_Volume</a:t>
              </a:r>
              <a:r>
                <a:rPr lang="en-US" altLang="ko-KR" b="0" dirty="0">
                  <a:solidFill>
                    <a:schemeClr val="bg1"/>
                  </a:solidFill>
                </a:rPr>
                <a:t> =  -1.03836330e-03 </a:t>
              </a:r>
            </a:p>
            <a:p>
              <a:r>
                <a:rPr lang="en-US" altLang="ko-KR" b="0" dirty="0">
                  <a:solidFill>
                    <a:schemeClr val="bg1"/>
                  </a:solidFill>
                </a:rPr>
                <a:t>                        </a:t>
              </a:r>
              <a:r>
                <a:rPr lang="en-US" altLang="ko-KR" b="0" dirty="0" err="1">
                  <a:solidFill>
                    <a:schemeClr val="bg1"/>
                  </a:solidFill>
                </a:rPr>
                <a:t>Log_Avg</a:t>
              </a:r>
              <a:r>
                <a:rPr lang="en-US" altLang="ko-KR" b="0" dirty="0">
                  <a:solidFill>
                    <a:schemeClr val="bg1"/>
                  </a:solidFill>
                </a:rPr>
                <a:t> = 1.49061286e+00     </a:t>
              </a:r>
            </a:p>
            <a:p>
              <a:r>
                <a:rPr lang="en-US" altLang="ko-KR" b="0" dirty="0">
                  <a:solidFill>
                    <a:schemeClr val="bg1"/>
                  </a:solidFill>
                </a:rPr>
                <a:t>                        </a:t>
              </a:r>
              <a:r>
                <a:rPr lang="en-US" altLang="ko-KR" b="0" dirty="0" err="1">
                  <a:solidFill>
                    <a:schemeClr val="bg1"/>
                  </a:solidFill>
                </a:rPr>
                <a:t>Log_Moving_Avg</a:t>
              </a:r>
              <a:r>
                <a:rPr lang="en-US" altLang="ko-KR" b="0" dirty="0">
                  <a:solidFill>
                    <a:schemeClr val="bg1"/>
                  </a:solidFill>
                </a:rPr>
                <a:t> = 5.02947703e-02  </a:t>
              </a:r>
            </a:p>
            <a:p>
              <a:endParaRPr lang="en-US" altLang="ko-KR" dirty="0"/>
            </a:p>
          </p:txBody>
        </p:sp>
      </p:grpSp>
      <p:grpSp>
        <p:nvGrpSpPr>
          <p:cNvPr id="21" name="Group 20">
            <a:extLst>
              <a:ext uri="{FF2B5EF4-FFF2-40B4-BE49-F238E27FC236}">
                <a16:creationId xmlns:a16="http://schemas.microsoft.com/office/drawing/2014/main" id="{12DA3D91-F464-02C2-35DD-9B3BFAB084A6}"/>
              </a:ext>
            </a:extLst>
          </p:cNvPr>
          <p:cNvGrpSpPr/>
          <p:nvPr/>
        </p:nvGrpSpPr>
        <p:grpSpPr>
          <a:xfrm>
            <a:off x="5563084" y="4781564"/>
            <a:ext cx="3981300" cy="1384335"/>
            <a:chOff x="6157130" y="1575313"/>
            <a:chExt cx="5790690" cy="1526690"/>
          </a:xfrm>
        </p:grpSpPr>
        <p:sp>
          <p:nvSpPr>
            <p:cNvPr id="22" name="TextBox 21">
              <a:extLst>
                <a:ext uri="{FF2B5EF4-FFF2-40B4-BE49-F238E27FC236}">
                  <a16:creationId xmlns:a16="http://schemas.microsoft.com/office/drawing/2014/main" id="{4060E86F-6984-8A40-B622-14AC0A561997}"/>
                </a:ext>
              </a:extLst>
            </p:cNvPr>
            <p:cNvSpPr txBox="1"/>
            <p:nvPr/>
          </p:nvSpPr>
          <p:spPr>
            <a:xfrm>
              <a:off x="6180978" y="1575313"/>
              <a:ext cx="5212079" cy="4412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2000" b="1" dirty="0">
                  <a:solidFill>
                    <a:schemeClr val="bg1"/>
                  </a:solidFill>
                  <a:latin typeface="Calibri" panose="020F0502020204030204"/>
                  <a:ea typeface="맑은 고딕" panose="020B0503020000020004" pitchFamily="34" charset="-127"/>
                  <a:cs typeface="Arial" pitchFamily="34" charset="0"/>
                </a:rPr>
                <a:t>4) Fitting Linear Regression</a:t>
              </a:r>
              <a:endParaRPr kumimoji="0" lang="ko-KR" altLang="en-US" sz="2000" b="1" i="0" u="none" strike="noStrike" kern="1200" cap="none" spc="0" normalizeH="0" baseline="0" noProof="0" dirty="0">
                <a:ln>
                  <a:noFill/>
                </a:ln>
                <a:solidFill>
                  <a:schemeClr val="bg1"/>
                </a:solidFill>
                <a:effectLst/>
                <a:uLnTx/>
                <a:uFillTx/>
                <a:latin typeface="Calibri" panose="020F0502020204030204"/>
                <a:ea typeface="맑은 고딕" panose="020B0503020000020004" pitchFamily="34" charset="-127"/>
                <a:cs typeface="Arial" pitchFamily="34" charset="0"/>
              </a:endParaRPr>
            </a:p>
          </p:txBody>
        </p:sp>
        <p:sp>
          <p:nvSpPr>
            <p:cNvPr id="23" name="TextBox 22">
              <a:extLst>
                <a:ext uri="{FF2B5EF4-FFF2-40B4-BE49-F238E27FC236}">
                  <a16:creationId xmlns:a16="http://schemas.microsoft.com/office/drawing/2014/main" id="{B3EB93D8-C7B9-DE81-786A-83430D09A996}"/>
                </a:ext>
              </a:extLst>
            </p:cNvPr>
            <p:cNvSpPr txBox="1"/>
            <p:nvPr/>
          </p:nvSpPr>
          <p:spPr>
            <a:xfrm>
              <a:off x="6157130" y="1914012"/>
              <a:ext cx="5790690" cy="1187991"/>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600" b="1" i="0" u="none" strike="noStrike" cap="none" spc="0" normalizeH="0" baseline="0">
                  <a:ln>
                    <a:noFill/>
                  </a:ln>
                  <a:solidFill>
                    <a:prstClr val="black"/>
                  </a:solidFill>
                  <a:effectLst/>
                  <a:uLnTx/>
                  <a:uFillTx/>
                  <a:latin typeface="Calibri" panose="020F0502020204030204"/>
                </a:defRPr>
              </a:lvl1pPr>
            </a:lstStyle>
            <a:p>
              <a:r>
                <a:rPr lang="en-US" altLang="ko-KR" b="0" dirty="0">
                  <a:solidFill>
                    <a:schemeClr val="bg1"/>
                  </a:solidFill>
                </a:rPr>
                <a:t>We predict the values by using the code:</a:t>
              </a:r>
            </a:p>
            <a:p>
              <a:r>
                <a:rPr lang="en-US" altLang="ko-KR" b="0" dirty="0" err="1">
                  <a:solidFill>
                    <a:schemeClr val="bg1"/>
                  </a:solidFill>
                </a:rPr>
                <a:t>regressor.predict</a:t>
              </a:r>
              <a:r>
                <a:rPr lang="en-US" altLang="ko-KR" b="0" dirty="0">
                  <a:solidFill>
                    <a:schemeClr val="bg1"/>
                  </a:solidFill>
                </a:rPr>
                <a:t>(</a:t>
              </a:r>
              <a:r>
                <a:rPr lang="en-US" altLang="ko-KR" b="0" dirty="0" err="1">
                  <a:solidFill>
                    <a:schemeClr val="bg1"/>
                  </a:solidFill>
                </a:rPr>
                <a:t>X_test</a:t>
              </a:r>
              <a:r>
                <a:rPr lang="en-US" altLang="ko-KR" b="0" dirty="0">
                  <a:solidFill>
                    <a:schemeClr val="bg1"/>
                  </a:solidFill>
                </a:rPr>
                <a:t>)</a:t>
              </a:r>
            </a:p>
            <a:p>
              <a:r>
                <a:rPr lang="en-US" altLang="ko-KR" b="0" dirty="0">
                  <a:solidFill>
                    <a:schemeClr val="bg1"/>
                  </a:solidFill>
                </a:rPr>
                <a:t>And make a </a:t>
              </a:r>
              <a:r>
                <a:rPr lang="en-US" altLang="ko-KR" b="0" dirty="0" err="1">
                  <a:solidFill>
                    <a:schemeClr val="bg1"/>
                  </a:solidFill>
                </a:rPr>
                <a:t>dataframe</a:t>
              </a:r>
              <a:r>
                <a:rPr lang="en-US" altLang="ko-KR" b="0" dirty="0">
                  <a:solidFill>
                    <a:schemeClr val="bg1"/>
                  </a:solidFill>
                </a:rPr>
                <a:t> with actual and predicted values. A sample of it:</a:t>
              </a:r>
            </a:p>
          </p:txBody>
        </p:sp>
      </p:grpSp>
    </p:spTree>
    <p:extLst>
      <p:ext uri="{BB962C8B-B14F-4D97-AF65-F5344CB8AC3E}">
        <p14:creationId xmlns:p14="http://schemas.microsoft.com/office/powerpoint/2010/main" val="3098475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a:xfrm>
            <a:off x="850392" y="318921"/>
            <a:ext cx="10881360" cy="1069848"/>
          </a:xfrm>
        </p:spPr>
        <p:txBody>
          <a:bodyPr/>
          <a:lstStyle/>
          <a:p>
            <a:r>
              <a:rPr lang="en-US" dirty="0">
                <a:ln w="28575">
                  <a:noFill/>
                  <a:prstDash val="solid"/>
                </a:ln>
                <a:latin typeface="Tw Cen MT" panose="020B0602020104020603" pitchFamily="34" charset="77"/>
              </a:rPr>
              <a:t>Linear Regression</a:t>
            </a:r>
            <a:endParaRPr lang="en-US" sz="4000" b="1" spc="600" dirty="0">
              <a:ln w="28575">
                <a:noFill/>
                <a:prstDash val="solid"/>
              </a:ln>
              <a:solidFill>
                <a:schemeClr val="bg1"/>
              </a:solidFill>
              <a:latin typeface="Tw Cen MT" panose="020B0602020104020603" pitchFamily="34" charset="77"/>
            </a:endParaRPr>
          </a:p>
        </p:txBody>
      </p:sp>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15</a:t>
            </a:fld>
            <a:endParaRPr lang="en-US" dirty="0"/>
          </a:p>
        </p:txBody>
      </p:sp>
      <p:sp>
        <p:nvSpPr>
          <p:cNvPr id="7" name="Content Placeholder 6">
            <a:extLst>
              <a:ext uri="{FF2B5EF4-FFF2-40B4-BE49-F238E27FC236}">
                <a16:creationId xmlns:a16="http://schemas.microsoft.com/office/drawing/2014/main" id="{4073AABE-4DDC-57B5-CB0E-385C2B35B5E0}"/>
              </a:ext>
            </a:extLst>
          </p:cNvPr>
          <p:cNvSpPr>
            <a:spLocks noGrp="1"/>
          </p:cNvSpPr>
          <p:nvPr>
            <p:ph idx="1"/>
          </p:nvPr>
        </p:nvSpPr>
        <p:spPr>
          <a:xfrm>
            <a:off x="1124712" y="1467787"/>
            <a:ext cx="10332720" cy="515888"/>
          </a:xfrm>
        </p:spPr>
        <p:txBody>
          <a:bodyPr/>
          <a:lstStyle/>
          <a:p>
            <a:pPr marL="0" indent="0">
              <a:buNone/>
            </a:pPr>
            <a:r>
              <a:rPr lang="en-US" dirty="0"/>
              <a:t>Iteration 3 – All Log Variables</a:t>
            </a:r>
          </a:p>
          <a:p>
            <a:pPr marL="0" indent="0">
              <a:buNone/>
            </a:pPr>
            <a:endParaRPr lang="en-US" sz="1600" dirty="0"/>
          </a:p>
        </p:txBody>
      </p:sp>
      <p:sp>
        <p:nvSpPr>
          <p:cNvPr id="10" name="TextBox 9">
            <a:extLst>
              <a:ext uri="{FF2B5EF4-FFF2-40B4-BE49-F238E27FC236}">
                <a16:creationId xmlns:a16="http://schemas.microsoft.com/office/drawing/2014/main" id="{16B5EE0D-FC9E-0F0D-7213-7713CCF931FA}"/>
              </a:ext>
            </a:extLst>
          </p:cNvPr>
          <p:cNvSpPr txBox="1"/>
          <p:nvPr/>
        </p:nvSpPr>
        <p:spPr>
          <a:xfrm>
            <a:off x="3538035" y="2050853"/>
            <a:ext cx="358348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2000" b="1" dirty="0" err="1">
                <a:solidFill>
                  <a:schemeClr val="bg1"/>
                </a:solidFill>
                <a:latin typeface="Calibri" panose="020F0502020204030204"/>
                <a:ea typeface="맑은 고딕" panose="020B0503020000020004" pitchFamily="34" charset="-127"/>
                <a:cs typeface="Arial" pitchFamily="34" charset="0"/>
              </a:rPr>
              <a:t>Barplot</a:t>
            </a:r>
            <a:r>
              <a:rPr lang="en-US" altLang="ko-KR" sz="2000" b="1" dirty="0">
                <a:solidFill>
                  <a:schemeClr val="bg1"/>
                </a:solidFill>
                <a:latin typeface="Calibri" panose="020F0502020204030204"/>
                <a:ea typeface="맑은 고딕" panose="020B0503020000020004" pitchFamily="34" charset="-127"/>
                <a:cs typeface="Arial" pitchFamily="34" charset="0"/>
              </a:rPr>
              <a:t> </a:t>
            </a:r>
            <a:endParaRPr kumimoji="0" lang="ko-KR" altLang="en-US" sz="2000" b="1" i="0" u="none" strike="noStrike" kern="1200" cap="none" spc="0" normalizeH="0" baseline="0" noProof="0" dirty="0">
              <a:ln>
                <a:noFill/>
              </a:ln>
              <a:solidFill>
                <a:schemeClr val="bg1"/>
              </a:solidFill>
              <a:effectLst/>
              <a:uLnTx/>
              <a:uFillTx/>
              <a:latin typeface="Calibri" panose="020F0502020204030204"/>
              <a:ea typeface="맑은 고딕" panose="020B0503020000020004" pitchFamily="34" charset="-127"/>
              <a:cs typeface="Arial" pitchFamily="34" charset="0"/>
            </a:endParaRPr>
          </a:p>
        </p:txBody>
      </p:sp>
      <p:sp>
        <p:nvSpPr>
          <p:cNvPr id="24" name="TextBox 23">
            <a:extLst>
              <a:ext uri="{FF2B5EF4-FFF2-40B4-BE49-F238E27FC236}">
                <a16:creationId xmlns:a16="http://schemas.microsoft.com/office/drawing/2014/main" id="{2289A6E9-7DBF-5E21-5730-FAB6D5D110E7}"/>
              </a:ext>
            </a:extLst>
          </p:cNvPr>
          <p:cNvSpPr txBox="1"/>
          <p:nvPr/>
        </p:nvSpPr>
        <p:spPr>
          <a:xfrm>
            <a:off x="1113340" y="2050853"/>
            <a:ext cx="189396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schemeClr val="bg1"/>
                </a:solidFill>
                <a:effectLst/>
                <a:uLnTx/>
                <a:uFillTx/>
                <a:latin typeface="Calibri" panose="020F0502020204030204"/>
                <a:ea typeface="맑은 고딕" panose="020B0503020000020004" pitchFamily="34" charset="-127"/>
                <a:cs typeface="Arial" pitchFamily="34" charset="0"/>
              </a:rPr>
              <a:t>Sample</a:t>
            </a:r>
            <a:endParaRPr kumimoji="0" lang="ko-KR" altLang="en-US" sz="2000" b="1" i="0" u="none" strike="noStrike" kern="1200" cap="none" spc="0" normalizeH="0" baseline="0" noProof="0" dirty="0">
              <a:ln>
                <a:noFill/>
              </a:ln>
              <a:solidFill>
                <a:schemeClr val="bg1"/>
              </a:solidFill>
              <a:effectLst/>
              <a:uLnTx/>
              <a:uFillTx/>
              <a:latin typeface="Calibri" panose="020F0502020204030204"/>
              <a:ea typeface="맑은 고딕" panose="020B0503020000020004" pitchFamily="34" charset="-127"/>
              <a:cs typeface="Arial" pitchFamily="34" charset="0"/>
            </a:endParaRPr>
          </a:p>
        </p:txBody>
      </p:sp>
      <p:grpSp>
        <p:nvGrpSpPr>
          <p:cNvPr id="26" name="Group 25">
            <a:extLst>
              <a:ext uri="{FF2B5EF4-FFF2-40B4-BE49-F238E27FC236}">
                <a16:creationId xmlns:a16="http://schemas.microsoft.com/office/drawing/2014/main" id="{FCAC289E-C0B3-24F6-7DA8-AE83773293E7}"/>
              </a:ext>
            </a:extLst>
          </p:cNvPr>
          <p:cNvGrpSpPr/>
          <p:nvPr/>
        </p:nvGrpSpPr>
        <p:grpSpPr>
          <a:xfrm>
            <a:off x="8210700" y="2344457"/>
            <a:ext cx="3981300" cy="1420534"/>
            <a:chOff x="6157130" y="1575313"/>
            <a:chExt cx="5790690" cy="1420534"/>
          </a:xfrm>
        </p:grpSpPr>
        <p:sp>
          <p:nvSpPr>
            <p:cNvPr id="27" name="TextBox 26">
              <a:extLst>
                <a:ext uri="{FF2B5EF4-FFF2-40B4-BE49-F238E27FC236}">
                  <a16:creationId xmlns:a16="http://schemas.microsoft.com/office/drawing/2014/main" id="{9007DE87-78B2-81A9-1996-D8CEED0729D9}"/>
                </a:ext>
              </a:extLst>
            </p:cNvPr>
            <p:cNvSpPr txBox="1"/>
            <p:nvPr/>
          </p:nvSpPr>
          <p:spPr>
            <a:xfrm>
              <a:off x="6180978" y="1575313"/>
              <a:ext cx="521207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2000" b="1" dirty="0">
                  <a:solidFill>
                    <a:schemeClr val="bg1"/>
                  </a:solidFill>
                  <a:latin typeface="Calibri" panose="020F0502020204030204"/>
                  <a:ea typeface="맑은 고딕" panose="020B0503020000020004" pitchFamily="34" charset="-127"/>
                  <a:cs typeface="Arial" pitchFamily="34" charset="0"/>
                </a:rPr>
                <a:t>Residual Analysis </a:t>
              </a:r>
              <a:endParaRPr kumimoji="0" lang="ko-KR" altLang="en-US" sz="2000" b="1" i="0" u="none" strike="noStrike" kern="1200" cap="none" spc="0" normalizeH="0" baseline="0" noProof="0" dirty="0">
                <a:ln>
                  <a:noFill/>
                </a:ln>
                <a:solidFill>
                  <a:schemeClr val="bg1"/>
                </a:solidFill>
                <a:effectLst/>
                <a:uLnTx/>
                <a:uFillTx/>
                <a:latin typeface="Calibri" panose="020F0502020204030204"/>
                <a:ea typeface="맑은 고딕" panose="020B0503020000020004" pitchFamily="34" charset="-127"/>
                <a:cs typeface="Arial" pitchFamily="34" charset="0"/>
              </a:endParaRPr>
            </a:p>
          </p:txBody>
        </p:sp>
        <p:sp>
          <p:nvSpPr>
            <p:cNvPr id="28" name="TextBox 27">
              <a:extLst>
                <a:ext uri="{FF2B5EF4-FFF2-40B4-BE49-F238E27FC236}">
                  <a16:creationId xmlns:a16="http://schemas.microsoft.com/office/drawing/2014/main" id="{3518BE4E-F91D-DC05-1C47-C2E66D01853F}"/>
                </a:ext>
              </a:extLst>
            </p:cNvPr>
            <p:cNvSpPr txBox="1"/>
            <p:nvPr/>
          </p:nvSpPr>
          <p:spPr>
            <a:xfrm>
              <a:off x="6157130" y="1914012"/>
              <a:ext cx="5790690" cy="1081835"/>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600" b="1" i="0" u="none" strike="noStrike" cap="none" spc="0" normalizeH="0" baseline="0">
                  <a:ln>
                    <a:noFill/>
                  </a:ln>
                  <a:solidFill>
                    <a:prstClr val="black"/>
                  </a:solidFill>
                  <a:effectLst/>
                  <a:uLnTx/>
                  <a:uFillTx/>
                  <a:latin typeface="Calibri" panose="020F0502020204030204"/>
                </a:defRPr>
              </a:lvl1pPr>
            </a:lstStyle>
            <a:p>
              <a:pPr marL="0" indent="0" rtl="0" eaLnBrk="1" fontAlgn="b" latinLnBrk="0" hangingPunct="1">
                <a:lnSpc>
                  <a:spcPct val="115000"/>
                </a:lnSpc>
                <a:spcBef>
                  <a:spcPts val="0"/>
                </a:spcBef>
                <a:spcAft>
                  <a:spcPts val="0"/>
                </a:spcAft>
              </a:pPr>
              <a:r>
                <a:rPr lang="en-US" sz="1400" b="1" i="0" u="none" strike="noStrike" kern="1200" dirty="0">
                  <a:solidFill>
                    <a:schemeClr val="bg1"/>
                  </a:solidFill>
                  <a:effectLst/>
                  <a:latin typeface="+mn-lt"/>
                </a:rPr>
                <a:t>Mean Absolute Error</a:t>
              </a:r>
              <a:r>
                <a:rPr lang="en-IN" sz="1400" b="0" dirty="0">
                  <a:solidFill>
                    <a:schemeClr val="bg1"/>
                  </a:solidFill>
                  <a:latin typeface="+mn-lt"/>
                </a:rPr>
                <a:t> - </a:t>
              </a:r>
              <a:r>
                <a:rPr lang="en-IN" sz="1400" dirty="0">
                  <a:solidFill>
                    <a:schemeClr val="bg1"/>
                  </a:solidFill>
                  <a:latin typeface="+mn-lt"/>
                </a:rPr>
                <a:t>0.01640306</a:t>
              </a:r>
              <a:endParaRPr lang="en-IN" sz="1400" i="0" u="none" strike="noStrike" dirty="0">
                <a:solidFill>
                  <a:schemeClr val="bg1"/>
                </a:solidFill>
                <a:effectLst/>
                <a:latin typeface="+mn-lt"/>
              </a:endParaRPr>
            </a:p>
            <a:p>
              <a:pPr marL="0" indent="0" rtl="0" eaLnBrk="1" fontAlgn="b" latinLnBrk="0" hangingPunct="1">
                <a:lnSpc>
                  <a:spcPct val="115000"/>
                </a:lnSpc>
                <a:spcBef>
                  <a:spcPts val="0"/>
                </a:spcBef>
                <a:spcAft>
                  <a:spcPts val="0"/>
                </a:spcAft>
              </a:pPr>
              <a:r>
                <a:rPr lang="en-US" sz="1400" i="0" u="none" strike="noStrike" kern="1200" dirty="0">
                  <a:solidFill>
                    <a:schemeClr val="bg1"/>
                  </a:solidFill>
                  <a:effectLst/>
                  <a:latin typeface="+mn-lt"/>
                </a:rPr>
                <a:t>Mean Square Error</a:t>
              </a:r>
              <a:r>
                <a:rPr lang="en-IN" sz="1400" dirty="0">
                  <a:solidFill>
                    <a:schemeClr val="bg1"/>
                  </a:solidFill>
                  <a:latin typeface="+mn-lt"/>
                </a:rPr>
                <a:t> – 0.00084225</a:t>
              </a:r>
            </a:p>
            <a:p>
              <a:pPr marL="0" indent="0" rtl="0" eaLnBrk="1" fontAlgn="b" latinLnBrk="0" hangingPunct="1">
                <a:lnSpc>
                  <a:spcPct val="115000"/>
                </a:lnSpc>
                <a:spcBef>
                  <a:spcPts val="0"/>
                </a:spcBef>
                <a:spcAft>
                  <a:spcPts val="0"/>
                </a:spcAft>
              </a:pPr>
              <a:r>
                <a:rPr lang="en-US" sz="1400" i="0" u="none" strike="noStrike" kern="1200" dirty="0">
                  <a:solidFill>
                    <a:schemeClr val="bg1"/>
                  </a:solidFill>
                  <a:effectLst/>
                  <a:latin typeface="+mn-lt"/>
                </a:rPr>
                <a:t>Root Mean Square Error</a:t>
              </a:r>
              <a:r>
                <a:rPr lang="en-IN" sz="1400" dirty="0">
                  <a:solidFill>
                    <a:schemeClr val="bg1"/>
                  </a:solidFill>
                  <a:latin typeface="+mn-lt"/>
                </a:rPr>
                <a:t> - 0.02902167</a:t>
              </a:r>
              <a:endParaRPr lang="en-IN" sz="1400" i="0" u="none" strike="noStrike" dirty="0">
                <a:solidFill>
                  <a:schemeClr val="bg1"/>
                </a:solidFill>
                <a:effectLst/>
                <a:latin typeface="+mn-lt"/>
              </a:endParaRPr>
            </a:p>
            <a:p>
              <a:endParaRPr lang="en-US" altLang="ko-KR" dirty="0"/>
            </a:p>
          </p:txBody>
        </p:sp>
      </p:grpSp>
      <p:pic>
        <p:nvPicPr>
          <p:cNvPr id="4" name="Picture 3">
            <a:extLst>
              <a:ext uri="{FF2B5EF4-FFF2-40B4-BE49-F238E27FC236}">
                <a16:creationId xmlns:a16="http://schemas.microsoft.com/office/drawing/2014/main" id="{49C6C830-A130-2610-7FB1-BEDA9F485A6E}"/>
              </a:ext>
            </a:extLst>
          </p:cNvPr>
          <p:cNvPicPr>
            <a:picLocks noChangeAspect="1"/>
          </p:cNvPicPr>
          <p:nvPr/>
        </p:nvPicPr>
        <p:blipFill>
          <a:blip r:embed="rId3"/>
          <a:stretch>
            <a:fillRect/>
          </a:stretch>
        </p:blipFill>
        <p:spPr>
          <a:xfrm>
            <a:off x="1182813" y="2475686"/>
            <a:ext cx="1824494" cy="3374507"/>
          </a:xfrm>
          <a:prstGeom prst="rect">
            <a:avLst/>
          </a:prstGeom>
        </p:spPr>
      </p:pic>
      <p:pic>
        <p:nvPicPr>
          <p:cNvPr id="6146" name="Picture 2">
            <a:extLst>
              <a:ext uri="{FF2B5EF4-FFF2-40B4-BE49-F238E27FC236}">
                <a16:creationId xmlns:a16="http://schemas.microsoft.com/office/drawing/2014/main" id="{085DF300-EC87-CEF8-4958-EB4E0A233C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2355" y="2475686"/>
            <a:ext cx="4559346" cy="2914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6931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a:xfrm>
            <a:off x="850392" y="318921"/>
            <a:ext cx="10881360" cy="1069848"/>
          </a:xfrm>
        </p:spPr>
        <p:txBody>
          <a:bodyPr/>
          <a:lstStyle/>
          <a:p>
            <a:r>
              <a:rPr lang="en-US" dirty="0">
                <a:ln w="28575">
                  <a:noFill/>
                  <a:prstDash val="solid"/>
                </a:ln>
                <a:latin typeface="Tw Cen MT" panose="020B0602020104020603" pitchFamily="34" charset="77"/>
              </a:rPr>
              <a:t>Linear Regression</a:t>
            </a:r>
            <a:endParaRPr lang="en-US" sz="4000" b="1" spc="600" dirty="0">
              <a:ln w="28575">
                <a:noFill/>
                <a:prstDash val="solid"/>
              </a:ln>
              <a:solidFill>
                <a:schemeClr val="bg1"/>
              </a:solidFill>
              <a:latin typeface="Tw Cen MT" panose="020B0602020104020603" pitchFamily="34" charset="77"/>
            </a:endParaRPr>
          </a:p>
        </p:txBody>
      </p:sp>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16</a:t>
            </a:fld>
            <a:endParaRPr lang="en-US" dirty="0"/>
          </a:p>
        </p:txBody>
      </p:sp>
      <p:sp>
        <p:nvSpPr>
          <p:cNvPr id="7" name="Content Placeholder 6">
            <a:extLst>
              <a:ext uri="{FF2B5EF4-FFF2-40B4-BE49-F238E27FC236}">
                <a16:creationId xmlns:a16="http://schemas.microsoft.com/office/drawing/2014/main" id="{4073AABE-4DDC-57B5-CB0E-385C2B35B5E0}"/>
              </a:ext>
            </a:extLst>
          </p:cNvPr>
          <p:cNvSpPr>
            <a:spLocks noGrp="1"/>
          </p:cNvSpPr>
          <p:nvPr>
            <p:ph idx="1"/>
          </p:nvPr>
        </p:nvSpPr>
        <p:spPr>
          <a:xfrm>
            <a:off x="1014984" y="1727656"/>
            <a:ext cx="10332720" cy="515888"/>
          </a:xfrm>
        </p:spPr>
        <p:txBody>
          <a:bodyPr/>
          <a:lstStyle/>
          <a:p>
            <a:pPr marL="0" indent="0">
              <a:buNone/>
            </a:pPr>
            <a:r>
              <a:rPr lang="en-US" dirty="0"/>
              <a:t>Iteration 4 – All Log Variables except </a:t>
            </a:r>
            <a:r>
              <a:rPr lang="en-US" dirty="0" err="1"/>
              <a:t>Log_Avg</a:t>
            </a:r>
            <a:r>
              <a:rPr lang="en-US" dirty="0"/>
              <a:t> &amp; </a:t>
            </a:r>
            <a:r>
              <a:rPr lang="en-US" dirty="0" err="1"/>
              <a:t>Log_Moving_Avg</a:t>
            </a:r>
            <a:endParaRPr lang="en-US" dirty="0"/>
          </a:p>
          <a:p>
            <a:pPr marL="0" indent="0">
              <a:buNone/>
            </a:pPr>
            <a:endParaRPr lang="en-US" sz="1600" dirty="0"/>
          </a:p>
        </p:txBody>
      </p:sp>
      <p:grpSp>
        <p:nvGrpSpPr>
          <p:cNvPr id="12" name="Group 11">
            <a:extLst>
              <a:ext uri="{FF2B5EF4-FFF2-40B4-BE49-F238E27FC236}">
                <a16:creationId xmlns:a16="http://schemas.microsoft.com/office/drawing/2014/main" id="{0BD91313-8A41-B6ED-A509-82CCC4B681CA}"/>
              </a:ext>
            </a:extLst>
          </p:cNvPr>
          <p:cNvGrpSpPr/>
          <p:nvPr/>
        </p:nvGrpSpPr>
        <p:grpSpPr>
          <a:xfrm>
            <a:off x="1052307" y="2243544"/>
            <a:ext cx="3981300" cy="1415917"/>
            <a:chOff x="6157130" y="1575313"/>
            <a:chExt cx="5790690" cy="1415918"/>
          </a:xfrm>
        </p:grpSpPr>
        <p:sp>
          <p:nvSpPr>
            <p:cNvPr id="13" name="TextBox 12">
              <a:extLst>
                <a:ext uri="{FF2B5EF4-FFF2-40B4-BE49-F238E27FC236}">
                  <a16:creationId xmlns:a16="http://schemas.microsoft.com/office/drawing/2014/main" id="{08CA5178-BFA1-76E3-A9B1-6953853264D0}"/>
                </a:ext>
              </a:extLst>
            </p:cNvPr>
            <p:cNvSpPr txBox="1"/>
            <p:nvPr/>
          </p:nvSpPr>
          <p:spPr>
            <a:xfrm>
              <a:off x="6180978" y="1575313"/>
              <a:ext cx="521207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2000" b="1" dirty="0">
                  <a:solidFill>
                    <a:schemeClr val="bg1"/>
                  </a:solidFill>
                  <a:latin typeface="Calibri" panose="020F0502020204030204"/>
                  <a:ea typeface="맑은 고딕" panose="020B0503020000020004" pitchFamily="34" charset="-127"/>
                  <a:cs typeface="Arial" pitchFamily="34" charset="0"/>
                </a:rPr>
                <a:t>1) X and Y Variables </a:t>
              </a:r>
              <a:endParaRPr kumimoji="0" lang="ko-KR" altLang="en-US" sz="2000" b="1" i="0" u="none" strike="noStrike" kern="1200" cap="none" spc="0" normalizeH="0" baseline="0" noProof="0" dirty="0">
                <a:ln>
                  <a:noFill/>
                </a:ln>
                <a:solidFill>
                  <a:schemeClr val="bg1"/>
                </a:solidFill>
                <a:effectLst/>
                <a:uLnTx/>
                <a:uFillTx/>
                <a:latin typeface="Calibri" panose="020F0502020204030204"/>
                <a:ea typeface="맑은 고딕" panose="020B0503020000020004" pitchFamily="34" charset="-127"/>
                <a:cs typeface="Arial" pitchFamily="34" charset="0"/>
              </a:endParaRPr>
            </a:p>
          </p:txBody>
        </p:sp>
        <p:sp>
          <p:nvSpPr>
            <p:cNvPr id="14" name="TextBox 13">
              <a:extLst>
                <a:ext uri="{FF2B5EF4-FFF2-40B4-BE49-F238E27FC236}">
                  <a16:creationId xmlns:a16="http://schemas.microsoft.com/office/drawing/2014/main" id="{FE08A070-ADBC-7EDE-1608-7B6683012DE9}"/>
                </a:ext>
              </a:extLst>
            </p:cNvPr>
            <p:cNvSpPr txBox="1"/>
            <p:nvPr/>
          </p:nvSpPr>
          <p:spPr>
            <a:xfrm>
              <a:off x="6157130" y="1914012"/>
              <a:ext cx="5790690" cy="1077219"/>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600" b="1" i="0" u="none" strike="noStrike" cap="none" spc="0" normalizeH="0" baseline="0">
                  <a:ln>
                    <a:noFill/>
                  </a:ln>
                  <a:solidFill>
                    <a:prstClr val="black"/>
                  </a:solidFill>
                  <a:effectLst/>
                  <a:uLnTx/>
                  <a:uFillTx/>
                  <a:latin typeface="Calibri" panose="020F0502020204030204"/>
                </a:defRPr>
              </a:lvl1pPr>
            </a:lstStyle>
            <a:p>
              <a:r>
                <a:rPr lang="en-US" b="0" dirty="0">
                  <a:solidFill>
                    <a:schemeClr val="bg1"/>
                  </a:solidFill>
                </a:rPr>
                <a:t>We split the variables and reshape the values into an array. </a:t>
              </a:r>
            </a:p>
            <a:p>
              <a:r>
                <a:rPr lang="en-US" altLang="ko-KR" b="0" dirty="0">
                  <a:solidFill>
                    <a:schemeClr val="bg1"/>
                  </a:solidFill>
                </a:rPr>
                <a:t>x=</a:t>
              </a:r>
              <a:r>
                <a:rPr lang="en-US" altLang="ko-KR" b="0" dirty="0" err="1">
                  <a:solidFill>
                    <a:schemeClr val="bg1"/>
                  </a:solidFill>
                </a:rPr>
                <a:t>df.iloc</a:t>
              </a:r>
              <a:r>
                <a:rPr lang="en-US" altLang="ko-KR" b="0" dirty="0">
                  <a:solidFill>
                    <a:schemeClr val="bg1"/>
                  </a:solidFill>
                </a:rPr>
                <a:t>[:,[3,4,5,7]]</a:t>
              </a:r>
            </a:p>
            <a:p>
              <a:r>
                <a:rPr lang="en-US" altLang="ko-KR" b="0" dirty="0">
                  <a:solidFill>
                    <a:schemeClr val="bg1"/>
                  </a:solidFill>
                </a:rPr>
                <a:t>y=</a:t>
              </a:r>
              <a:r>
                <a:rPr lang="en-US" altLang="ko-KR" b="0" dirty="0" err="1">
                  <a:solidFill>
                    <a:schemeClr val="bg1"/>
                  </a:solidFill>
                </a:rPr>
                <a:t>df</a:t>
              </a:r>
              <a:r>
                <a:rPr lang="en-US" altLang="ko-KR" b="0" dirty="0">
                  <a:solidFill>
                    <a:schemeClr val="bg1"/>
                  </a:solidFill>
                </a:rPr>
                <a:t>['</a:t>
              </a:r>
              <a:r>
                <a:rPr lang="en-US" altLang="ko-KR" b="0" dirty="0" err="1">
                  <a:solidFill>
                    <a:schemeClr val="bg1"/>
                  </a:solidFill>
                </a:rPr>
                <a:t>Log_CF</a:t>
              </a:r>
              <a:r>
                <a:rPr lang="en-US" altLang="ko-KR" b="0" dirty="0">
                  <a:solidFill>
                    <a:schemeClr val="bg1"/>
                  </a:solidFill>
                </a:rPr>
                <a:t>'].</a:t>
              </a:r>
              <a:r>
                <a:rPr lang="en-US" altLang="ko-KR" b="0" dirty="0" err="1">
                  <a:solidFill>
                    <a:schemeClr val="bg1"/>
                  </a:solidFill>
                </a:rPr>
                <a:t>values.reshape</a:t>
              </a:r>
              <a:r>
                <a:rPr lang="en-US" altLang="ko-KR" b="0" dirty="0">
                  <a:solidFill>
                    <a:schemeClr val="bg1"/>
                  </a:solidFill>
                </a:rPr>
                <a:t>(-1,1)</a:t>
              </a:r>
            </a:p>
          </p:txBody>
        </p:sp>
      </p:grpSp>
      <p:grpSp>
        <p:nvGrpSpPr>
          <p:cNvPr id="15" name="Group 14">
            <a:extLst>
              <a:ext uri="{FF2B5EF4-FFF2-40B4-BE49-F238E27FC236}">
                <a16:creationId xmlns:a16="http://schemas.microsoft.com/office/drawing/2014/main" id="{BFF9DA65-E281-F4BD-B2E7-851DFA71D73C}"/>
              </a:ext>
            </a:extLst>
          </p:cNvPr>
          <p:cNvGrpSpPr/>
          <p:nvPr/>
        </p:nvGrpSpPr>
        <p:grpSpPr>
          <a:xfrm>
            <a:off x="1052307" y="3735309"/>
            <a:ext cx="3981300" cy="1415917"/>
            <a:chOff x="6157130" y="1575313"/>
            <a:chExt cx="5790690" cy="1415917"/>
          </a:xfrm>
        </p:grpSpPr>
        <p:sp>
          <p:nvSpPr>
            <p:cNvPr id="16" name="TextBox 15">
              <a:extLst>
                <a:ext uri="{FF2B5EF4-FFF2-40B4-BE49-F238E27FC236}">
                  <a16:creationId xmlns:a16="http://schemas.microsoft.com/office/drawing/2014/main" id="{1882DEFD-722B-DD4C-C404-B695FDED22B4}"/>
                </a:ext>
              </a:extLst>
            </p:cNvPr>
            <p:cNvSpPr txBox="1"/>
            <p:nvPr/>
          </p:nvSpPr>
          <p:spPr>
            <a:xfrm>
              <a:off x="6180978" y="1575313"/>
              <a:ext cx="521207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2000" b="1" dirty="0">
                  <a:solidFill>
                    <a:schemeClr val="bg1"/>
                  </a:solidFill>
                  <a:latin typeface="Calibri" panose="020F0502020204030204"/>
                  <a:ea typeface="맑은 고딕" panose="020B0503020000020004" pitchFamily="34" charset="-127"/>
                  <a:cs typeface="Arial" pitchFamily="34" charset="0"/>
                </a:rPr>
                <a:t>2) Splitting the dataset </a:t>
              </a:r>
              <a:endParaRPr kumimoji="0" lang="ko-KR" altLang="en-US" sz="2000" b="1" i="0" u="none" strike="noStrike" kern="1200" cap="none" spc="0" normalizeH="0" baseline="0" noProof="0" dirty="0">
                <a:ln>
                  <a:noFill/>
                </a:ln>
                <a:solidFill>
                  <a:schemeClr val="bg1"/>
                </a:solidFill>
                <a:effectLst/>
                <a:uLnTx/>
                <a:uFillTx/>
                <a:latin typeface="Calibri" panose="020F0502020204030204"/>
                <a:ea typeface="맑은 고딕" panose="020B0503020000020004" pitchFamily="34" charset="-127"/>
                <a:cs typeface="Arial" pitchFamily="34" charset="0"/>
              </a:endParaRPr>
            </a:p>
          </p:txBody>
        </p:sp>
        <p:sp>
          <p:nvSpPr>
            <p:cNvPr id="17" name="TextBox 16">
              <a:extLst>
                <a:ext uri="{FF2B5EF4-FFF2-40B4-BE49-F238E27FC236}">
                  <a16:creationId xmlns:a16="http://schemas.microsoft.com/office/drawing/2014/main" id="{4E9823D6-CE77-42A1-2374-C8965FD316E6}"/>
                </a:ext>
              </a:extLst>
            </p:cNvPr>
            <p:cNvSpPr txBox="1"/>
            <p:nvPr/>
          </p:nvSpPr>
          <p:spPr>
            <a:xfrm>
              <a:off x="6157130" y="1914012"/>
              <a:ext cx="5790690" cy="1077218"/>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600" b="1" i="0" u="none" strike="noStrike" cap="none" spc="0" normalizeH="0" baseline="0">
                  <a:ln>
                    <a:noFill/>
                  </a:ln>
                  <a:solidFill>
                    <a:prstClr val="black"/>
                  </a:solidFill>
                  <a:effectLst/>
                  <a:uLnTx/>
                  <a:uFillTx/>
                  <a:latin typeface="Calibri" panose="020F0502020204030204"/>
                </a:defRPr>
              </a:lvl1pPr>
            </a:lstStyle>
            <a:p>
              <a:r>
                <a:rPr lang="en-US" altLang="ko-KR" b="0" dirty="0">
                  <a:solidFill>
                    <a:schemeClr val="bg1"/>
                  </a:solidFill>
                </a:rPr>
                <a:t>We split the dataset into train and test data in a ratio of 6:1 respectively with random state being zero.</a:t>
              </a:r>
            </a:p>
            <a:p>
              <a:endParaRPr lang="en-US" altLang="ko-KR" dirty="0"/>
            </a:p>
          </p:txBody>
        </p:sp>
      </p:grpSp>
      <p:grpSp>
        <p:nvGrpSpPr>
          <p:cNvPr id="18" name="Group 17">
            <a:extLst>
              <a:ext uri="{FF2B5EF4-FFF2-40B4-BE49-F238E27FC236}">
                <a16:creationId xmlns:a16="http://schemas.microsoft.com/office/drawing/2014/main" id="{F0BCE69C-0647-ED43-AA41-30CF31D07935}"/>
              </a:ext>
            </a:extLst>
          </p:cNvPr>
          <p:cNvGrpSpPr/>
          <p:nvPr/>
        </p:nvGrpSpPr>
        <p:grpSpPr>
          <a:xfrm>
            <a:off x="5563085" y="2287359"/>
            <a:ext cx="6363446" cy="2118284"/>
            <a:chOff x="6157130" y="1559409"/>
            <a:chExt cx="5417050" cy="3866940"/>
          </a:xfrm>
        </p:grpSpPr>
        <p:sp>
          <p:nvSpPr>
            <p:cNvPr id="19" name="TextBox 18">
              <a:extLst>
                <a:ext uri="{FF2B5EF4-FFF2-40B4-BE49-F238E27FC236}">
                  <a16:creationId xmlns:a16="http://schemas.microsoft.com/office/drawing/2014/main" id="{B5A0AF60-280B-F426-4BFA-297E70A0585C}"/>
                </a:ext>
              </a:extLst>
            </p:cNvPr>
            <p:cNvSpPr txBox="1"/>
            <p:nvPr/>
          </p:nvSpPr>
          <p:spPr>
            <a:xfrm>
              <a:off x="6157130" y="1559409"/>
              <a:ext cx="5212079" cy="4412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2000" b="1" dirty="0">
                  <a:solidFill>
                    <a:schemeClr val="bg1"/>
                  </a:solidFill>
                  <a:latin typeface="Calibri" panose="020F0502020204030204"/>
                  <a:ea typeface="맑은 고딕" panose="020B0503020000020004" pitchFamily="34" charset="-127"/>
                  <a:cs typeface="Arial" pitchFamily="34" charset="0"/>
                </a:rPr>
                <a:t>3) Fitting Linear Regression</a:t>
              </a:r>
              <a:endParaRPr kumimoji="0" lang="ko-KR" altLang="en-US" sz="2000" b="1" i="0" u="none" strike="noStrike" kern="1200" cap="none" spc="0" normalizeH="0" baseline="0" noProof="0" dirty="0">
                <a:ln>
                  <a:noFill/>
                </a:ln>
                <a:solidFill>
                  <a:schemeClr val="bg1"/>
                </a:solidFill>
                <a:effectLst/>
                <a:uLnTx/>
                <a:uFillTx/>
                <a:latin typeface="Calibri" panose="020F0502020204030204"/>
                <a:ea typeface="맑은 고딕" panose="020B0503020000020004" pitchFamily="34" charset="-127"/>
                <a:cs typeface="Arial" pitchFamily="34" charset="0"/>
              </a:endParaRPr>
            </a:p>
          </p:txBody>
        </p:sp>
        <p:sp>
          <p:nvSpPr>
            <p:cNvPr id="20" name="TextBox 19">
              <a:extLst>
                <a:ext uri="{FF2B5EF4-FFF2-40B4-BE49-F238E27FC236}">
                  <a16:creationId xmlns:a16="http://schemas.microsoft.com/office/drawing/2014/main" id="{9B7CDD1A-0619-BBC0-E340-2BA4D2623467}"/>
                </a:ext>
              </a:extLst>
            </p:cNvPr>
            <p:cNvSpPr txBox="1"/>
            <p:nvPr/>
          </p:nvSpPr>
          <p:spPr>
            <a:xfrm>
              <a:off x="6157130" y="2111446"/>
              <a:ext cx="5417050" cy="3314903"/>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600" b="1" i="0" u="none" strike="noStrike" cap="none" spc="0" normalizeH="0" baseline="0">
                  <a:ln>
                    <a:noFill/>
                  </a:ln>
                  <a:solidFill>
                    <a:prstClr val="black"/>
                  </a:solidFill>
                  <a:effectLst/>
                  <a:uLnTx/>
                  <a:uFillTx/>
                  <a:latin typeface="Calibri" panose="020F0502020204030204"/>
                </a:defRPr>
              </a:lvl1pPr>
            </a:lstStyle>
            <a:p>
              <a:r>
                <a:rPr lang="en-US" altLang="ko-KR" b="0" dirty="0">
                  <a:solidFill>
                    <a:schemeClr val="bg1"/>
                  </a:solidFill>
                </a:rPr>
                <a:t>We fit the Linear Regression from the </a:t>
              </a:r>
              <a:r>
                <a:rPr lang="en-US" altLang="ko-KR" b="0" dirty="0" err="1">
                  <a:solidFill>
                    <a:schemeClr val="bg1"/>
                  </a:solidFill>
                </a:rPr>
                <a:t>sklearn.linear_model</a:t>
              </a:r>
              <a:r>
                <a:rPr lang="en-US" altLang="ko-KR" b="0" dirty="0">
                  <a:solidFill>
                    <a:schemeClr val="bg1"/>
                  </a:solidFill>
                </a:rPr>
                <a:t>  library on the trainset.</a:t>
              </a:r>
            </a:p>
            <a:p>
              <a:r>
                <a:rPr lang="en-US" altLang="ko-KR" b="0" dirty="0">
                  <a:solidFill>
                    <a:schemeClr val="bg1"/>
                  </a:solidFill>
                </a:rPr>
                <a:t>Intercept: 0.05092244</a:t>
              </a:r>
            </a:p>
            <a:p>
              <a:r>
                <a:rPr lang="en-US" altLang="ko-KR" b="0" dirty="0">
                  <a:solidFill>
                    <a:schemeClr val="bg1"/>
                  </a:solidFill>
                </a:rPr>
                <a:t>Coefficients : </a:t>
              </a:r>
              <a:r>
                <a:rPr lang="en-US" altLang="ko-KR" b="0" dirty="0" err="1">
                  <a:solidFill>
                    <a:schemeClr val="bg1"/>
                  </a:solidFill>
                </a:rPr>
                <a:t>Log_Open</a:t>
              </a:r>
              <a:r>
                <a:rPr lang="en-US" altLang="ko-KR" b="0" dirty="0">
                  <a:solidFill>
                    <a:schemeClr val="bg1"/>
                  </a:solidFill>
                </a:rPr>
                <a:t> = -0.62500528  </a:t>
              </a:r>
            </a:p>
            <a:p>
              <a:r>
                <a:rPr lang="en-US" altLang="ko-KR" b="0" dirty="0">
                  <a:solidFill>
                    <a:schemeClr val="bg1"/>
                  </a:solidFill>
                </a:rPr>
                <a:t>                        </a:t>
              </a:r>
              <a:r>
                <a:rPr lang="en-US" altLang="ko-KR" b="0" dirty="0" err="1">
                  <a:solidFill>
                    <a:schemeClr val="bg1"/>
                  </a:solidFill>
                </a:rPr>
                <a:t>Log_High</a:t>
              </a:r>
              <a:r>
                <a:rPr lang="en-US" altLang="ko-KR" b="0" dirty="0">
                  <a:solidFill>
                    <a:schemeClr val="bg1"/>
                  </a:solidFill>
                </a:rPr>
                <a:t> = 0.79655673</a:t>
              </a:r>
            </a:p>
            <a:p>
              <a:r>
                <a:rPr lang="en-US" altLang="ko-KR" b="0" dirty="0">
                  <a:solidFill>
                    <a:schemeClr val="bg1"/>
                  </a:solidFill>
                </a:rPr>
                <a:t>                        </a:t>
              </a:r>
              <a:r>
                <a:rPr lang="en-US" altLang="ko-KR" b="0" dirty="0" err="1">
                  <a:solidFill>
                    <a:schemeClr val="bg1"/>
                  </a:solidFill>
                </a:rPr>
                <a:t>Log_Low</a:t>
              </a:r>
              <a:r>
                <a:rPr lang="en-US" altLang="ko-KR" b="0" dirty="0">
                  <a:solidFill>
                    <a:schemeClr val="bg1"/>
                  </a:solidFill>
                </a:rPr>
                <a:t> = 0.82173495</a:t>
              </a:r>
            </a:p>
            <a:p>
              <a:r>
                <a:rPr lang="en-US" altLang="ko-KR" b="0" dirty="0">
                  <a:solidFill>
                    <a:schemeClr val="bg1"/>
                  </a:solidFill>
                </a:rPr>
                <a:t>                        </a:t>
              </a:r>
              <a:r>
                <a:rPr lang="en-US" altLang="ko-KR" b="0" dirty="0" err="1">
                  <a:solidFill>
                    <a:schemeClr val="bg1"/>
                  </a:solidFill>
                </a:rPr>
                <a:t>Log_Volume</a:t>
              </a:r>
              <a:r>
                <a:rPr lang="en-US" altLang="ko-KR" b="0" dirty="0">
                  <a:solidFill>
                    <a:schemeClr val="bg1"/>
                  </a:solidFill>
                </a:rPr>
                <a:t> = -0.00181307</a:t>
              </a:r>
            </a:p>
          </p:txBody>
        </p:sp>
      </p:grpSp>
      <p:grpSp>
        <p:nvGrpSpPr>
          <p:cNvPr id="21" name="Group 20">
            <a:extLst>
              <a:ext uri="{FF2B5EF4-FFF2-40B4-BE49-F238E27FC236}">
                <a16:creationId xmlns:a16="http://schemas.microsoft.com/office/drawing/2014/main" id="{12DA3D91-F464-02C2-35DD-9B3BFAB084A6}"/>
              </a:ext>
            </a:extLst>
          </p:cNvPr>
          <p:cNvGrpSpPr/>
          <p:nvPr/>
        </p:nvGrpSpPr>
        <p:grpSpPr>
          <a:xfrm>
            <a:off x="5563085" y="4476764"/>
            <a:ext cx="3981300" cy="1384335"/>
            <a:chOff x="6157130" y="1575313"/>
            <a:chExt cx="5790690" cy="1526690"/>
          </a:xfrm>
        </p:grpSpPr>
        <p:sp>
          <p:nvSpPr>
            <p:cNvPr id="22" name="TextBox 21">
              <a:extLst>
                <a:ext uri="{FF2B5EF4-FFF2-40B4-BE49-F238E27FC236}">
                  <a16:creationId xmlns:a16="http://schemas.microsoft.com/office/drawing/2014/main" id="{4060E86F-6984-8A40-B622-14AC0A561997}"/>
                </a:ext>
              </a:extLst>
            </p:cNvPr>
            <p:cNvSpPr txBox="1"/>
            <p:nvPr/>
          </p:nvSpPr>
          <p:spPr>
            <a:xfrm>
              <a:off x="6180978" y="1575313"/>
              <a:ext cx="5212079" cy="4412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2000" b="1" dirty="0">
                  <a:solidFill>
                    <a:schemeClr val="bg1"/>
                  </a:solidFill>
                  <a:latin typeface="Calibri" panose="020F0502020204030204"/>
                  <a:ea typeface="맑은 고딕" panose="020B0503020000020004" pitchFamily="34" charset="-127"/>
                  <a:cs typeface="Arial" pitchFamily="34" charset="0"/>
                </a:rPr>
                <a:t>4) Fitting Linear Regression</a:t>
              </a:r>
              <a:endParaRPr kumimoji="0" lang="ko-KR" altLang="en-US" sz="2000" b="1" i="0" u="none" strike="noStrike" kern="1200" cap="none" spc="0" normalizeH="0" baseline="0" noProof="0" dirty="0">
                <a:ln>
                  <a:noFill/>
                </a:ln>
                <a:solidFill>
                  <a:schemeClr val="bg1"/>
                </a:solidFill>
                <a:effectLst/>
                <a:uLnTx/>
                <a:uFillTx/>
                <a:latin typeface="Calibri" panose="020F0502020204030204"/>
                <a:ea typeface="맑은 고딕" panose="020B0503020000020004" pitchFamily="34" charset="-127"/>
                <a:cs typeface="Arial" pitchFamily="34" charset="0"/>
              </a:endParaRPr>
            </a:p>
          </p:txBody>
        </p:sp>
        <p:sp>
          <p:nvSpPr>
            <p:cNvPr id="23" name="TextBox 22">
              <a:extLst>
                <a:ext uri="{FF2B5EF4-FFF2-40B4-BE49-F238E27FC236}">
                  <a16:creationId xmlns:a16="http://schemas.microsoft.com/office/drawing/2014/main" id="{B3EB93D8-C7B9-DE81-786A-83430D09A996}"/>
                </a:ext>
              </a:extLst>
            </p:cNvPr>
            <p:cNvSpPr txBox="1"/>
            <p:nvPr/>
          </p:nvSpPr>
          <p:spPr>
            <a:xfrm>
              <a:off x="6157130" y="1914012"/>
              <a:ext cx="5790690" cy="1187991"/>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600" b="1" i="0" u="none" strike="noStrike" cap="none" spc="0" normalizeH="0" baseline="0">
                  <a:ln>
                    <a:noFill/>
                  </a:ln>
                  <a:solidFill>
                    <a:prstClr val="black"/>
                  </a:solidFill>
                  <a:effectLst/>
                  <a:uLnTx/>
                  <a:uFillTx/>
                  <a:latin typeface="Calibri" panose="020F0502020204030204"/>
                </a:defRPr>
              </a:lvl1pPr>
            </a:lstStyle>
            <a:p>
              <a:r>
                <a:rPr lang="en-US" altLang="ko-KR" b="0" dirty="0">
                  <a:solidFill>
                    <a:schemeClr val="bg1"/>
                  </a:solidFill>
                </a:rPr>
                <a:t>We predict the values by using the code:</a:t>
              </a:r>
            </a:p>
            <a:p>
              <a:r>
                <a:rPr lang="en-US" altLang="ko-KR" b="0" dirty="0" err="1">
                  <a:solidFill>
                    <a:schemeClr val="bg1"/>
                  </a:solidFill>
                </a:rPr>
                <a:t>regressor.predict</a:t>
              </a:r>
              <a:r>
                <a:rPr lang="en-US" altLang="ko-KR" b="0" dirty="0">
                  <a:solidFill>
                    <a:schemeClr val="bg1"/>
                  </a:solidFill>
                </a:rPr>
                <a:t>(</a:t>
              </a:r>
              <a:r>
                <a:rPr lang="en-US" altLang="ko-KR" b="0" dirty="0" err="1">
                  <a:solidFill>
                    <a:schemeClr val="bg1"/>
                  </a:solidFill>
                </a:rPr>
                <a:t>x_test</a:t>
              </a:r>
              <a:r>
                <a:rPr lang="en-US" altLang="ko-KR" b="0" dirty="0">
                  <a:solidFill>
                    <a:schemeClr val="bg1"/>
                  </a:solidFill>
                </a:rPr>
                <a:t>)</a:t>
              </a:r>
            </a:p>
            <a:p>
              <a:r>
                <a:rPr lang="en-US" altLang="ko-KR" b="0" dirty="0">
                  <a:solidFill>
                    <a:schemeClr val="bg1"/>
                  </a:solidFill>
                </a:rPr>
                <a:t>And make a </a:t>
              </a:r>
              <a:r>
                <a:rPr lang="en-US" altLang="ko-KR" b="0" dirty="0" err="1">
                  <a:solidFill>
                    <a:schemeClr val="bg1"/>
                  </a:solidFill>
                </a:rPr>
                <a:t>dataframe</a:t>
              </a:r>
              <a:r>
                <a:rPr lang="en-US" altLang="ko-KR" b="0" dirty="0">
                  <a:solidFill>
                    <a:schemeClr val="bg1"/>
                  </a:solidFill>
                </a:rPr>
                <a:t> with actual and predicted values. A sample of it:</a:t>
              </a:r>
            </a:p>
          </p:txBody>
        </p:sp>
      </p:grpSp>
    </p:spTree>
    <p:extLst>
      <p:ext uri="{BB962C8B-B14F-4D97-AF65-F5344CB8AC3E}">
        <p14:creationId xmlns:p14="http://schemas.microsoft.com/office/powerpoint/2010/main" val="141298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a:xfrm>
            <a:off x="850392" y="318921"/>
            <a:ext cx="10881360" cy="1069848"/>
          </a:xfrm>
        </p:spPr>
        <p:txBody>
          <a:bodyPr/>
          <a:lstStyle/>
          <a:p>
            <a:r>
              <a:rPr lang="en-US" dirty="0">
                <a:ln w="28575">
                  <a:noFill/>
                  <a:prstDash val="solid"/>
                </a:ln>
                <a:latin typeface="Tw Cen MT" panose="020B0602020104020603" pitchFamily="34" charset="77"/>
              </a:rPr>
              <a:t>Linear Regression</a:t>
            </a:r>
            <a:endParaRPr lang="en-US" sz="4000" b="1" spc="600" dirty="0">
              <a:ln w="28575">
                <a:noFill/>
                <a:prstDash val="solid"/>
              </a:ln>
              <a:solidFill>
                <a:schemeClr val="bg1"/>
              </a:solidFill>
              <a:latin typeface="Tw Cen MT" panose="020B0602020104020603" pitchFamily="34" charset="77"/>
            </a:endParaRPr>
          </a:p>
        </p:txBody>
      </p:sp>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17</a:t>
            </a:fld>
            <a:endParaRPr lang="en-US" dirty="0"/>
          </a:p>
        </p:txBody>
      </p:sp>
      <p:sp>
        <p:nvSpPr>
          <p:cNvPr id="10" name="TextBox 9">
            <a:extLst>
              <a:ext uri="{FF2B5EF4-FFF2-40B4-BE49-F238E27FC236}">
                <a16:creationId xmlns:a16="http://schemas.microsoft.com/office/drawing/2014/main" id="{16B5EE0D-FC9E-0F0D-7213-7713CCF931FA}"/>
              </a:ext>
            </a:extLst>
          </p:cNvPr>
          <p:cNvSpPr txBox="1"/>
          <p:nvPr/>
        </p:nvSpPr>
        <p:spPr>
          <a:xfrm>
            <a:off x="3538035" y="2050853"/>
            <a:ext cx="358348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2000" b="1" dirty="0" err="1">
                <a:solidFill>
                  <a:schemeClr val="bg1"/>
                </a:solidFill>
                <a:latin typeface="Calibri" panose="020F0502020204030204"/>
                <a:ea typeface="맑은 고딕" panose="020B0503020000020004" pitchFamily="34" charset="-127"/>
                <a:cs typeface="Arial" pitchFamily="34" charset="0"/>
              </a:rPr>
              <a:t>Barplot</a:t>
            </a:r>
            <a:r>
              <a:rPr lang="en-US" altLang="ko-KR" sz="2000" b="1" dirty="0">
                <a:solidFill>
                  <a:schemeClr val="bg1"/>
                </a:solidFill>
                <a:latin typeface="Calibri" panose="020F0502020204030204"/>
                <a:ea typeface="맑은 고딕" panose="020B0503020000020004" pitchFamily="34" charset="-127"/>
                <a:cs typeface="Arial" pitchFamily="34" charset="0"/>
              </a:rPr>
              <a:t> </a:t>
            </a:r>
            <a:endParaRPr kumimoji="0" lang="ko-KR" altLang="en-US" sz="2000" b="1" i="0" u="none" strike="noStrike" kern="1200" cap="none" spc="0" normalizeH="0" baseline="0" noProof="0" dirty="0">
              <a:ln>
                <a:noFill/>
              </a:ln>
              <a:solidFill>
                <a:schemeClr val="bg1"/>
              </a:solidFill>
              <a:effectLst/>
              <a:uLnTx/>
              <a:uFillTx/>
              <a:latin typeface="Calibri" panose="020F0502020204030204"/>
              <a:ea typeface="맑은 고딕" panose="020B0503020000020004" pitchFamily="34" charset="-127"/>
              <a:cs typeface="Arial" pitchFamily="34" charset="0"/>
            </a:endParaRPr>
          </a:p>
        </p:txBody>
      </p:sp>
      <p:sp>
        <p:nvSpPr>
          <p:cNvPr id="24" name="TextBox 23">
            <a:extLst>
              <a:ext uri="{FF2B5EF4-FFF2-40B4-BE49-F238E27FC236}">
                <a16:creationId xmlns:a16="http://schemas.microsoft.com/office/drawing/2014/main" id="{2289A6E9-7DBF-5E21-5730-FAB6D5D110E7}"/>
              </a:ext>
            </a:extLst>
          </p:cNvPr>
          <p:cNvSpPr txBox="1"/>
          <p:nvPr/>
        </p:nvSpPr>
        <p:spPr>
          <a:xfrm>
            <a:off x="1113340" y="2050853"/>
            <a:ext cx="189396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schemeClr val="bg1"/>
                </a:solidFill>
                <a:effectLst/>
                <a:uLnTx/>
                <a:uFillTx/>
                <a:latin typeface="Calibri" panose="020F0502020204030204"/>
                <a:ea typeface="맑은 고딕" panose="020B0503020000020004" pitchFamily="34" charset="-127"/>
                <a:cs typeface="Arial" pitchFamily="34" charset="0"/>
              </a:rPr>
              <a:t>Sample</a:t>
            </a:r>
            <a:endParaRPr kumimoji="0" lang="ko-KR" altLang="en-US" sz="2000" b="1" i="0" u="none" strike="noStrike" kern="1200" cap="none" spc="0" normalizeH="0" baseline="0" noProof="0" dirty="0">
              <a:ln>
                <a:noFill/>
              </a:ln>
              <a:solidFill>
                <a:schemeClr val="bg1"/>
              </a:solidFill>
              <a:effectLst/>
              <a:uLnTx/>
              <a:uFillTx/>
              <a:latin typeface="Calibri" panose="020F0502020204030204"/>
              <a:ea typeface="맑은 고딕" panose="020B0503020000020004" pitchFamily="34" charset="-127"/>
              <a:cs typeface="Arial" pitchFamily="34" charset="0"/>
            </a:endParaRPr>
          </a:p>
        </p:txBody>
      </p:sp>
      <p:grpSp>
        <p:nvGrpSpPr>
          <p:cNvPr id="26" name="Group 25">
            <a:extLst>
              <a:ext uri="{FF2B5EF4-FFF2-40B4-BE49-F238E27FC236}">
                <a16:creationId xmlns:a16="http://schemas.microsoft.com/office/drawing/2014/main" id="{FCAC289E-C0B3-24F6-7DA8-AE83773293E7}"/>
              </a:ext>
            </a:extLst>
          </p:cNvPr>
          <p:cNvGrpSpPr/>
          <p:nvPr/>
        </p:nvGrpSpPr>
        <p:grpSpPr>
          <a:xfrm>
            <a:off x="8210700" y="2344457"/>
            <a:ext cx="3981300" cy="1420534"/>
            <a:chOff x="6157130" y="1575313"/>
            <a:chExt cx="5790690" cy="1420534"/>
          </a:xfrm>
        </p:grpSpPr>
        <p:sp>
          <p:nvSpPr>
            <p:cNvPr id="27" name="TextBox 26">
              <a:extLst>
                <a:ext uri="{FF2B5EF4-FFF2-40B4-BE49-F238E27FC236}">
                  <a16:creationId xmlns:a16="http://schemas.microsoft.com/office/drawing/2014/main" id="{9007DE87-78B2-81A9-1996-D8CEED0729D9}"/>
                </a:ext>
              </a:extLst>
            </p:cNvPr>
            <p:cNvSpPr txBox="1"/>
            <p:nvPr/>
          </p:nvSpPr>
          <p:spPr>
            <a:xfrm>
              <a:off x="6180978" y="1575313"/>
              <a:ext cx="521207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2000" b="1" dirty="0">
                  <a:solidFill>
                    <a:schemeClr val="bg1"/>
                  </a:solidFill>
                  <a:latin typeface="Calibri" panose="020F0502020204030204"/>
                  <a:ea typeface="맑은 고딕" panose="020B0503020000020004" pitchFamily="34" charset="-127"/>
                  <a:cs typeface="Arial" pitchFamily="34" charset="0"/>
                </a:rPr>
                <a:t>Residual Analysis </a:t>
              </a:r>
              <a:endParaRPr kumimoji="0" lang="ko-KR" altLang="en-US" sz="2000" b="1" i="0" u="none" strike="noStrike" kern="1200" cap="none" spc="0" normalizeH="0" baseline="0" noProof="0" dirty="0">
                <a:ln>
                  <a:noFill/>
                </a:ln>
                <a:solidFill>
                  <a:schemeClr val="bg1"/>
                </a:solidFill>
                <a:effectLst/>
                <a:uLnTx/>
                <a:uFillTx/>
                <a:latin typeface="Calibri" panose="020F0502020204030204"/>
                <a:ea typeface="맑은 고딕" panose="020B0503020000020004" pitchFamily="34" charset="-127"/>
                <a:cs typeface="Arial" pitchFamily="34" charset="0"/>
              </a:endParaRPr>
            </a:p>
          </p:txBody>
        </p:sp>
        <p:sp>
          <p:nvSpPr>
            <p:cNvPr id="28" name="TextBox 27">
              <a:extLst>
                <a:ext uri="{FF2B5EF4-FFF2-40B4-BE49-F238E27FC236}">
                  <a16:creationId xmlns:a16="http://schemas.microsoft.com/office/drawing/2014/main" id="{3518BE4E-F91D-DC05-1C47-C2E66D01853F}"/>
                </a:ext>
              </a:extLst>
            </p:cNvPr>
            <p:cNvSpPr txBox="1"/>
            <p:nvPr/>
          </p:nvSpPr>
          <p:spPr>
            <a:xfrm>
              <a:off x="6157130" y="1914012"/>
              <a:ext cx="5790690" cy="1081835"/>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600" b="1" i="0" u="none" strike="noStrike" cap="none" spc="0" normalizeH="0" baseline="0">
                  <a:ln>
                    <a:noFill/>
                  </a:ln>
                  <a:solidFill>
                    <a:prstClr val="black"/>
                  </a:solidFill>
                  <a:effectLst/>
                  <a:uLnTx/>
                  <a:uFillTx/>
                  <a:latin typeface="Calibri" panose="020F0502020204030204"/>
                </a:defRPr>
              </a:lvl1pPr>
            </a:lstStyle>
            <a:p>
              <a:pPr marL="0" indent="0" rtl="0" eaLnBrk="1" fontAlgn="b" latinLnBrk="0" hangingPunct="1">
                <a:lnSpc>
                  <a:spcPct val="115000"/>
                </a:lnSpc>
                <a:spcBef>
                  <a:spcPts val="0"/>
                </a:spcBef>
                <a:spcAft>
                  <a:spcPts val="0"/>
                </a:spcAft>
              </a:pPr>
              <a:r>
                <a:rPr lang="en-US" sz="1400" b="1" i="0" u="none" strike="noStrike" kern="1200" dirty="0">
                  <a:solidFill>
                    <a:schemeClr val="bg1"/>
                  </a:solidFill>
                  <a:effectLst/>
                  <a:latin typeface="+mn-lt"/>
                </a:rPr>
                <a:t>Mean Absolute Error</a:t>
              </a:r>
              <a:r>
                <a:rPr lang="en-IN" sz="1400" b="0" dirty="0">
                  <a:solidFill>
                    <a:schemeClr val="bg1"/>
                  </a:solidFill>
                  <a:latin typeface="+mn-lt"/>
                </a:rPr>
                <a:t> - </a:t>
              </a:r>
              <a:r>
                <a:rPr lang="en-IN" sz="1400" dirty="0">
                  <a:solidFill>
                    <a:schemeClr val="bg1"/>
                  </a:solidFill>
                  <a:latin typeface="+mn-lt"/>
                </a:rPr>
                <a:t>0.017477</a:t>
              </a:r>
              <a:endParaRPr lang="en-IN" sz="1400" i="0" u="none" strike="noStrike" dirty="0">
                <a:solidFill>
                  <a:schemeClr val="bg1"/>
                </a:solidFill>
                <a:effectLst/>
                <a:latin typeface="+mn-lt"/>
              </a:endParaRPr>
            </a:p>
            <a:p>
              <a:pPr marL="0" indent="0" rtl="0" eaLnBrk="1" fontAlgn="b" latinLnBrk="0" hangingPunct="1">
                <a:lnSpc>
                  <a:spcPct val="115000"/>
                </a:lnSpc>
                <a:spcBef>
                  <a:spcPts val="0"/>
                </a:spcBef>
                <a:spcAft>
                  <a:spcPts val="0"/>
                </a:spcAft>
              </a:pPr>
              <a:r>
                <a:rPr lang="en-US" sz="1400" i="0" u="none" strike="noStrike" kern="1200" dirty="0">
                  <a:solidFill>
                    <a:schemeClr val="bg1"/>
                  </a:solidFill>
                  <a:effectLst/>
                  <a:latin typeface="+mn-lt"/>
                </a:rPr>
                <a:t>Mean Square Error</a:t>
              </a:r>
              <a:r>
                <a:rPr lang="en-IN" sz="1400" dirty="0">
                  <a:solidFill>
                    <a:schemeClr val="bg1"/>
                  </a:solidFill>
                  <a:latin typeface="+mn-lt"/>
                </a:rPr>
                <a:t> – 0.0008363</a:t>
              </a:r>
            </a:p>
            <a:p>
              <a:pPr marL="0" indent="0" rtl="0" eaLnBrk="1" fontAlgn="b" latinLnBrk="0" hangingPunct="1">
                <a:lnSpc>
                  <a:spcPct val="115000"/>
                </a:lnSpc>
                <a:spcBef>
                  <a:spcPts val="0"/>
                </a:spcBef>
                <a:spcAft>
                  <a:spcPts val="0"/>
                </a:spcAft>
              </a:pPr>
              <a:r>
                <a:rPr lang="en-US" sz="1400" i="0" u="none" strike="noStrike" kern="1200" dirty="0">
                  <a:solidFill>
                    <a:schemeClr val="bg1"/>
                  </a:solidFill>
                  <a:effectLst/>
                  <a:latin typeface="+mn-lt"/>
                </a:rPr>
                <a:t>Root Mean Square Error</a:t>
              </a:r>
              <a:r>
                <a:rPr lang="en-IN" sz="1400" dirty="0">
                  <a:solidFill>
                    <a:schemeClr val="bg1"/>
                  </a:solidFill>
                  <a:latin typeface="+mn-lt"/>
                </a:rPr>
                <a:t> - 0.028919</a:t>
              </a:r>
              <a:endParaRPr lang="en-IN" sz="1400" i="0" u="none" strike="noStrike" dirty="0">
                <a:solidFill>
                  <a:schemeClr val="bg1"/>
                </a:solidFill>
                <a:effectLst/>
                <a:latin typeface="+mn-lt"/>
              </a:endParaRPr>
            </a:p>
            <a:p>
              <a:endParaRPr lang="en-US" altLang="ko-KR" dirty="0"/>
            </a:p>
          </p:txBody>
        </p:sp>
      </p:grpSp>
      <p:sp>
        <p:nvSpPr>
          <p:cNvPr id="8" name="Content Placeholder 6">
            <a:extLst>
              <a:ext uri="{FF2B5EF4-FFF2-40B4-BE49-F238E27FC236}">
                <a16:creationId xmlns:a16="http://schemas.microsoft.com/office/drawing/2014/main" id="{E719374B-E18D-235E-257C-2C45FC93154A}"/>
              </a:ext>
            </a:extLst>
          </p:cNvPr>
          <p:cNvSpPr txBox="1">
            <a:spLocks/>
          </p:cNvSpPr>
          <p:nvPr/>
        </p:nvSpPr>
        <p:spPr>
          <a:xfrm>
            <a:off x="1014984" y="1727656"/>
            <a:ext cx="10332720" cy="515888"/>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ourier New" panose="02070309020205020404" pitchFamily="49" charset="0"/>
              <a:buNone/>
            </a:pPr>
            <a:r>
              <a:rPr lang="en-US" dirty="0"/>
              <a:t>Iteration 4 – All Log Variables except </a:t>
            </a:r>
            <a:r>
              <a:rPr lang="en-US" dirty="0" err="1"/>
              <a:t>Log_Avg</a:t>
            </a:r>
            <a:r>
              <a:rPr lang="en-US" dirty="0"/>
              <a:t> &amp; </a:t>
            </a:r>
            <a:r>
              <a:rPr lang="en-US" dirty="0" err="1"/>
              <a:t>Log_Moving_Avg</a:t>
            </a:r>
            <a:endParaRPr lang="en-US" dirty="0"/>
          </a:p>
          <a:p>
            <a:pPr marL="0" indent="0">
              <a:buFont typeface="Courier New" panose="02070309020205020404" pitchFamily="49" charset="0"/>
              <a:buNone/>
            </a:pPr>
            <a:endParaRPr lang="en-US" sz="1600" dirty="0"/>
          </a:p>
        </p:txBody>
      </p:sp>
      <p:pic>
        <p:nvPicPr>
          <p:cNvPr id="8194" name="Picture 2">
            <a:extLst>
              <a:ext uri="{FF2B5EF4-FFF2-40B4-BE49-F238E27FC236}">
                <a16:creationId xmlns:a16="http://schemas.microsoft.com/office/drawing/2014/main" id="{B34ED931-937B-CBA8-48C1-9B3DF5E2AA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2354" y="2453694"/>
            <a:ext cx="4436597" cy="283606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59D260DD-214E-2429-764B-5625E5773231}"/>
              </a:ext>
            </a:extLst>
          </p:cNvPr>
          <p:cNvPicPr>
            <a:picLocks noChangeAspect="1"/>
          </p:cNvPicPr>
          <p:nvPr/>
        </p:nvPicPr>
        <p:blipFill>
          <a:blip r:embed="rId4"/>
          <a:stretch>
            <a:fillRect/>
          </a:stretch>
        </p:blipFill>
        <p:spPr>
          <a:xfrm>
            <a:off x="1172332" y="2450963"/>
            <a:ext cx="1757681" cy="3323616"/>
          </a:xfrm>
          <a:prstGeom prst="rect">
            <a:avLst/>
          </a:prstGeom>
        </p:spPr>
      </p:pic>
    </p:spTree>
    <p:extLst>
      <p:ext uri="{BB962C8B-B14F-4D97-AF65-F5344CB8AC3E}">
        <p14:creationId xmlns:p14="http://schemas.microsoft.com/office/powerpoint/2010/main" val="4061572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18</a:t>
            </a:fld>
            <a:endParaRPr lang="en-US" dirty="0"/>
          </a:p>
        </p:txBody>
      </p:sp>
      <p:sp>
        <p:nvSpPr>
          <p:cNvPr id="8" name="Title 1">
            <a:extLst>
              <a:ext uri="{FF2B5EF4-FFF2-40B4-BE49-F238E27FC236}">
                <a16:creationId xmlns:a16="http://schemas.microsoft.com/office/drawing/2014/main" id="{8497DE72-F22F-D97A-4C14-162D311FDA4C}"/>
              </a:ext>
            </a:extLst>
          </p:cNvPr>
          <p:cNvSpPr>
            <a:spLocks noGrp="1"/>
          </p:cNvSpPr>
          <p:nvPr>
            <p:ph type="title"/>
          </p:nvPr>
        </p:nvSpPr>
        <p:spPr>
          <a:xfrm>
            <a:off x="850392" y="318921"/>
            <a:ext cx="10881360" cy="1069848"/>
          </a:xfrm>
        </p:spPr>
        <p:txBody>
          <a:bodyPr/>
          <a:lstStyle/>
          <a:p>
            <a:r>
              <a:rPr lang="en-US" sz="4000" b="1" spc="600" dirty="0">
                <a:ln w="28575">
                  <a:noFill/>
                  <a:prstDash val="solid"/>
                </a:ln>
                <a:solidFill>
                  <a:schemeClr val="bg1"/>
                </a:solidFill>
                <a:latin typeface="Tw Cen MT" panose="020B0602020104020603" pitchFamily="34" charset="77"/>
              </a:rPr>
              <a:t>Ridge</a:t>
            </a:r>
            <a:r>
              <a:rPr lang="en-US" dirty="0">
                <a:ln w="28575">
                  <a:noFill/>
                  <a:prstDash val="solid"/>
                </a:ln>
                <a:latin typeface="Tw Cen MT" panose="020B0602020104020603" pitchFamily="34" charset="77"/>
              </a:rPr>
              <a:t>, Lasso &amp; Elastic</a:t>
            </a:r>
            <a:endParaRPr lang="en-US" sz="4000" b="1" spc="600" dirty="0">
              <a:ln w="28575">
                <a:noFill/>
                <a:prstDash val="solid"/>
              </a:ln>
              <a:solidFill>
                <a:schemeClr val="bg1"/>
              </a:solidFill>
              <a:latin typeface="Tw Cen MT" panose="020B0602020104020603" pitchFamily="34" charset="77"/>
            </a:endParaRPr>
          </a:p>
        </p:txBody>
      </p:sp>
      <p:sp>
        <p:nvSpPr>
          <p:cNvPr id="29" name="Content Placeholder 6">
            <a:extLst>
              <a:ext uri="{FF2B5EF4-FFF2-40B4-BE49-F238E27FC236}">
                <a16:creationId xmlns:a16="http://schemas.microsoft.com/office/drawing/2014/main" id="{59DEF888-9E4B-2238-0B97-406E4D115EE4}"/>
              </a:ext>
            </a:extLst>
          </p:cNvPr>
          <p:cNvSpPr>
            <a:spLocks noGrp="1"/>
          </p:cNvSpPr>
          <p:nvPr>
            <p:ph idx="1"/>
          </p:nvPr>
        </p:nvSpPr>
        <p:spPr>
          <a:xfrm>
            <a:off x="1014984" y="1658831"/>
            <a:ext cx="10332720" cy="515888"/>
          </a:xfrm>
        </p:spPr>
        <p:txBody>
          <a:bodyPr/>
          <a:lstStyle/>
          <a:p>
            <a:pPr marL="0" indent="0">
              <a:buNone/>
            </a:pPr>
            <a:r>
              <a:rPr lang="en-US" sz="1800" dirty="0"/>
              <a:t>Tests show not much difference between the two iterations, we finalize our iteration 2 as final model with lower RMSE. </a:t>
            </a:r>
          </a:p>
        </p:txBody>
      </p:sp>
      <p:sp>
        <p:nvSpPr>
          <p:cNvPr id="31" name="Google Shape;366;p40">
            <a:extLst>
              <a:ext uri="{FF2B5EF4-FFF2-40B4-BE49-F238E27FC236}">
                <a16:creationId xmlns:a16="http://schemas.microsoft.com/office/drawing/2014/main" id="{6369DC8E-29D4-B82B-B255-197B1C9D8CD2}"/>
              </a:ext>
            </a:extLst>
          </p:cNvPr>
          <p:cNvSpPr txBox="1"/>
          <p:nvPr/>
        </p:nvSpPr>
        <p:spPr>
          <a:xfrm>
            <a:off x="3932357" y="2218200"/>
            <a:ext cx="1835200" cy="672000"/>
          </a:xfrm>
          <a:prstGeom prst="rect">
            <a:avLst/>
          </a:prstGeom>
          <a:noFill/>
          <a:ln>
            <a:noFill/>
          </a:ln>
        </p:spPr>
        <p:txBody>
          <a:bodyPr spcFirstLastPara="1" wrap="square" lIns="0" tIns="8467" rIns="0" bIns="0" anchor="t" anchorCtr="0">
            <a:noAutofit/>
          </a:bodyPr>
          <a:lstStyle/>
          <a:p>
            <a:pPr algn="ctr"/>
            <a:r>
              <a:rPr lang="es" sz="2800" b="1" dirty="0">
                <a:solidFill>
                  <a:schemeClr val="bg1"/>
                </a:solidFill>
                <a:latin typeface="Calibri" panose="020F0502020204030204"/>
                <a:ea typeface="맑은 고딕" panose="020B0503020000020004" pitchFamily="34" charset="-127"/>
                <a:cs typeface="Arial" pitchFamily="34" charset="0"/>
                <a:sym typeface="DM Serif Display"/>
              </a:rPr>
              <a:t>Ridge</a:t>
            </a:r>
            <a:endParaRPr sz="2800" b="1" dirty="0">
              <a:solidFill>
                <a:schemeClr val="bg1"/>
              </a:solidFill>
              <a:latin typeface="Calibri" panose="020F0502020204030204"/>
              <a:ea typeface="맑은 고딕" panose="020B0503020000020004" pitchFamily="34" charset="-127"/>
              <a:cs typeface="Arial" pitchFamily="34" charset="0"/>
              <a:sym typeface="DM Serif Display"/>
            </a:endParaRPr>
          </a:p>
          <a:p>
            <a:pPr algn="ctr"/>
            <a:endParaRPr dirty="0">
              <a:solidFill>
                <a:schemeClr val="bg1"/>
              </a:solidFill>
              <a:latin typeface="DM Serif Display"/>
              <a:ea typeface="DM Serif Display"/>
              <a:cs typeface="DM Serif Display"/>
              <a:sym typeface="DM Serif Display"/>
            </a:endParaRPr>
          </a:p>
        </p:txBody>
      </p:sp>
      <p:sp>
        <p:nvSpPr>
          <p:cNvPr id="32" name="Google Shape;367;p40">
            <a:extLst>
              <a:ext uri="{FF2B5EF4-FFF2-40B4-BE49-F238E27FC236}">
                <a16:creationId xmlns:a16="http://schemas.microsoft.com/office/drawing/2014/main" id="{4B7EE1FD-D2F5-1D6D-BC2A-2F0CBB62825B}"/>
              </a:ext>
            </a:extLst>
          </p:cNvPr>
          <p:cNvSpPr txBox="1"/>
          <p:nvPr/>
        </p:nvSpPr>
        <p:spPr>
          <a:xfrm>
            <a:off x="6507572" y="2198503"/>
            <a:ext cx="1835200" cy="672000"/>
          </a:xfrm>
          <a:prstGeom prst="rect">
            <a:avLst/>
          </a:prstGeom>
          <a:noFill/>
          <a:ln>
            <a:noFill/>
          </a:ln>
        </p:spPr>
        <p:txBody>
          <a:bodyPr spcFirstLastPara="1" wrap="square" lIns="0" tIns="8467" rIns="0" bIns="0" anchor="t" anchorCtr="0">
            <a:noAutofit/>
          </a:bodyPr>
          <a:lstStyle>
            <a:defPPr>
              <a:defRPr lang="en-US"/>
            </a:defPPr>
            <a:lvl1pPr algn="ctr">
              <a:defRPr sz="2400" b="1">
                <a:solidFill>
                  <a:srgbClr val="002060"/>
                </a:solidFill>
                <a:latin typeface="Calibri" panose="020F0502020204030204"/>
                <a:ea typeface="맑은 고딕" panose="020B0503020000020004" pitchFamily="34" charset="-127"/>
                <a:cs typeface="Arial" pitchFamily="34" charset="0"/>
              </a:defRPr>
            </a:lvl1pPr>
          </a:lstStyle>
          <a:p>
            <a:r>
              <a:rPr lang="es" sz="2800" dirty="0">
                <a:solidFill>
                  <a:schemeClr val="bg1"/>
                </a:solidFill>
                <a:sym typeface="DM Serif Display"/>
              </a:rPr>
              <a:t>L</a:t>
            </a:r>
            <a:r>
              <a:rPr lang="en-US" sz="2800" dirty="0">
                <a:solidFill>
                  <a:schemeClr val="bg1"/>
                </a:solidFill>
                <a:sym typeface="DM Serif Display"/>
              </a:rPr>
              <a:t>a</a:t>
            </a:r>
            <a:r>
              <a:rPr lang="es" sz="2800" dirty="0">
                <a:solidFill>
                  <a:schemeClr val="bg1"/>
                </a:solidFill>
                <a:sym typeface="DM Serif Display"/>
              </a:rPr>
              <a:t>sso </a:t>
            </a:r>
            <a:endParaRPr sz="2800" dirty="0">
              <a:solidFill>
                <a:schemeClr val="bg1"/>
              </a:solidFill>
              <a:sym typeface="DM Serif Display"/>
            </a:endParaRPr>
          </a:p>
          <a:p>
            <a:endParaRPr sz="2800" dirty="0">
              <a:solidFill>
                <a:schemeClr val="bg1"/>
              </a:solidFill>
              <a:sym typeface="DM Serif Display"/>
            </a:endParaRPr>
          </a:p>
        </p:txBody>
      </p:sp>
      <p:sp>
        <p:nvSpPr>
          <p:cNvPr id="33" name="Google Shape;368;p40">
            <a:extLst>
              <a:ext uri="{FF2B5EF4-FFF2-40B4-BE49-F238E27FC236}">
                <a16:creationId xmlns:a16="http://schemas.microsoft.com/office/drawing/2014/main" id="{E1130FE2-BE92-0A3C-4E7E-9A7C505B8909}"/>
              </a:ext>
            </a:extLst>
          </p:cNvPr>
          <p:cNvSpPr txBox="1"/>
          <p:nvPr/>
        </p:nvSpPr>
        <p:spPr>
          <a:xfrm>
            <a:off x="9055839" y="2217467"/>
            <a:ext cx="1835200" cy="417259"/>
          </a:xfrm>
          <a:prstGeom prst="rect">
            <a:avLst/>
          </a:prstGeom>
          <a:noFill/>
          <a:ln>
            <a:noFill/>
          </a:ln>
        </p:spPr>
        <p:txBody>
          <a:bodyPr spcFirstLastPara="1" wrap="square" lIns="0" tIns="8467" rIns="0" bIns="0" anchor="t" anchorCtr="0">
            <a:noAutofit/>
          </a:bodyPr>
          <a:lstStyle>
            <a:defPPr>
              <a:defRPr lang="en-US"/>
            </a:defPPr>
            <a:lvl1pPr algn="ctr">
              <a:defRPr sz="2400" b="1">
                <a:solidFill>
                  <a:srgbClr val="002060"/>
                </a:solidFill>
                <a:latin typeface="Calibri" panose="020F0502020204030204"/>
                <a:ea typeface="맑은 고딕" panose="020B0503020000020004" pitchFamily="34" charset="-127"/>
                <a:cs typeface="Arial" pitchFamily="34" charset="0"/>
              </a:defRPr>
            </a:lvl1pPr>
          </a:lstStyle>
          <a:p>
            <a:r>
              <a:rPr lang="en-US" sz="2800" dirty="0">
                <a:solidFill>
                  <a:schemeClr val="bg1"/>
                </a:solidFill>
                <a:sym typeface="DM Serif Display"/>
              </a:rPr>
              <a:t>Elastic Net</a:t>
            </a:r>
            <a:endParaRPr sz="2800" dirty="0">
              <a:solidFill>
                <a:schemeClr val="bg1"/>
              </a:solidFill>
              <a:sym typeface="DM Serif Display"/>
            </a:endParaRPr>
          </a:p>
        </p:txBody>
      </p:sp>
      <p:sp>
        <p:nvSpPr>
          <p:cNvPr id="34" name="TextBox 33">
            <a:extLst>
              <a:ext uri="{FF2B5EF4-FFF2-40B4-BE49-F238E27FC236}">
                <a16:creationId xmlns:a16="http://schemas.microsoft.com/office/drawing/2014/main" id="{D2879C78-9F15-112B-878B-9AB9F5E37E0E}"/>
              </a:ext>
            </a:extLst>
          </p:cNvPr>
          <p:cNvSpPr txBox="1"/>
          <p:nvPr/>
        </p:nvSpPr>
        <p:spPr>
          <a:xfrm>
            <a:off x="1488730" y="2896287"/>
            <a:ext cx="358348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2800" b="1" i="0" u="none" strike="noStrike" kern="1200" cap="none" spc="0" normalizeH="0" baseline="0" noProof="0" dirty="0">
                <a:ln>
                  <a:noFill/>
                </a:ln>
                <a:solidFill>
                  <a:schemeClr val="bg1"/>
                </a:solidFill>
                <a:effectLst/>
                <a:uLnTx/>
                <a:uFillTx/>
                <a:latin typeface="Calibri" panose="020F0502020204030204"/>
                <a:ea typeface="맑은 고딕" panose="020B0503020000020004" pitchFamily="34" charset="-127"/>
                <a:cs typeface="Arial" pitchFamily="34" charset="0"/>
              </a:rPr>
              <a:t>Theory</a:t>
            </a:r>
            <a:endParaRPr kumimoji="0" lang="ko-KR" altLang="en-US" sz="3200" b="1" i="0" u="none" strike="noStrike" kern="1200" cap="none" spc="0" normalizeH="0" baseline="0" noProof="0" dirty="0">
              <a:ln>
                <a:noFill/>
              </a:ln>
              <a:solidFill>
                <a:schemeClr val="bg1"/>
              </a:solidFill>
              <a:effectLst/>
              <a:uLnTx/>
              <a:uFillTx/>
              <a:latin typeface="Calibri" panose="020F0502020204030204"/>
              <a:ea typeface="맑은 고딕" panose="020B0503020000020004" pitchFamily="34" charset="-127"/>
              <a:cs typeface="Arial" pitchFamily="34" charset="0"/>
            </a:endParaRPr>
          </a:p>
        </p:txBody>
      </p:sp>
      <p:sp>
        <p:nvSpPr>
          <p:cNvPr id="35" name="TextBox 34">
            <a:extLst>
              <a:ext uri="{FF2B5EF4-FFF2-40B4-BE49-F238E27FC236}">
                <a16:creationId xmlns:a16="http://schemas.microsoft.com/office/drawing/2014/main" id="{50BA108F-DC5A-7625-31CC-9937B7782A3E}"/>
              </a:ext>
            </a:extLst>
          </p:cNvPr>
          <p:cNvSpPr txBox="1"/>
          <p:nvPr/>
        </p:nvSpPr>
        <p:spPr>
          <a:xfrm>
            <a:off x="1472950" y="3949764"/>
            <a:ext cx="3583485"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2800" b="1" dirty="0">
                <a:solidFill>
                  <a:schemeClr val="bg1"/>
                </a:solidFill>
                <a:latin typeface="Calibri" panose="020F0502020204030204"/>
                <a:ea typeface="맑은 고딕" panose="020B0503020000020004" pitchFamily="34" charset="-127"/>
                <a:cs typeface="Arial" pitchFamily="34" charset="0"/>
              </a:rPr>
              <a:t>Python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2800" b="1" dirty="0">
                <a:solidFill>
                  <a:schemeClr val="bg1"/>
                </a:solidFill>
                <a:latin typeface="Calibri" panose="020F0502020204030204"/>
                <a:ea typeface="맑은 고딕" panose="020B0503020000020004" pitchFamily="34" charset="-127"/>
                <a:cs typeface="Arial" pitchFamily="34" charset="0"/>
              </a:rPr>
              <a:t>Code </a:t>
            </a:r>
            <a:endParaRPr kumimoji="0" lang="ko-KR" altLang="en-US" sz="2800" b="1" i="0" u="none" strike="noStrike" kern="1200" cap="none" spc="0" normalizeH="0" baseline="0" noProof="0" dirty="0">
              <a:ln>
                <a:noFill/>
              </a:ln>
              <a:solidFill>
                <a:schemeClr val="bg1"/>
              </a:solidFill>
              <a:effectLst/>
              <a:uLnTx/>
              <a:uFillTx/>
              <a:latin typeface="Calibri" panose="020F0502020204030204"/>
              <a:ea typeface="맑은 고딕" panose="020B0503020000020004" pitchFamily="34" charset="-127"/>
              <a:cs typeface="Arial" pitchFamily="34" charset="0"/>
            </a:endParaRPr>
          </a:p>
        </p:txBody>
      </p:sp>
      <p:sp>
        <p:nvSpPr>
          <p:cNvPr id="36" name="TextBox 35">
            <a:extLst>
              <a:ext uri="{FF2B5EF4-FFF2-40B4-BE49-F238E27FC236}">
                <a16:creationId xmlns:a16="http://schemas.microsoft.com/office/drawing/2014/main" id="{E3F01C78-6017-A358-84BA-0C3E0167D6AB}"/>
              </a:ext>
            </a:extLst>
          </p:cNvPr>
          <p:cNvSpPr txBox="1"/>
          <p:nvPr/>
        </p:nvSpPr>
        <p:spPr>
          <a:xfrm>
            <a:off x="1512525" y="5240306"/>
            <a:ext cx="3583485"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2800" b="1" dirty="0">
                <a:solidFill>
                  <a:schemeClr val="bg1"/>
                </a:solidFill>
                <a:latin typeface="Calibri" panose="020F0502020204030204"/>
                <a:ea typeface="맑은 고딕" panose="020B0503020000020004" pitchFamily="34" charset="-127"/>
                <a:cs typeface="Arial" pitchFamily="34" charset="0"/>
              </a:rPr>
              <a:t>Error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2800" b="1" dirty="0">
                <a:solidFill>
                  <a:schemeClr val="bg1"/>
                </a:solidFill>
                <a:latin typeface="Calibri" panose="020F0502020204030204"/>
                <a:ea typeface="맑은 고딕" panose="020B0503020000020004" pitchFamily="34" charset="-127"/>
                <a:cs typeface="Arial" pitchFamily="34" charset="0"/>
              </a:rPr>
              <a:t>terms</a:t>
            </a:r>
            <a:endParaRPr kumimoji="0" lang="ko-KR" altLang="en-US" sz="2800" b="1" i="0" u="none" strike="noStrike" kern="1200" cap="none" spc="0" normalizeH="0" baseline="0" noProof="0" dirty="0">
              <a:ln>
                <a:noFill/>
              </a:ln>
              <a:solidFill>
                <a:schemeClr val="bg1"/>
              </a:solidFill>
              <a:effectLst/>
              <a:uLnTx/>
              <a:uFillTx/>
              <a:latin typeface="Calibri" panose="020F0502020204030204"/>
              <a:ea typeface="맑은 고딕" panose="020B0503020000020004" pitchFamily="34" charset="-127"/>
              <a:cs typeface="Arial" pitchFamily="34" charset="0"/>
            </a:endParaRPr>
          </a:p>
        </p:txBody>
      </p:sp>
      <p:sp>
        <p:nvSpPr>
          <p:cNvPr id="37" name="TextBox 36">
            <a:extLst>
              <a:ext uri="{FF2B5EF4-FFF2-40B4-BE49-F238E27FC236}">
                <a16:creationId xmlns:a16="http://schemas.microsoft.com/office/drawing/2014/main" id="{137D039F-E750-D23A-4D6F-B1916D967DFD}"/>
              </a:ext>
            </a:extLst>
          </p:cNvPr>
          <p:cNvSpPr txBox="1"/>
          <p:nvPr/>
        </p:nvSpPr>
        <p:spPr>
          <a:xfrm>
            <a:off x="1598060" y="5755618"/>
            <a:ext cx="358348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2800" b="1" dirty="0">
                <a:solidFill>
                  <a:schemeClr val="bg1"/>
                </a:solidFill>
                <a:latin typeface="Calibri" panose="020F0502020204030204"/>
                <a:ea typeface="맑은 고딕" panose="020B0503020000020004" pitchFamily="34" charset="-127"/>
                <a:cs typeface="Arial" pitchFamily="34" charset="0"/>
              </a:rPr>
              <a:t> </a:t>
            </a:r>
            <a:endParaRPr kumimoji="0" lang="ko-KR" altLang="en-US" sz="2800" b="1" i="0" u="none" strike="noStrike" kern="1200" cap="none" spc="0" normalizeH="0" baseline="0" noProof="0" dirty="0">
              <a:ln>
                <a:noFill/>
              </a:ln>
              <a:solidFill>
                <a:schemeClr val="bg1"/>
              </a:solidFill>
              <a:effectLst/>
              <a:uLnTx/>
              <a:uFillTx/>
              <a:latin typeface="Calibri" panose="020F0502020204030204"/>
              <a:ea typeface="맑은 고딕" panose="020B0503020000020004" pitchFamily="34" charset="-127"/>
              <a:cs typeface="Arial" pitchFamily="34" charset="0"/>
            </a:endParaRPr>
          </a:p>
        </p:txBody>
      </p:sp>
      <p:sp>
        <p:nvSpPr>
          <p:cNvPr id="38" name="Google Shape;354;p40">
            <a:extLst>
              <a:ext uri="{FF2B5EF4-FFF2-40B4-BE49-F238E27FC236}">
                <a16:creationId xmlns:a16="http://schemas.microsoft.com/office/drawing/2014/main" id="{8D34C50D-C296-EF28-B9B7-67774532E209}"/>
              </a:ext>
            </a:extLst>
          </p:cNvPr>
          <p:cNvSpPr/>
          <p:nvPr/>
        </p:nvSpPr>
        <p:spPr>
          <a:xfrm>
            <a:off x="3482955" y="2638303"/>
            <a:ext cx="2548267" cy="1329036"/>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dirty="0">
              <a:solidFill>
                <a:schemeClr val="bg1"/>
              </a:solidFill>
            </a:endParaRPr>
          </a:p>
        </p:txBody>
      </p:sp>
      <p:sp>
        <p:nvSpPr>
          <p:cNvPr id="39" name="Google Shape;354;p40">
            <a:extLst>
              <a:ext uri="{FF2B5EF4-FFF2-40B4-BE49-F238E27FC236}">
                <a16:creationId xmlns:a16="http://schemas.microsoft.com/office/drawing/2014/main" id="{F9865BCD-275B-3FA8-CC5B-E94C127941DE}"/>
              </a:ext>
            </a:extLst>
          </p:cNvPr>
          <p:cNvSpPr/>
          <p:nvPr/>
        </p:nvSpPr>
        <p:spPr>
          <a:xfrm>
            <a:off x="8789660" y="2634726"/>
            <a:ext cx="2548267" cy="1329036"/>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dirty="0">
              <a:solidFill>
                <a:schemeClr val="bg1"/>
              </a:solidFill>
            </a:endParaRPr>
          </a:p>
        </p:txBody>
      </p:sp>
      <p:sp>
        <p:nvSpPr>
          <p:cNvPr id="40" name="Google Shape;354;p40">
            <a:extLst>
              <a:ext uri="{FF2B5EF4-FFF2-40B4-BE49-F238E27FC236}">
                <a16:creationId xmlns:a16="http://schemas.microsoft.com/office/drawing/2014/main" id="{62B68630-9689-034B-D602-67B62B628260}"/>
              </a:ext>
            </a:extLst>
          </p:cNvPr>
          <p:cNvSpPr/>
          <p:nvPr/>
        </p:nvSpPr>
        <p:spPr>
          <a:xfrm>
            <a:off x="6134183" y="2634727"/>
            <a:ext cx="2548267" cy="1329036"/>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dirty="0">
              <a:solidFill>
                <a:schemeClr val="bg1"/>
              </a:solidFill>
            </a:endParaRPr>
          </a:p>
        </p:txBody>
      </p:sp>
      <p:sp>
        <p:nvSpPr>
          <p:cNvPr id="41" name="Google Shape;354;p40">
            <a:extLst>
              <a:ext uri="{FF2B5EF4-FFF2-40B4-BE49-F238E27FC236}">
                <a16:creationId xmlns:a16="http://schemas.microsoft.com/office/drawing/2014/main" id="{CA2D9D9F-4D53-617A-8F6D-9A8E1D0C3BA1}"/>
              </a:ext>
            </a:extLst>
          </p:cNvPr>
          <p:cNvSpPr/>
          <p:nvPr/>
        </p:nvSpPr>
        <p:spPr>
          <a:xfrm>
            <a:off x="3478706" y="3876841"/>
            <a:ext cx="2548267" cy="1329036"/>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dirty="0">
              <a:solidFill>
                <a:schemeClr val="bg1"/>
              </a:solidFill>
            </a:endParaRPr>
          </a:p>
        </p:txBody>
      </p:sp>
      <p:sp>
        <p:nvSpPr>
          <p:cNvPr id="42" name="Google Shape;354;p40">
            <a:extLst>
              <a:ext uri="{FF2B5EF4-FFF2-40B4-BE49-F238E27FC236}">
                <a16:creationId xmlns:a16="http://schemas.microsoft.com/office/drawing/2014/main" id="{7DFA9B60-6EAD-4BDE-B194-BAFF1039A065}"/>
              </a:ext>
            </a:extLst>
          </p:cNvPr>
          <p:cNvSpPr/>
          <p:nvPr/>
        </p:nvSpPr>
        <p:spPr>
          <a:xfrm>
            <a:off x="6138432" y="3876841"/>
            <a:ext cx="2548267" cy="1329036"/>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dirty="0">
              <a:solidFill>
                <a:schemeClr val="bg1"/>
              </a:solidFill>
            </a:endParaRPr>
          </a:p>
        </p:txBody>
      </p:sp>
      <p:sp>
        <p:nvSpPr>
          <p:cNvPr id="43" name="Google Shape;354;p40">
            <a:extLst>
              <a:ext uri="{FF2B5EF4-FFF2-40B4-BE49-F238E27FC236}">
                <a16:creationId xmlns:a16="http://schemas.microsoft.com/office/drawing/2014/main" id="{06CDAA39-8E1B-3CB8-D986-2D409E420D7F}"/>
              </a:ext>
            </a:extLst>
          </p:cNvPr>
          <p:cNvSpPr/>
          <p:nvPr/>
        </p:nvSpPr>
        <p:spPr>
          <a:xfrm>
            <a:off x="8785411" y="3884417"/>
            <a:ext cx="2548267" cy="1329036"/>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dirty="0">
              <a:solidFill>
                <a:schemeClr val="bg1"/>
              </a:solidFill>
            </a:endParaRPr>
          </a:p>
        </p:txBody>
      </p:sp>
      <p:sp>
        <p:nvSpPr>
          <p:cNvPr id="44" name="Google Shape;354;p40">
            <a:extLst>
              <a:ext uri="{FF2B5EF4-FFF2-40B4-BE49-F238E27FC236}">
                <a16:creationId xmlns:a16="http://schemas.microsoft.com/office/drawing/2014/main" id="{A0B83EB6-78A7-F66A-1B91-06931BDBD792}"/>
              </a:ext>
            </a:extLst>
          </p:cNvPr>
          <p:cNvSpPr/>
          <p:nvPr/>
        </p:nvSpPr>
        <p:spPr>
          <a:xfrm>
            <a:off x="3476582" y="5130760"/>
            <a:ext cx="2548267" cy="1329036"/>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dirty="0">
              <a:solidFill>
                <a:schemeClr val="bg1"/>
              </a:solidFill>
            </a:endParaRPr>
          </a:p>
        </p:txBody>
      </p:sp>
      <p:sp>
        <p:nvSpPr>
          <p:cNvPr id="45" name="Google Shape;354;p40">
            <a:extLst>
              <a:ext uri="{FF2B5EF4-FFF2-40B4-BE49-F238E27FC236}">
                <a16:creationId xmlns:a16="http://schemas.microsoft.com/office/drawing/2014/main" id="{3AB6EDA6-01ED-D5CD-9AAD-8A96A895575A}"/>
              </a:ext>
            </a:extLst>
          </p:cNvPr>
          <p:cNvSpPr/>
          <p:nvPr/>
        </p:nvSpPr>
        <p:spPr>
          <a:xfrm>
            <a:off x="6129934" y="5130759"/>
            <a:ext cx="2548267" cy="1329036"/>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dirty="0">
              <a:solidFill>
                <a:schemeClr val="bg1"/>
              </a:solidFill>
            </a:endParaRPr>
          </a:p>
        </p:txBody>
      </p:sp>
      <p:sp>
        <p:nvSpPr>
          <p:cNvPr id="46" name="Google Shape;354;p40">
            <a:extLst>
              <a:ext uri="{FF2B5EF4-FFF2-40B4-BE49-F238E27FC236}">
                <a16:creationId xmlns:a16="http://schemas.microsoft.com/office/drawing/2014/main" id="{EFF0344F-2580-BF97-176B-B926B534150F}"/>
              </a:ext>
            </a:extLst>
          </p:cNvPr>
          <p:cNvSpPr/>
          <p:nvPr/>
        </p:nvSpPr>
        <p:spPr>
          <a:xfrm>
            <a:off x="8798158" y="5130758"/>
            <a:ext cx="2548267" cy="1329036"/>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dirty="0">
              <a:solidFill>
                <a:schemeClr val="bg1"/>
              </a:solidFill>
            </a:endParaRPr>
          </a:p>
        </p:txBody>
      </p:sp>
      <p:sp>
        <p:nvSpPr>
          <p:cNvPr id="47" name="Google Shape;373;p40">
            <a:extLst>
              <a:ext uri="{FF2B5EF4-FFF2-40B4-BE49-F238E27FC236}">
                <a16:creationId xmlns:a16="http://schemas.microsoft.com/office/drawing/2014/main" id="{407CFA32-7467-C9DB-F727-24E2285AC9DB}"/>
              </a:ext>
            </a:extLst>
          </p:cNvPr>
          <p:cNvSpPr txBox="1"/>
          <p:nvPr/>
        </p:nvSpPr>
        <p:spPr>
          <a:xfrm>
            <a:off x="3732849" y="4046082"/>
            <a:ext cx="2344134" cy="1077218"/>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600" b="1" i="0" u="none" strike="noStrike" cap="none" spc="0" normalizeH="0" baseline="0">
                <a:ln>
                  <a:noFill/>
                </a:ln>
                <a:solidFill>
                  <a:prstClr val="black"/>
                </a:solidFill>
                <a:effectLst/>
                <a:uLnTx/>
                <a:uFillTx/>
                <a:latin typeface="Calibri" panose="020F0502020204030204"/>
              </a:defRPr>
            </a:lvl1pPr>
          </a:lstStyle>
          <a:p>
            <a:r>
              <a:rPr lang="en-US" dirty="0">
                <a:solidFill>
                  <a:schemeClr val="bg1"/>
                </a:solidFill>
                <a:sym typeface="Open Sans Light"/>
              </a:rPr>
              <a:t>ridgeR = Ridge()</a:t>
            </a:r>
          </a:p>
          <a:p>
            <a:r>
              <a:rPr lang="en-US" dirty="0" err="1">
                <a:solidFill>
                  <a:schemeClr val="bg1"/>
                </a:solidFill>
                <a:sym typeface="Open Sans Light"/>
              </a:rPr>
              <a:t>ridgeR.fit</a:t>
            </a:r>
            <a:r>
              <a:rPr lang="en-US" dirty="0">
                <a:solidFill>
                  <a:schemeClr val="bg1"/>
                </a:solidFill>
                <a:sym typeface="Open Sans Light"/>
              </a:rPr>
              <a:t>(</a:t>
            </a:r>
            <a:r>
              <a:rPr lang="en-US" dirty="0" err="1">
                <a:solidFill>
                  <a:schemeClr val="bg1"/>
                </a:solidFill>
                <a:sym typeface="Open Sans Light"/>
              </a:rPr>
              <a:t>x_train</a:t>
            </a:r>
            <a:r>
              <a:rPr lang="en-US" dirty="0">
                <a:solidFill>
                  <a:schemeClr val="bg1"/>
                </a:solidFill>
                <a:sym typeface="Open Sans Light"/>
              </a:rPr>
              <a:t>, </a:t>
            </a:r>
            <a:r>
              <a:rPr lang="en-US" dirty="0" err="1">
                <a:solidFill>
                  <a:schemeClr val="bg1"/>
                </a:solidFill>
                <a:sym typeface="Open Sans Light"/>
              </a:rPr>
              <a:t>y_train</a:t>
            </a:r>
            <a:r>
              <a:rPr lang="en-US" dirty="0">
                <a:solidFill>
                  <a:schemeClr val="bg1"/>
                </a:solidFill>
                <a:sym typeface="Open Sans Light"/>
              </a:rPr>
              <a:t>)</a:t>
            </a:r>
          </a:p>
          <a:p>
            <a:r>
              <a:rPr lang="en-US" dirty="0" err="1">
                <a:solidFill>
                  <a:schemeClr val="bg1"/>
                </a:solidFill>
                <a:sym typeface="Open Sans Light"/>
              </a:rPr>
              <a:t>ridgeR.predict</a:t>
            </a:r>
            <a:r>
              <a:rPr lang="en-US" dirty="0">
                <a:solidFill>
                  <a:schemeClr val="bg1"/>
                </a:solidFill>
                <a:sym typeface="Open Sans Light"/>
              </a:rPr>
              <a:t>(</a:t>
            </a:r>
            <a:r>
              <a:rPr lang="en-US" dirty="0" err="1">
                <a:solidFill>
                  <a:schemeClr val="bg1"/>
                </a:solidFill>
                <a:sym typeface="Open Sans Light"/>
              </a:rPr>
              <a:t>x_test</a:t>
            </a:r>
            <a:r>
              <a:rPr lang="en-US" dirty="0">
                <a:solidFill>
                  <a:schemeClr val="bg1"/>
                </a:solidFill>
                <a:sym typeface="Open Sans Light"/>
              </a:rPr>
              <a:t>)</a:t>
            </a:r>
          </a:p>
        </p:txBody>
      </p:sp>
      <p:sp>
        <p:nvSpPr>
          <p:cNvPr id="48" name="Google Shape;373;p40">
            <a:extLst>
              <a:ext uri="{FF2B5EF4-FFF2-40B4-BE49-F238E27FC236}">
                <a16:creationId xmlns:a16="http://schemas.microsoft.com/office/drawing/2014/main" id="{C14BC6AF-78C6-21FE-FDC5-03AF3EBD1895}"/>
              </a:ext>
            </a:extLst>
          </p:cNvPr>
          <p:cNvSpPr txBox="1"/>
          <p:nvPr/>
        </p:nvSpPr>
        <p:spPr>
          <a:xfrm>
            <a:off x="8925407" y="2826860"/>
            <a:ext cx="2426156" cy="830997"/>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600" b="1" i="0" u="none" strike="noStrike" cap="none" spc="0" normalizeH="0" baseline="0">
                <a:ln>
                  <a:noFill/>
                </a:ln>
                <a:solidFill>
                  <a:prstClr val="black"/>
                </a:solidFill>
                <a:effectLst/>
                <a:uLnTx/>
                <a:uFillTx/>
                <a:latin typeface="Calibri" panose="020F0502020204030204"/>
              </a:defRPr>
            </a:lvl1pPr>
          </a:lstStyle>
          <a:p>
            <a:pPr algn="ctr"/>
            <a:r>
              <a:rPr lang="en-US" dirty="0">
                <a:solidFill>
                  <a:schemeClr val="bg1"/>
                </a:solidFill>
                <a:sym typeface="Open Sans Light"/>
              </a:rPr>
              <a:t> Elastic Net combines the penalties of ridge and lasso.</a:t>
            </a:r>
          </a:p>
        </p:txBody>
      </p:sp>
      <p:sp>
        <p:nvSpPr>
          <p:cNvPr id="49" name="Google Shape;373;p40">
            <a:extLst>
              <a:ext uri="{FF2B5EF4-FFF2-40B4-BE49-F238E27FC236}">
                <a16:creationId xmlns:a16="http://schemas.microsoft.com/office/drawing/2014/main" id="{F1BE2F08-AEEE-ED6B-312C-87DC8EE3E97C}"/>
              </a:ext>
            </a:extLst>
          </p:cNvPr>
          <p:cNvSpPr txBox="1"/>
          <p:nvPr/>
        </p:nvSpPr>
        <p:spPr>
          <a:xfrm>
            <a:off x="6214664" y="2919099"/>
            <a:ext cx="2495947" cy="584775"/>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600" b="1" i="0" u="none" strike="noStrike" cap="none" spc="0" normalizeH="0" baseline="0">
                <a:ln>
                  <a:noFill/>
                </a:ln>
                <a:solidFill>
                  <a:prstClr val="black"/>
                </a:solidFill>
                <a:effectLst/>
                <a:uLnTx/>
                <a:uFillTx/>
                <a:latin typeface="Calibri" panose="020F0502020204030204"/>
              </a:defRPr>
            </a:lvl1pPr>
          </a:lstStyle>
          <a:p>
            <a:pPr algn="ctr"/>
            <a:r>
              <a:rPr lang="en-US" dirty="0">
                <a:solidFill>
                  <a:schemeClr val="bg1"/>
                </a:solidFill>
                <a:sym typeface="Open Sans Light"/>
              </a:rPr>
              <a:t>Adds a penalty for coefficients instead.</a:t>
            </a:r>
          </a:p>
        </p:txBody>
      </p:sp>
      <p:sp>
        <p:nvSpPr>
          <p:cNvPr id="50" name="Google Shape;373;p40">
            <a:extLst>
              <a:ext uri="{FF2B5EF4-FFF2-40B4-BE49-F238E27FC236}">
                <a16:creationId xmlns:a16="http://schemas.microsoft.com/office/drawing/2014/main" id="{452E8C89-C2C8-0F0B-5D49-CF172240098F}"/>
              </a:ext>
            </a:extLst>
          </p:cNvPr>
          <p:cNvSpPr txBox="1"/>
          <p:nvPr/>
        </p:nvSpPr>
        <p:spPr>
          <a:xfrm>
            <a:off x="3548711" y="2791044"/>
            <a:ext cx="2445843" cy="1077218"/>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600" b="1" i="0" u="none" strike="noStrike" cap="none" spc="0" normalizeH="0" baseline="0">
                <a:ln>
                  <a:noFill/>
                </a:ln>
                <a:solidFill>
                  <a:prstClr val="black"/>
                </a:solidFill>
                <a:effectLst/>
                <a:uLnTx/>
                <a:uFillTx/>
                <a:latin typeface="Calibri" panose="020F0502020204030204"/>
              </a:defRPr>
            </a:lvl1pPr>
          </a:lstStyle>
          <a:p>
            <a:pPr algn="ctr"/>
            <a:r>
              <a:rPr lang="en-US" dirty="0">
                <a:solidFill>
                  <a:schemeClr val="bg1"/>
                </a:solidFill>
                <a:sym typeface="Open Sans Light"/>
              </a:rPr>
              <a:t>Penalizes the sum of squared coefficients or large regression coefficients.</a:t>
            </a:r>
          </a:p>
        </p:txBody>
      </p:sp>
      <p:sp>
        <p:nvSpPr>
          <p:cNvPr id="51" name="Google Shape;373;p40">
            <a:extLst>
              <a:ext uri="{FF2B5EF4-FFF2-40B4-BE49-F238E27FC236}">
                <a16:creationId xmlns:a16="http://schemas.microsoft.com/office/drawing/2014/main" id="{3292C746-0E63-E140-B15F-73B8B55F10E3}"/>
              </a:ext>
            </a:extLst>
          </p:cNvPr>
          <p:cNvSpPr txBox="1"/>
          <p:nvPr/>
        </p:nvSpPr>
        <p:spPr>
          <a:xfrm>
            <a:off x="6257182" y="4053154"/>
            <a:ext cx="2335980" cy="830997"/>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600" b="1" i="0" u="none" strike="noStrike" cap="none" spc="0" normalizeH="0" baseline="0">
                <a:ln>
                  <a:noFill/>
                </a:ln>
                <a:solidFill>
                  <a:prstClr val="black"/>
                </a:solidFill>
                <a:effectLst/>
                <a:uLnTx/>
                <a:uFillTx/>
                <a:latin typeface="Calibri" panose="020F0502020204030204"/>
              </a:defRPr>
            </a:lvl1pPr>
          </a:lstStyle>
          <a:p>
            <a:r>
              <a:rPr lang="en-US" dirty="0">
                <a:solidFill>
                  <a:schemeClr val="bg1"/>
                </a:solidFill>
                <a:sym typeface="Open Sans Light"/>
              </a:rPr>
              <a:t>Lasso = Lasso(alpha=0.1)</a:t>
            </a:r>
          </a:p>
          <a:p>
            <a:r>
              <a:rPr lang="en-US" dirty="0" err="1">
                <a:solidFill>
                  <a:schemeClr val="bg1"/>
                </a:solidFill>
                <a:sym typeface="Open Sans Light"/>
              </a:rPr>
              <a:t>Lasso.fit</a:t>
            </a:r>
            <a:r>
              <a:rPr lang="en-US" dirty="0">
                <a:solidFill>
                  <a:schemeClr val="bg1"/>
                </a:solidFill>
                <a:sym typeface="Open Sans Light"/>
              </a:rPr>
              <a:t>(</a:t>
            </a:r>
            <a:r>
              <a:rPr lang="en-US" dirty="0" err="1">
                <a:solidFill>
                  <a:schemeClr val="bg1"/>
                </a:solidFill>
                <a:sym typeface="Open Sans Light"/>
              </a:rPr>
              <a:t>x_train</a:t>
            </a:r>
            <a:r>
              <a:rPr lang="en-US" dirty="0">
                <a:solidFill>
                  <a:schemeClr val="bg1"/>
                </a:solidFill>
                <a:sym typeface="Open Sans Light"/>
              </a:rPr>
              <a:t>, </a:t>
            </a:r>
            <a:r>
              <a:rPr lang="en-US" dirty="0" err="1">
                <a:solidFill>
                  <a:schemeClr val="bg1"/>
                </a:solidFill>
                <a:sym typeface="Open Sans Light"/>
              </a:rPr>
              <a:t>y_train</a:t>
            </a:r>
            <a:r>
              <a:rPr lang="en-US" dirty="0">
                <a:solidFill>
                  <a:schemeClr val="bg1"/>
                </a:solidFill>
                <a:sym typeface="Open Sans Light"/>
              </a:rPr>
              <a:t>)</a:t>
            </a:r>
          </a:p>
          <a:p>
            <a:r>
              <a:rPr lang="en-US" dirty="0" err="1">
                <a:solidFill>
                  <a:schemeClr val="bg1"/>
                </a:solidFill>
                <a:sym typeface="Open Sans Light"/>
              </a:rPr>
              <a:t>Lasso.predict</a:t>
            </a:r>
            <a:r>
              <a:rPr lang="en-US" dirty="0">
                <a:solidFill>
                  <a:schemeClr val="bg1"/>
                </a:solidFill>
                <a:sym typeface="Open Sans Light"/>
              </a:rPr>
              <a:t>(</a:t>
            </a:r>
            <a:r>
              <a:rPr lang="en-US" dirty="0" err="1">
                <a:solidFill>
                  <a:schemeClr val="bg1"/>
                </a:solidFill>
                <a:sym typeface="Open Sans Light"/>
              </a:rPr>
              <a:t>x_test</a:t>
            </a:r>
            <a:r>
              <a:rPr lang="en-US" dirty="0">
                <a:solidFill>
                  <a:schemeClr val="bg1"/>
                </a:solidFill>
                <a:sym typeface="Open Sans Light"/>
              </a:rPr>
              <a:t>)</a:t>
            </a:r>
          </a:p>
        </p:txBody>
      </p:sp>
      <p:sp>
        <p:nvSpPr>
          <p:cNvPr id="52" name="Google Shape;373;p40">
            <a:extLst>
              <a:ext uri="{FF2B5EF4-FFF2-40B4-BE49-F238E27FC236}">
                <a16:creationId xmlns:a16="http://schemas.microsoft.com/office/drawing/2014/main" id="{EF122091-9516-6896-57AA-A837DFFDCD71}"/>
              </a:ext>
            </a:extLst>
          </p:cNvPr>
          <p:cNvSpPr txBox="1"/>
          <p:nvPr/>
        </p:nvSpPr>
        <p:spPr>
          <a:xfrm>
            <a:off x="9480981" y="5382083"/>
            <a:ext cx="1761107" cy="584775"/>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600" b="1" i="0" u="none" strike="noStrike" cap="none" spc="0" normalizeH="0" baseline="0">
                <a:ln>
                  <a:noFill/>
                </a:ln>
                <a:solidFill>
                  <a:prstClr val="black"/>
                </a:solidFill>
                <a:effectLst/>
                <a:uLnTx/>
                <a:uFillTx/>
                <a:latin typeface="Calibri" panose="020F0502020204030204"/>
              </a:defRPr>
            </a:lvl1pPr>
          </a:lstStyle>
          <a:p>
            <a:r>
              <a:rPr lang="en-US" dirty="0">
                <a:solidFill>
                  <a:schemeClr val="bg1"/>
                </a:solidFill>
                <a:sym typeface="Open Sans Light"/>
              </a:rPr>
              <a:t>MSE: 0.032627</a:t>
            </a:r>
          </a:p>
          <a:p>
            <a:r>
              <a:rPr lang="en-US" dirty="0">
                <a:solidFill>
                  <a:schemeClr val="bg1"/>
                </a:solidFill>
                <a:sym typeface="Open Sans Light"/>
              </a:rPr>
              <a:t>RMSE: 0.180630 </a:t>
            </a:r>
            <a:endParaRPr dirty="0">
              <a:solidFill>
                <a:schemeClr val="bg1"/>
              </a:solidFill>
              <a:sym typeface="Open Sans Light"/>
            </a:endParaRPr>
          </a:p>
        </p:txBody>
      </p:sp>
      <p:sp>
        <p:nvSpPr>
          <p:cNvPr id="53" name="Google Shape;373;p40">
            <a:extLst>
              <a:ext uri="{FF2B5EF4-FFF2-40B4-BE49-F238E27FC236}">
                <a16:creationId xmlns:a16="http://schemas.microsoft.com/office/drawing/2014/main" id="{F86638D5-E3E9-4042-0378-211F1F8D6589}"/>
              </a:ext>
            </a:extLst>
          </p:cNvPr>
          <p:cNvSpPr txBox="1"/>
          <p:nvPr/>
        </p:nvSpPr>
        <p:spPr>
          <a:xfrm>
            <a:off x="6763812" y="5382083"/>
            <a:ext cx="1761107" cy="584775"/>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600" b="1" i="0" u="none" strike="noStrike" cap="none" spc="0" normalizeH="0" baseline="0">
                <a:ln>
                  <a:noFill/>
                </a:ln>
                <a:solidFill>
                  <a:prstClr val="black"/>
                </a:solidFill>
                <a:effectLst/>
                <a:uLnTx/>
                <a:uFillTx/>
                <a:latin typeface="Calibri" panose="020F0502020204030204"/>
              </a:defRPr>
            </a:lvl1pPr>
          </a:lstStyle>
          <a:p>
            <a:r>
              <a:rPr lang="en-US" dirty="0">
                <a:solidFill>
                  <a:schemeClr val="bg1"/>
                </a:solidFill>
                <a:sym typeface="Open Sans Light"/>
              </a:rPr>
              <a:t>MSE: 0.06313</a:t>
            </a:r>
          </a:p>
          <a:p>
            <a:r>
              <a:rPr lang="en-US" dirty="0">
                <a:solidFill>
                  <a:schemeClr val="bg1"/>
                </a:solidFill>
                <a:sym typeface="Open Sans Light"/>
              </a:rPr>
              <a:t>RMSE: 0.25126</a:t>
            </a:r>
          </a:p>
        </p:txBody>
      </p:sp>
      <p:sp>
        <p:nvSpPr>
          <p:cNvPr id="54" name="Google Shape;373;p40">
            <a:extLst>
              <a:ext uri="{FF2B5EF4-FFF2-40B4-BE49-F238E27FC236}">
                <a16:creationId xmlns:a16="http://schemas.microsoft.com/office/drawing/2014/main" id="{DFEB3218-336C-6566-4E4C-FB66916A6525}"/>
              </a:ext>
            </a:extLst>
          </p:cNvPr>
          <p:cNvSpPr txBox="1"/>
          <p:nvPr/>
        </p:nvSpPr>
        <p:spPr>
          <a:xfrm>
            <a:off x="4140475" y="5393653"/>
            <a:ext cx="1761107" cy="584775"/>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600" b="1" i="0" u="none" strike="noStrike" cap="none" spc="0" normalizeH="0" baseline="0">
                <a:ln>
                  <a:noFill/>
                </a:ln>
                <a:solidFill>
                  <a:prstClr val="black"/>
                </a:solidFill>
                <a:effectLst/>
                <a:uLnTx/>
                <a:uFillTx/>
                <a:latin typeface="Calibri" panose="020F0502020204030204"/>
              </a:defRPr>
            </a:lvl1pPr>
          </a:lstStyle>
          <a:p>
            <a:r>
              <a:rPr lang="en-US" dirty="0">
                <a:solidFill>
                  <a:schemeClr val="bg1"/>
                </a:solidFill>
                <a:sym typeface="Open Sans Light"/>
              </a:rPr>
              <a:t>MSE: 0.000731</a:t>
            </a:r>
          </a:p>
          <a:p>
            <a:r>
              <a:rPr lang="en-US" dirty="0">
                <a:solidFill>
                  <a:schemeClr val="bg1"/>
                </a:solidFill>
                <a:sym typeface="Open Sans Light"/>
              </a:rPr>
              <a:t>RMSE: 0.027045</a:t>
            </a:r>
          </a:p>
        </p:txBody>
      </p:sp>
      <p:sp>
        <p:nvSpPr>
          <p:cNvPr id="55" name="TextBox 54">
            <a:extLst>
              <a:ext uri="{FF2B5EF4-FFF2-40B4-BE49-F238E27FC236}">
                <a16:creationId xmlns:a16="http://schemas.microsoft.com/office/drawing/2014/main" id="{25536F06-CACC-408A-03EE-A7BB31290929}"/>
              </a:ext>
            </a:extLst>
          </p:cNvPr>
          <p:cNvSpPr txBox="1"/>
          <p:nvPr/>
        </p:nvSpPr>
        <p:spPr>
          <a:xfrm>
            <a:off x="8785411" y="4075468"/>
            <a:ext cx="2690311" cy="1077218"/>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1600" b="1" i="0" u="none" strike="noStrike" cap="none" spc="0" normalizeH="0" baseline="0">
                <a:ln>
                  <a:noFill/>
                </a:ln>
                <a:solidFill>
                  <a:prstClr val="black"/>
                </a:solidFill>
                <a:effectLst/>
                <a:uLnTx/>
                <a:uFillTx/>
                <a:latin typeface="Calibri" panose="020F0502020204030204"/>
              </a:defRPr>
            </a:lvl1pPr>
          </a:lstStyle>
          <a:p>
            <a:r>
              <a:rPr lang="en-US" dirty="0">
                <a:solidFill>
                  <a:schemeClr val="bg1"/>
                </a:solidFill>
              </a:rPr>
              <a:t>elastic = ElasticNet(alpha=0.1)</a:t>
            </a:r>
          </a:p>
          <a:p>
            <a:r>
              <a:rPr lang="en-US" dirty="0" err="1">
                <a:solidFill>
                  <a:schemeClr val="bg1"/>
                </a:solidFill>
              </a:rPr>
              <a:t>elastic.fit</a:t>
            </a:r>
            <a:r>
              <a:rPr lang="en-US" dirty="0">
                <a:solidFill>
                  <a:schemeClr val="bg1"/>
                </a:solidFill>
              </a:rPr>
              <a:t>(</a:t>
            </a:r>
            <a:r>
              <a:rPr lang="en-US" dirty="0" err="1">
                <a:solidFill>
                  <a:schemeClr val="bg1"/>
                </a:solidFill>
              </a:rPr>
              <a:t>x_train</a:t>
            </a:r>
            <a:r>
              <a:rPr lang="en-US" dirty="0">
                <a:solidFill>
                  <a:schemeClr val="bg1"/>
                </a:solidFill>
              </a:rPr>
              <a:t>, </a:t>
            </a:r>
            <a:r>
              <a:rPr lang="en-US" dirty="0" err="1">
                <a:solidFill>
                  <a:schemeClr val="bg1"/>
                </a:solidFill>
              </a:rPr>
              <a:t>y_train</a:t>
            </a:r>
            <a:r>
              <a:rPr lang="en-US" dirty="0">
                <a:solidFill>
                  <a:schemeClr val="bg1"/>
                </a:solidFill>
              </a:rPr>
              <a:t>)</a:t>
            </a:r>
          </a:p>
          <a:p>
            <a:r>
              <a:rPr lang="en-US" dirty="0" err="1">
                <a:solidFill>
                  <a:schemeClr val="bg1"/>
                </a:solidFill>
              </a:rPr>
              <a:t>elastic.predict</a:t>
            </a:r>
            <a:r>
              <a:rPr lang="en-US" dirty="0">
                <a:solidFill>
                  <a:schemeClr val="bg1"/>
                </a:solidFill>
              </a:rPr>
              <a:t>(</a:t>
            </a:r>
            <a:r>
              <a:rPr lang="en-US" dirty="0" err="1">
                <a:solidFill>
                  <a:schemeClr val="bg1"/>
                </a:solidFill>
              </a:rPr>
              <a:t>x_test</a:t>
            </a:r>
            <a:r>
              <a:rPr lang="en-US" dirty="0">
                <a:solidFill>
                  <a:schemeClr val="bg1"/>
                </a:solidFill>
              </a:rPr>
              <a:t>)</a:t>
            </a:r>
          </a:p>
        </p:txBody>
      </p:sp>
    </p:spTree>
    <p:extLst>
      <p:ext uri="{BB962C8B-B14F-4D97-AF65-F5344CB8AC3E}">
        <p14:creationId xmlns:p14="http://schemas.microsoft.com/office/powerpoint/2010/main" val="529536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DEE9-2DBD-C997-C208-027230B5A3EA}"/>
              </a:ext>
            </a:extLst>
          </p:cNvPr>
          <p:cNvSpPr>
            <a:spLocks noGrp="1"/>
          </p:cNvSpPr>
          <p:nvPr>
            <p:ph type="title"/>
          </p:nvPr>
        </p:nvSpPr>
        <p:spPr>
          <a:xfrm>
            <a:off x="1098804" y="310992"/>
            <a:ext cx="9994392" cy="1069848"/>
          </a:xfrm>
        </p:spPr>
        <p:txBody>
          <a:bodyPr/>
          <a:lstStyle/>
          <a:p>
            <a:r>
              <a:rPr lang="en-US" dirty="0">
                <a:ln w="28575">
                  <a:noFill/>
                  <a:prstDash val="solid"/>
                </a:ln>
                <a:latin typeface="Tw Cen MT" panose="020B0602020104020603" pitchFamily="34" charset="77"/>
              </a:rPr>
              <a:t>Insights</a:t>
            </a:r>
            <a:endParaRPr lang="en-US" sz="4000" b="1" spc="600" dirty="0">
              <a:ln w="28575">
                <a:noFill/>
                <a:prstDash val="solid"/>
              </a:ln>
              <a:solidFill>
                <a:schemeClr val="bg1"/>
              </a:solidFill>
              <a:latin typeface="Tw Cen MT" panose="020B0602020104020603" pitchFamily="34" charset="77"/>
            </a:endParaRPr>
          </a:p>
        </p:txBody>
      </p:sp>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19</a:t>
            </a:fld>
            <a:endParaRPr lang="en-US" dirty="0"/>
          </a:p>
        </p:txBody>
      </p:sp>
      <p:sp>
        <p:nvSpPr>
          <p:cNvPr id="3" name="Footer Placeholder 2">
            <a:extLst>
              <a:ext uri="{FF2B5EF4-FFF2-40B4-BE49-F238E27FC236}">
                <a16:creationId xmlns:a16="http://schemas.microsoft.com/office/drawing/2014/main" id="{D534491D-AF3A-C879-49E6-F11A17AC3008}"/>
              </a:ext>
            </a:extLst>
          </p:cNvPr>
          <p:cNvSpPr>
            <a:spLocks noGrp="1"/>
          </p:cNvSpPr>
          <p:nvPr>
            <p:ph type="ftr" sz="quarter" idx="10"/>
          </p:nvPr>
        </p:nvSpPr>
        <p:spPr/>
        <p:txBody>
          <a:bodyPr/>
          <a:lstStyle/>
          <a:p>
            <a:r>
              <a:rPr lang="en-US"/>
              <a:t>Crypto: investing &amp; trading</a:t>
            </a:r>
            <a:endParaRPr lang="en-US" dirty="0"/>
          </a:p>
        </p:txBody>
      </p:sp>
      <p:sp>
        <p:nvSpPr>
          <p:cNvPr id="8" name="Arrow: Up-Down 7">
            <a:extLst>
              <a:ext uri="{FF2B5EF4-FFF2-40B4-BE49-F238E27FC236}">
                <a16:creationId xmlns:a16="http://schemas.microsoft.com/office/drawing/2014/main" id="{FBBED5F1-3654-01A4-FB2E-D1EF4F10B391}"/>
              </a:ext>
            </a:extLst>
          </p:cNvPr>
          <p:cNvSpPr/>
          <p:nvPr/>
        </p:nvSpPr>
        <p:spPr>
          <a:xfrm flipH="1">
            <a:off x="1632204" y="1719266"/>
            <a:ext cx="265422" cy="4022773"/>
          </a:xfrm>
          <a:prstGeom prst="upDownArrow">
            <a:avLst/>
          </a:prstGeom>
          <a:gradFill>
            <a:gsLst>
              <a:gs pos="29000">
                <a:schemeClr val="accent5">
                  <a:lumMod val="40000"/>
                  <a:lumOff val="60000"/>
                </a:schemeClr>
              </a:gs>
              <a:gs pos="61000">
                <a:schemeClr val="accent1">
                  <a:lumMod val="40000"/>
                  <a:lumOff val="60000"/>
                </a:schemeClr>
              </a:gs>
              <a:gs pos="100000">
                <a:schemeClr val="accent5">
                  <a:lumMod val="75000"/>
                </a:schemeClr>
              </a:gs>
              <a:gs pos="0">
                <a:schemeClr val="accent5">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9" name="Picture Placeholder 89" descr="Exponential Graph outline">
            <a:extLst>
              <a:ext uri="{FF2B5EF4-FFF2-40B4-BE49-F238E27FC236}">
                <a16:creationId xmlns:a16="http://schemas.microsoft.com/office/drawing/2014/main" id="{763E1B0D-83AD-A9C3-0A47-9B69534855BC}"/>
              </a:ext>
            </a:extLst>
          </p:cNvPr>
          <p:cNvPicPr>
            <a:picLocks noChangeAspect="1"/>
          </p:cNvPicPr>
          <p:nvPr/>
        </p:nvPicPr>
        <p:blipFill rotWithShape="1">
          <a:blip r:embed="rId2"/>
          <a:srcRect/>
          <a:stretch/>
        </p:blipFill>
        <p:spPr>
          <a:xfrm>
            <a:off x="10190514" y="684897"/>
            <a:ext cx="1391885" cy="13918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aphicFrame>
        <p:nvGraphicFramePr>
          <p:cNvPr id="13" name="Content Placeholder 2">
            <a:extLst>
              <a:ext uri="{FF2B5EF4-FFF2-40B4-BE49-F238E27FC236}">
                <a16:creationId xmlns:a16="http://schemas.microsoft.com/office/drawing/2014/main" id="{F82275FC-E9FB-81A5-6F33-3AC79C845A80}"/>
              </a:ext>
            </a:extLst>
          </p:cNvPr>
          <p:cNvGraphicFramePr>
            <a:graphicFrameLocks noGrp="1"/>
          </p:cNvGraphicFramePr>
          <p:nvPr>
            <p:ph idx="1"/>
            <p:extLst>
              <p:ext uri="{D42A27DB-BD31-4B8C-83A1-F6EECF244321}">
                <p14:modId xmlns:p14="http://schemas.microsoft.com/office/powerpoint/2010/main" val="2247471976"/>
              </p:ext>
            </p:extLst>
          </p:nvPr>
        </p:nvGraphicFramePr>
        <p:xfrm>
          <a:off x="2467897" y="1829289"/>
          <a:ext cx="6528619" cy="3912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8724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536192" y="1938528"/>
            <a:ext cx="6422136" cy="3528207"/>
          </a:xfrm>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Defin</a:t>
            </a:r>
            <a:r>
              <a:rPr lang="en-US" dirty="0">
                <a:latin typeface="Segoe UI Light" panose="020B0502040204020203" pitchFamily="34" charset="0"/>
                <a:cs typeface="Segoe UI Light" panose="020B0502040204020203" pitchFamily="34" charset="0"/>
              </a:rPr>
              <a:t>e the project object</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Data Exploration and Visualization</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Model Building</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Model Testing</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Insights</a:t>
            </a:r>
          </a:p>
        </p:txBody>
      </p:sp>
    </p:spTree>
    <p:extLst>
      <p:ext uri="{BB962C8B-B14F-4D97-AF65-F5344CB8AC3E}">
        <p14:creationId xmlns:p14="http://schemas.microsoft.com/office/powerpoint/2010/main" val="3548027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r>
              <a:rPr lang="en-US" dirty="0"/>
              <a:t>Drishti Chulani</a:t>
            </a:r>
          </a:p>
          <a:p>
            <a:r>
              <a:rPr lang="en-US" dirty="0"/>
              <a:t>Saloni Bera</a:t>
            </a:r>
          </a:p>
        </p:txBody>
      </p:sp>
    </p:spTree>
    <p:extLst>
      <p:ext uri="{BB962C8B-B14F-4D97-AF65-F5344CB8AC3E}">
        <p14:creationId xmlns:p14="http://schemas.microsoft.com/office/powerpoint/2010/main" val="1877701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t>Objective</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p:txBody>
          <a:bodyPr/>
          <a:lstStyle/>
          <a:p>
            <a:r>
              <a:rPr lang="en-US" dirty="0"/>
              <a:t>The objective is to model the close price of a stock that is traded in the market based on the data given. Therefore, an appropriate model is to be developed that captures the complexities and interactions of the variables that will be decided upon and is ultimately capable of producing an accurate prediction of the close price of next day. </a:t>
            </a:r>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1524000" y="1576873"/>
            <a:ext cx="9144000" cy="1522943"/>
          </a:xfrm>
        </p:spPr>
        <p:txBody>
          <a:bodyPr/>
          <a:lstStyle/>
          <a:p>
            <a:r>
              <a:rPr lang="en-US" dirty="0"/>
              <a:t>Data Exploration and Visualization</a:t>
            </a:r>
          </a:p>
        </p:txBody>
      </p:sp>
    </p:spTree>
    <p:extLst>
      <p:ext uri="{BB962C8B-B14F-4D97-AF65-F5344CB8AC3E}">
        <p14:creationId xmlns:p14="http://schemas.microsoft.com/office/powerpoint/2010/main" val="54847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p:txBody>
          <a:bodyPr/>
          <a:lstStyle/>
          <a:p>
            <a:r>
              <a:rPr lang="en-IN" dirty="0"/>
              <a:t>Data Understanding and Analysis</a:t>
            </a:r>
            <a:endParaRPr lang="en-US" sz="4000" b="1" spc="600" dirty="0">
              <a:ln w="28575">
                <a:noFill/>
                <a:prstDash val="solid"/>
              </a:ln>
              <a:solidFill>
                <a:schemeClr val="bg1"/>
              </a:solidFill>
              <a:latin typeface="Tw Cen MT" panose="020B0602020104020603" pitchFamily="34" charset="77"/>
            </a:endParaRPr>
          </a:p>
        </p:txBody>
      </p:sp>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
        <p:nvSpPr>
          <p:cNvPr id="16" name="Content Placeholder 15">
            <a:extLst>
              <a:ext uri="{FF2B5EF4-FFF2-40B4-BE49-F238E27FC236}">
                <a16:creationId xmlns:a16="http://schemas.microsoft.com/office/drawing/2014/main" id="{1A9ABFA0-B4C8-C3F1-C6DF-A2AE2C9444C6}"/>
              </a:ext>
            </a:extLst>
          </p:cNvPr>
          <p:cNvSpPr>
            <a:spLocks noGrp="1"/>
          </p:cNvSpPr>
          <p:nvPr>
            <p:ph idx="1"/>
          </p:nvPr>
        </p:nvSpPr>
        <p:spPr/>
        <p:txBody>
          <a:bodyPr/>
          <a:lstStyle/>
          <a:p>
            <a:pPr marL="457200" indent="-457200"/>
            <a:r>
              <a:rPr lang="en-US" sz="2000" dirty="0"/>
              <a:t>There are total 747 records and 6 variables.</a:t>
            </a:r>
          </a:p>
          <a:p>
            <a:pPr marL="457200" indent="-457200"/>
            <a:r>
              <a:rPr lang="en-US" sz="2000" dirty="0"/>
              <a:t>First we checked the data for any missing values and studied outliers.</a:t>
            </a:r>
          </a:p>
        </p:txBody>
      </p:sp>
      <p:pic>
        <p:nvPicPr>
          <p:cNvPr id="2050" name="Picture 2">
            <a:extLst>
              <a:ext uri="{FF2B5EF4-FFF2-40B4-BE49-F238E27FC236}">
                <a16:creationId xmlns:a16="http://schemas.microsoft.com/office/drawing/2014/main" id="{E9AD6387-4B56-4512-3F27-2B468C14CF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3593" y="3065907"/>
            <a:ext cx="5551998" cy="28433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67ECA659-4CAF-C1B2-3585-C6FD143EE6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393" y="3071023"/>
            <a:ext cx="5623277" cy="2847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014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p:txBody>
          <a:bodyPr/>
          <a:lstStyle/>
          <a:p>
            <a:r>
              <a:rPr lang="en-IN" dirty="0"/>
              <a:t>Data Understanding and Analysis</a:t>
            </a:r>
            <a:endParaRPr lang="en-US" sz="4000" b="1" spc="600" dirty="0">
              <a:ln w="28575">
                <a:noFill/>
                <a:prstDash val="solid"/>
              </a:ln>
              <a:solidFill>
                <a:schemeClr val="bg1"/>
              </a:solidFill>
              <a:latin typeface="Tw Cen MT" panose="020B0602020104020603" pitchFamily="34" charset="77"/>
            </a:endParaRPr>
          </a:p>
        </p:txBody>
      </p:sp>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
        <p:nvSpPr>
          <p:cNvPr id="16" name="Content Placeholder 15">
            <a:extLst>
              <a:ext uri="{FF2B5EF4-FFF2-40B4-BE49-F238E27FC236}">
                <a16:creationId xmlns:a16="http://schemas.microsoft.com/office/drawing/2014/main" id="{1A9ABFA0-B4C8-C3F1-C6DF-A2AE2C9444C6}"/>
              </a:ext>
            </a:extLst>
          </p:cNvPr>
          <p:cNvSpPr>
            <a:spLocks noGrp="1"/>
          </p:cNvSpPr>
          <p:nvPr>
            <p:ph idx="1"/>
          </p:nvPr>
        </p:nvSpPr>
        <p:spPr/>
        <p:txBody>
          <a:bodyPr/>
          <a:lstStyle/>
          <a:p>
            <a:pPr marL="342900" indent="-342900"/>
            <a:r>
              <a:rPr lang="en-US" sz="2000" dirty="0"/>
              <a:t>We added an average price variable and a 10-day moving average variable. </a:t>
            </a:r>
          </a:p>
          <a:p>
            <a:pPr marL="342900" indent="-342900"/>
            <a:r>
              <a:rPr lang="en-US" sz="2000" dirty="0"/>
              <a:t>Took log of all variable – Helps in smoothening out the fluctuations</a:t>
            </a:r>
            <a:endParaRPr lang="en-IN" sz="2000" dirty="0"/>
          </a:p>
        </p:txBody>
      </p:sp>
      <p:pic>
        <p:nvPicPr>
          <p:cNvPr id="18" name="Picture 17">
            <a:extLst>
              <a:ext uri="{FF2B5EF4-FFF2-40B4-BE49-F238E27FC236}">
                <a16:creationId xmlns:a16="http://schemas.microsoft.com/office/drawing/2014/main" id="{9870D1AE-2672-3145-776C-5994368FB5D7}"/>
              </a:ext>
            </a:extLst>
          </p:cNvPr>
          <p:cNvPicPr>
            <a:picLocks noChangeAspect="1"/>
          </p:cNvPicPr>
          <p:nvPr/>
        </p:nvPicPr>
        <p:blipFill>
          <a:blip r:embed="rId2"/>
          <a:stretch>
            <a:fillRect/>
          </a:stretch>
        </p:blipFill>
        <p:spPr>
          <a:xfrm>
            <a:off x="1096162" y="3222102"/>
            <a:ext cx="10562253" cy="2081698"/>
          </a:xfrm>
          <a:prstGeom prst="rect">
            <a:avLst/>
          </a:prstGeom>
        </p:spPr>
      </p:pic>
    </p:spTree>
    <p:extLst>
      <p:ext uri="{BB962C8B-B14F-4D97-AF65-F5344CB8AC3E}">
        <p14:creationId xmlns:p14="http://schemas.microsoft.com/office/powerpoint/2010/main" val="4165977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p:txBody>
          <a:bodyPr/>
          <a:lstStyle/>
          <a:p>
            <a:r>
              <a:rPr lang="en-IN" dirty="0"/>
              <a:t>Data Understanding and Analysis</a:t>
            </a:r>
            <a:endParaRPr lang="en-US" sz="4000" b="1" spc="600" dirty="0">
              <a:ln w="28575">
                <a:noFill/>
                <a:prstDash val="solid"/>
              </a:ln>
              <a:solidFill>
                <a:schemeClr val="bg1"/>
              </a:solidFill>
              <a:latin typeface="Tw Cen MT" panose="020B0602020104020603" pitchFamily="34" charset="77"/>
            </a:endParaRPr>
          </a:p>
        </p:txBody>
      </p:sp>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7</a:t>
            </a:fld>
            <a:endParaRPr lang="en-US" dirty="0"/>
          </a:p>
        </p:txBody>
      </p:sp>
      <p:pic>
        <p:nvPicPr>
          <p:cNvPr id="3078" name="Picture 6">
            <a:extLst>
              <a:ext uri="{FF2B5EF4-FFF2-40B4-BE49-F238E27FC236}">
                <a16:creationId xmlns:a16="http://schemas.microsoft.com/office/drawing/2014/main" id="{2091C559-671A-388A-C131-B495CC5B3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8681" y="4045828"/>
            <a:ext cx="4751401" cy="202429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C8C11F2D-7A1B-D7EF-4024-80F8707659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8681" y="1864627"/>
            <a:ext cx="4757885" cy="2027057"/>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DEC7760F-CC30-06FA-D151-D1B1B13D6D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1864628"/>
            <a:ext cx="4757885" cy="2027057"/>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FACE97A0-DE8E-FFD7-C892-8334A20A1A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6382" y="4042953"/>
            <a:ext cx="4751401" cy="2028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1782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p:txBody>
          <a:bodyPr/>
          <a:lstStyle/>
          <a:p>
            <a:r>
              <a:rPr lang="en-IN" dirty="0"/>
              <a:t>Data Understanding and Analysis</a:t>
            </a:r>
            <a:endParaRPr lang="en-US" sz="4000" b="1" spc="600" dirty="0">
              <a:ln w="28575">
                <a:noFill/>
                <a:prstDash val="solid"/>
              </a:ln>
              <a:solidFill>
                <a:schemeClr val="bg1"/>
              </a:solidFill>
              <a:latin typeface="Tw Cen MT" panose="020B0602020104020603" pitchFamily="34" charset="77"/>
            </a:endParaRPr>
          </a:p>
        </p:txBody>
      </p:sp>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8</a:t>
            </a:fld>
            <a:endParaRPr lang="en-US" dirty="0"/>
          </a:p>
        </p:txBody>
      </p:sp>
      <p:pic>
        <p:nvPicPr>
          <p:cNvPr id="4098" name="Picture 2">
            <a:extLst>
              <a:ext uri="{FF2B5EF4-FFF2-40B4-BE49-F238E27FC236}">
                <a16:creationId xmlns:a16="http://schemas.microsoft.com/office/drawing/2014/main" id="{FAE1ACAD-6B06-85C7-0931-405D633C1D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8427" y="2343250"/>
            <a:ext cx="4648589" cy="380473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15">
            <a:extLst>
              <a:ext uri="{FF2B5EF4-FFF2-40B4-BE49-F238E27FC236}">
                <a16:creationId xmlns:a16="http://schemas.microsoft.com/office/drawing/2014/main" id="{CBD16064-D7DB-7FE7-C824-1BB4D477905A}"/>
              </a:ext>
            </a:extLst>
          </p:cNvPr>
          <p:cNvSpPr>
            <a:spLocks noGrp="1"/>
          </p:cNvSpPr>
          <p:nvPr>
            <p:ph idx="1"/>
          </p:nvPr>
        </p:nvSpPr>
        <p:spPr>
          <a:xfrm>
            <a:off x="6513887" y="1937030"/>
            <a:ext cx="5217865" cy="567674"/>
          </a:xfrm>
        </p:spPr>
        <p:txBody>
          <a:bodyPr/>
          <a:lstStyle/>
          <a:p>
            <a:pPr marL="0" indent="0">
              <a:buNone/>
            </a:pPr>
            <a:r>
              <a:rPr lang="en-US" sz="2000" dirty="0"/>
              <a:t>Correlation Plot</a:t>
            </a:r>
            <a:endParaRPr lang="en-IN" sz="2000" dirty="0"/>
          </a:p>
        </p:txBody>
      </p:sp>
      <p:sp>
        <p:nvSpPr>
          <p:cNvPr id="6" name="Content Placeholder 15">
            <a:extLst>
              <a:ext uri="{FF2B5EF4-FFF2-40B4-BE49-F238E27FC236}">
                <a16:creationId xmlns:a16="http://schemas.microsoft.com/office/drawing/2014/main" id="{19854FCD-C7F8-6195-7613-00C5359D27A4}"/>
              </a:ext>
            </a:extLst>
          </p:cNvPr>
          <p:cNvSpPr txBox="1">
            <a:spLocks/>
          </p:cNvSpPr>
          <p:nvPr/>
        </p:nvSpPr>
        <p:spPr>
          <a:xfrm>
            <a:off x="597097" y="1881798"/>
            <a:ext cx="5217865" cy="567674"/>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ourier New" panose="02070309020205020404" pitchFamily="49" charset="0"/>
              <a:buNone/>
            </a:pPr>
            <a:r>
              <a:rPr lang="en-US" sz="2000" dirty="0"/>
              <a:t>Data Description</a:t>
            </a:r>
            <a:endParaRPr lang="en-IN" sz="2000" dirty="0"/>
          </a:p>
        </p:txBody>
      </p:sp>
      <p:pic>
        <p:nvPicPr>
          <p:cNvPr id="9" name="Picture 8">
            <a:extLst>
              <a:ext uri="{FF2B5EF4-FFF2-40B4-BE49-F238E27FC236}">
                <a16:creationId xmlns:a16="http://schemas.microsoft.com/office/drawing/2014/main" id="{D5598613-2299-8DE9-2148-20670980EB5D}"/>
              </a:ext>
            </a:extLst>
          </p:cNvPr>
          <p:cNvPicPr>
            <a:picLocks noChangeAspect="1"/>
          </p:cNvPicPr>
          <p:nvPr/>
        </p:nvPicPr>
        <p:blipFill>
          <a:blip r:embed="rId3"/>
          <a:stretch>
            <a:fillRect/>
          </a:stretch>
        </p:blipFill>
        <p:spPr>
          <a:xfrm>
            <a:off x="708443" y="2343250"/>
            <a:ext cx="5694098" cy="1398981"/>
          </a:xfrm>
          <a:prstGeom prst="rect">
            <a:avLst/>
          </a:prstGeom>
        </p:spPr>
      </p:pic>
    </p:spTree>
    <p:extLst>
      <p:ext uri="{BB962C8B-B14F-4D97-AF65-F5344CB8AC3E}">
        <p14:creationId xmlns:p14="http://schemas.microsoft.com/office/powerpoint/2010/main" val="1990137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1524000" y="1576873"/>
            <a:ext cx="9144000" cy="1522943"/>
          </a:xfrm>
        </p:spPr>
        <p:txBody>
          <a:bodyPr/>
          <a:lstStyle/>
          <a:p>
            <a:r>
              <a:rPr lang="en-US" dirty="0"/>
              <a:t>Model Building</a:t>
            </a:r>
          </a:p>
        </p:txBody>
      </p:sp>
    </p:spTree>
    <p:extLst>
      <p:ext uri="{BB962C8B-B14F-4D97-AF65-F5344CB8AC3E}">
        <p14:creationId xmlns:p14="http://schemas.microsoft.com/office/powerpoint/2010/main" val="1026732508"/>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3.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5800</TotalTime>
  <Words>1386</Words>
  <Application>Microsoft Office PowerPoint</Application>
  <PresentationFormat>Widescreen</PresentationFormat>
  <Paragraphs>196</Paragraphs>
  <Slides>20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Courier New</vt:lpstr>
      <vt:lpstr>DM Serif Display</vt:lpstr>
      <vt:lpstr>Segoe UI Light</vt:lpstr>
      <vt:lpstr>Tw Cen MT</vt:lpstr>
      <vt:lpstr>Office Theme</vt:lpstr>
      <vt:lpstr>Forecasting Stock Price</vt:lpstr>
      <vt:lpstr>CONTENTS</vt:lpstr>
      <vt:lpstr>Objective</vt:lpstr>
      <vt:lpstr>Data Exploration and Visualization</vt:lpstr>
      <vt:lpstr>Data Understanding and Analysis</vt:lpstr>
      <vt:lpstr>Data Understanding and Analysis</vt:lpstr>
      <vt:lpstr>Data Understanding and Analysis</vt:lpstr>
      <vt:lpstr>Data Understanding and Analysis</vt:lpstr>
      <vt:lpstr>Model Building</vt:lpstr>
      <vt:lpstr>Linear Regression</vt:lpstr>
      <vt:lpstr>Linear Regression</vt:lpstr>
      <vt:lpstr>Linear Regression</vt:lpstr>
      <vt:lpstr>Linear Regression</vt:lpstr>
      <vt:lpstr>Linear Regression</vt:lpstr>
      <vt:lpstr>Linear Regression</vt:lpstr>
      <vt:lpstr>Linear Regression</vt:lpstr>
      <vt:lpstr>Linear Regression</vt:lpstr>
      <vt:lpstr>Ridge, Lasso &amp; Elastic</vt:lpstr>
      <vt:lpstr>Insights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Stock Price</dc:title>
  <dc:creator>Saloni B</dc:creator>
  <cp:lastModifiedBy>Saloni B</cp:lastModifiedBy>
  <cp:revision>5</cp:revision>
  <dcterms:created xsi:type="dcterms:W3CDTF">2023-04-15T18:38:03Z</dcterms:created>
  <dcterms:modified xsi:type="dcterms:W3CDTF">2023-04-22T20:25:38Z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