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20"/>
  </p:notesMasterIdLst>
  <p:sldIdLst>
    <p:sldId id="267" r:id="rId2"/>
    <p:sldId id="270" r:id="rId3"/>
    <p:sldId id="271" r:id="rId4"/>
    <p:sldId id="269" r:id="rId5"/>
    <p:sldId id="260" r:id="rId6"/>
    <p:sldId id="261" r:id="rId7"/>
    <p:sldId id="275" r:id="rId8"/>
    <p:sldId id="263" r:id="rId9"/>
    <p:sldId id="266" r:id="rId10"/>
    <p:sldId id="265" r:id="rId11"/>
    <p:sldId id="273" r:id="rId12"/>
    <p:sldId id="274" r:id="rId13"/>
    <p:sldId id="264" r:id="rId14"/>
    <p:sldId id="276" r:id="rId15"/>
    <p:sldId id="277" r:id="rId16"/>
    <p:sldId id="278" r:id="rId17"/>
    <p:sldId id="279" r:id="rId18"/>
    <p:sldId id="280" r:id="rId19"/>
  </p:sldIdLst>
  <p:sldSz cx="9144000" cy="5143500" type="screen16x9"/>
  <p:notesSz cx="6858000" cy="9144000"/>
  <p:embeddedFontLst>
    <p:embeddedFont>
      <p:font typeface="Bahnschrift SemiBold Condensed" panose="020B0502040204020203" pitchFamily="34" charset="0"/>
      <p:bold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Comic Sans MS" panose="030F0702030302020204" pitchFamily="66" charset="0"/>
      <p:regular r:id="rId30"/>
      <p:bold r:id="rId31"/>
      <p:italic r:id="rId32"/>
      <p:boldItalic r:id="rId33"/>
    </p:embeddedFont>
    <p:embeddedFont>
      <p:font typeface="Gill Sans MT Condensed" panose="020B0506020104020203" pitchFamily="34" charset="0"/>
      <p:regular r:id="rId34"/>
    </p:embeddedFont>
    <p:embeddedFont>
      <p:font typeface="Nunito SemiBold" panose="020B060402020202020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E33"/>
    <a:srgbClr val="F92321"/>
    <a:srgbClr val="C43E3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97" d="100"/>
          <a:sy n="97" d="100"/>
        </p:scale>
        <p:origin x="1046" y="72"/>
      </p:cViewPr>
      <p:guideLst>
        <p:guide orient="horz" pos="1620"/>
        <p:guide pos="2880"/>
      </p:guideLst>
    </p:cSldViewPr>
  </p:slideViewPr>
  <p:outlineViewPr>
    <p:cViewPr>
      <p:scale>
        <a:sx n="33" d="100"/>
        <a:sy n="33" d="100"/>
      </p:scale>
      <p:origin x="0" y="-5148"/>
    </p:cViewPr>
  </p:outlineViewPr>
  <p:notesTextViewPr>
    <p:cViewPr>
      <p:scale>
        <a:sx n="1" d="1"/>
        <a:sy n="1" d="1"/>
      </p:scale>
      <p:origin x="0" y="0"/>
    </p:cViewPr>
  </p:notesTextViewPr>
  <p:sorterViewPr>
    <p:cViewPr>
      <p:scale>
        <a:sx n="100" d="100"/>
        <a:sy n="100" d="100"/>
      </p:scale>
      <p:origin x="0" y="-2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F7E79-6DAC-4979-AE20-339EC606BF13}" type="doc">
      <dgm:prSet loTypeId="urn:microsoft.com/office/officeart/2005/8/layout/hProcess3" loCatId="process" qsTypeId="urn:microsoft.com/office/officeart/2005/8/quickstyle/simple1" qsCatId="simple" csTypeId="urn:microsoft.com/office/officeart/2005/8/colors/accent1_2" csCatId="accent1"/>
      <dgm:spPr/>
      <dgm:t>
        <a:bodyPr/>
        <a:lstStyle/>
        <a:p>
          <a:endParaRPr lang="en-US"/>
        </a:p>
      </dgm:t>
    </dgm:pt>
    <dgm:pt modelId="{F87B6B4E-940C-4BC0-BC8A-235EA483401C}">
      <dgm:prSet/>
      <dgm:spPr/>
      <dgm:t>
        <a:bodyPr/>
        <a:lstStyle/>
        <a:p>
          <a:r>
            <a:rPr lang="en-GB" b="1" i="1" cap="none" spc="0" dirty="0">
              <a:ln w="6600">
                <a:solidFill>
                  <a:schemeClr val="accent2"/>
                </a:solidFill>
                <a:prstDash val="solid"/>
              </a:ln>
              <a:solidFill>
                <a:srgbClr val="FFFFFF"/>
              </a:solidFill>
              <a:effectLst>
                <a:outerShdw dist="38100" dir="2700000" algn="tl" rotWithShape="0">
                  <a:schemeClr val="accent2"/>
                </a:outerShdw>
              </a:effectLst>
            </a:rPr>
            <a:t>DATA ANALYSIS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FB92F61A-178B-43A0-B944-228BF062B4F2}" type="parTrans" cxnId="{71180A70-30E2-4457-853B-05DE8DE698D6}">
      <dgm:prSet/>
      <dgm:spPr/>
      <dgm:t>
        <a:bodyPr/>
        <a:lstStyle/>
        <a:p>
          <a:endParaRPr lang="en-US"/>
        </a:p>
      </dgm:t>
    </dgm:pt>
    <dgm:pt modelId="{7349A767-5352-4116-A2DC-664161795CEB}" type="sibTrans" cxnId="{71180A70-30E2-4457-853B-05DE8DE698D6}">
      <dgm:prSet/>
      <dgm:spPr/>
      <dgm:t>
        <a:bodyPr/>
        <a:lstStyle/>
        <a:p>
          <a:endParaRPr lang="en-US"/>
        </a:p>
      </dgm:t>
    </dgm:pt>
    <dgm:pt modelId="{668EDB0A-FD97-48A4-A56C-21B166AE185B}" type="pres">
      <dgm:prSet presAssocID="{BF3F7E79-6DAC-4979-AE20-339EC606BF13}" presName="Name0" presStyleCnt="0">
        <dgm:presLayoutVars>
          <dgm:dir/>
          <dgm:animLvl val="lvl"/>
          <dgm:resizeHandles val="exact"/>
        </dgm:presLayoutVars>
      </dgm:prSet>
      <dgm:spPr/>
    </dgm:pt>
    <dgm:pt modelId="{20D34B05-A738-4A17-9285-EF4DE0117CD7}" type="pres">
      <dgm:prSet presAssocID="{BF3F7E79-6DAC-4979-AE20-339EC606BF13}" presName="dummy" presStyleCnt="0"/>
      <dgm:spPr/>
    </dgm:pt>
    <dgm:pt modelId="{12C4E972-50C6-4780-B79F-0A63D6EE9B59}" type="pres">
      <dgm:prSet presAssocID="{BF3F7E79-6DAC-4979-AE20-339EC606BF13}" presName="linH" presStyleCnt="0"/>
      <dgm:spPr/>
    </dgm:pt>
    <dgm:pt modelId="{55D333DF-9AC3-4396-8DCE-35191DD3BA75}" type="pres">
      <dgm:prSet presAssocID="{BF3F7E79-6DAC-4979-AE20-339EC606BF13}" presName="padding1" presStyleCnt="0"/>
      <dgm:spPr/>
    </dgm:pt>
    <dgm:pt modelId="{0B270A35-6006-470A-BCD3-3552EC5A3F36}" type="pres">
      <dgm:prSet presAssocID="{F87B6B4E-940C-4BC0-BC8A-235EA483401C}" presName="linV" presStyleCnt="0"/>
      <dgm:spPr/>
    </dgm:pt>
    <dgm:pt modelId="{F47AF9D9-2ED3-4A69-87B4-82EA2A8CF8CC}" type="pres">
      <dgm:prSet presAssocID="{F87B6B4E-940C-4BC0-BC8A-235EA483401C}" presName="spVertical1" presStyleCnt="0"/>
      <dgm:spPr/>
    </dgm:pt>
    <dgm:pt modelId="{1B04A794-179B-42E8-92CC-F962C4F082B7}" type="pres">
      <dgm:prSet presAssocID="{F87B6B4E-940C-4BC0-BC8A-235EA483401C}" presName="parTx" presStyleLbl="revTx" presStyleIdx="0" presStyleCnt="1">
        <dgm:presLayoutVars>
          <dgm:chMax val="0"/>
          <dgm:chPref val="0"/>
          <dgm:bulletEnabled val="1"/>
        </dgm:presLayoutVars>
      </dgm:prSet>
      <dgm:spPr/>
    </dgm:pt>
    <dgm:pt modelId="{FFB68BF9-28AF-4E01-B9D7-456B218564D8}" type="pres">
      <dgm:prSet presAssocID="{F87B6B4E-940C-4BC0-BC8A-235EA483401C}" presName="spVertical2" presStyleCnt="0"/>
      <dgm:spPr/>
    </dgm:pt>
    <dgm:pt modelId="{2E2D294C-2F83-4904-918D-841DECEEA362}" type="pres">
      <dgm:prSet presAssocID="{F87B6B4E-940C-4BC0-BC8A-235EA483401C}" presName="spVertical3" presStyleCnt="0"/>
      <dgm:spPr/>
    </dgm:pt>
    <dgm:pt modelId="{A6C3A3B7-B7C8-45D7-8B56-E2D5892958A0}" type="pres">
      <dgm:prSet presAssocID="{BF3F7E79-6DAC-4979-AE20-339EC606BF13}" presName="padding2" presStyleCnt="0"/>
      <dgm:spPr/>
    </dgm:pt>
    <dgm:pt modelId="{F59AAFA7-3538-4306-BC1F-E2599305A2D8}" type="pres">
      <dgm:prSet presAssocID="{BF3F7E79-6DAC-4979-AE20-339EC606BF13}" presName="negArrow" presStyleCnt="0"/>
      <dgm:spPr/>
    </dgm:pt>
    <dgm:pt modelId="{33E37B06-2A13-4120-90A9-BAA3C8028403}" type="pres">
      <dgm:prSet presAssocID="{BF3F7E79-6DAC-4979-AE20-339EC606BF13}" presName="backgroundArrow" presStyleLbl="node1" presStyleIdx="0" presStyleCnt="1"/>
      <dgm:spPr/>
    </dgm:pt>
  </dgm:ptLst>
  <dgm:cxnLst>
    <dgm:cxn modelId="{71180A70-30E2-4457-853B-05DE8DE698D6}" srcId="{BF3F7E79-6DAC-4979-AE20-339EC606BF13}" destId="{F87B6B4E-940C-4BC0-BC8A-235EA483401C}" srcOrd="0" destOrd="0" parTransId="{FB92F61A-178B-43A0-B944-228BF062B4F2}" sibTransId="{7349A767-5352-4116-A2DC-664161795CEB}"/>
    <dgm:cxn modelId="{A7A31589-8128-41FC-A805-A1E8E16666CE}" type="presOf" srcId="{F87B6B4E-940C-4BC0-BC8A-235EA483401C}" destId="{1B04A794-179B-42E8-92CC-F962C4F082B7}" srcOrd="0" destOrd="0" presId="urn:microsoft.com/office/officeart/2005/8/layout/hProcess3"/>
    <dgm:cxn modelId="{6104E394-035A-4C70-8B05-C04E1D650161}" type="presOf" srcId="{BF3F7E79-6DAC-4979-AE20-339EC606BF13}" destId="{668EDB0A-FD97-48A4-A56C-21B166AE185B}" srcOrd="0" destOrd="0" presId="urn:microsoft.com/office/officeart/2005/8/layout/hProcess3"/>
    <dgm:cxn modelId="{3ED97B16-F741-4E49-BF5A-C5CDE9CE69DD}" type="presParOf" srcId="{668EDB0A-FD97-48A4-A56C-21B166AE185B}" destId="{20D34B05-A738-4A17-9285-EF4DE0117CD7}" srcOrd="0" destOrd="0" presId="urn:microsoft.com/office/officeart/2005/8/layout/hProcess3"/>
    <dgm:cxn modelId="{A74CBB2A-D2A2-411E-B4A9-FC39F7B1D199}" type="presParOf" srcId="{668EDB0A-FD97-48A4-A56C-21B166AE185B}" destId="{12C4E972-50C6-4780-B79F-0A63D6EE9B59}" srcOrd="1" destOrd="0" presId="urn:microsoft.com/office/officeart/2005/8/layout/hProcess3"/>
    <dgm:cxn modelId="{E510FCB9-B5AF-4022-A3A5-E095E7B2032D}" type="presParOf" srcId="{12C4E972-50C6-4780-B79F-0A63D6EE9B59}" destId="{55D333DF-9AC3-4396-8DCE-35191DD3BA75}" srcOrd="0" destOrd="0" presId="urn:microsoft.com/office/officeart/2005/8/layout/hProcess3"/>
    <dgm:cxn modelId="{00F6AB35-A6C7-49BF-B6D0-99EBB2653BAE}" type="presParOf" srcId="{12C4E972-50C6-4780-B79F-0A63D6EE9B59}" destId="{0B270A35-6006-470A-BCD3-3552EC5A3F36}" srcOrd="1" destOrd="0" presId="urn:microsoft.com/office/officeart/2005/8/layout/hProcess3"/>
    <dgm:cxn modelId="{B0A0235B-5FD1-4439-8C1F-32367310A38A}" type="presParOf" srcId="{0B270A35-6006-470A-BCD3-3552EC5A3F36}" destId="{F47AF9D9-2ED3-4A69-87B4-82EA2A8CF8CC}" srcOrd="0" destOrd="0" presId="urn:microsoft.com/office/officeart/2005/8/layout/hProcess3"/>
    <dgm:cxn modelId="{6AE77684-BFC4-46E9-B0E0-572FE505A3DC}" type="presParOf" srcId="{0B270A35-6006-470A-BCD3-3552EC5A3F36}" destId="{1B04A794-179B-42E8-92CC-F962C4F082B7}" srcOrd="1" destOrd="0" presId="urn:microsoft.com/office/officeart/2005/8/layout/hProcess3"/>
    <dgm:cxn modelId="{DB389192-218D-49B6-B045-D2AF53441A81}" type="presParOf" srcId="{0B270A35-6006-470A-BCD3-3552EC5A3F36}" destId="{FFB68BF9-28AF-4E01-B9D7-456B218564D8}" srcOrd="2" destOrd="0" presId="urn:microsoft.com/office/officeart/2005/8/layout/hProcess3"/>
    <dgm:cxn modelId="{1871129D-BB7F-4EEB-AB31-89D9D1A50355}" type="presParOf" srcId="{0B270A35-6006-470A-BCD3-3552EC5A3F36}" destId="{2E2D294C-2F83-4904-918D-841DECEEA362}" srcOrd="3" destOrd="0" presId="urn:microsoft.com/office/officeart/2005/8/layout/hProcess3"/>
    <dgm:cxn modelId="{94C05AF4-360A-4F65-8D19-F9B4F7CFE222}" type="presParOf" srcId="{12C4E972-50C6-4780-B79F-0A63D6EE9B59}" destId="{A6C3A3B7-B7C8-45D7-8B56-E2D5892958A0}" srcOrd="2" destOrd="0" presId="urn:microsoft.com/office/officeart/2005/8/layout/hProcess3"/>
    <dgm:cxn modelId="{5A428474-B7F6-4231-B3D1-3F6089F68DE4}" type="presParOf" srcId="{12C4E972-50C6-4780-B79F-0A63D6EE9B59}" destId="{F59AAFA7-3538-4306-BC1F-E2599305A2D8}" srcOrd="3" destOrd="0" presId="urn:microsoft.com/office/officeart/2005/8/layout/hProcess3"/>
    <dgm:cxn modelId="{E7D66E92-E3C1-4ED8-82D9-2925D97ED2AE}" type="presParOf" srcId="{12C4E972-50C6-4780-B79F-0A63D6EE9B59}" destId="{33E37B06-2A13-4120-90A9-BAA3C8028403}"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7B06-2A13-4120-90A9-BAA3C8028403}">
      <dsp:nvSpPr>
        <dsp:cNvPr id="0" name=""/>
        <dsp:cNvSpPr/>
      </dsp:nvSpPr>
      <dsp:spPr>
        <a:xfrm>
          <a:off x="0" y="14860"/>
          <a:ext cx="2790976" cy="1512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4A794-179B-42E8-92CC-F962C4F082B7}">
      <dsp:nvSpPr>
        <dsp:cNvPr id="0" name=""/>
        <dsp:cNvSpPr/>
      </dsp:nvSpPr>
      <dsp:spPr>
        <a:xfrm>
          <a:off x="225131" y="392860"/>
          <a:ext cx="2286746"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3360" rIns="0" bIns="213360" numCol="1" spcCol="1270" anchor="ctr" anchorCtr="0">
          <a:noAutofit/>
        </a:bodyPr>
        <a:lstStyle/>
        <a:p>
          <a:pPr marL="0" lvl="0" indent="0" algn="ctr" defTabSz="933450">
            <a:lnSpc>
              <a:spcPct val="90000"/>
            </a:lnSpc>
            <a:spcBef>
              <a:spcPct val="0"/>
            </a:spcBef>
            <a:spcAft>
              <a:spcPct val="35000"/>
            </a:spcAft>
            <a:buNone/>
          </a:pPr>
          <a:r>
            <a:rPr lang="en-GB" sz="2100" b="1" i="1" kern="1200" cap="none" spc="0" dirty="0">
              <a:ln w="6600">
                <a:solidFill>
                  <a:schemeClr val="accent2"/>
                </a:solidFill>
                <a:prstDash val="solid"/>
              </a:ln>
              <a:solidFill>
                <a:srgbClr val="FFFFFF"/>
              </a:solidFill>
              <a:effectLst>
                <a:outerShdw dist="38100" dir="2700000" algn="tl" rotWithShape="0">
                  <a:schemeClr val="accent2"/>
                </a:outerShdw>
              </a:effectLst>
            </a:rPr>
            <a:t>DATA ANALYSIS</a:t>
          </a:r>
          <a:endParaRPr lang="en-US" sz="21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225131" y="392860"/>
        <a:ext cx="2286746"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987bd53d9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987bd53d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987bd53d9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987bd53d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87bd53d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87bd53d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3a485a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3a485a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3a485a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3a485a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987bd53d9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987bd53d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5626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356457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687910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81265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707176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30845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19729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867376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31295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265096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56794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6"/>
        <p:cNvGrpSpPr/>
        <p:nvPr/>
      </p:nvGrpSpPr>
      <p:grpSpPr>
        <a:xfrm>
          <a:off x="0" y="0"/>
          <a:ext cx="0" cy="0"/>
          <a:chOff x="0" y="0"/>
          <a:chExt cx="0" cy="0"/>
        </a:xfrm>
      </p:grpSpPr>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0611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7514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98232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97442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30586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13915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38389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24751129"/>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22524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1605908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7" r:id="rId19"/>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7C474-A9E0-4938-AA85-81854E3E777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89"/>
                    </a14:imgEffect>
                    <a14:imgEffect>
                      <a14:saturation sat="118000"/>
                    </a14:imgEffect>
                  </a14:imgLayer>
                </a14:imgProps>
              </a:ext>
            </a:extLst>
          </a:blip>
          <a:stretch>
            <a:fillRect/>
          </a:stretch>
        </p:blipFill>
        <p:spPr>
          <a:xfrm>
            <a:off x="0" y="0"/>
            <a:ext cx="9144000" cy="5143500"/>
          </a:xfrm>
          <a:prstGeom prst="rect">
            <a:avLst/>
          </a:prstGeom>
        </p:spPr>
      </p:pic>
      <p:sp>
        <p:nvSpPr>
          <p:cNvPr id="8" name="Rectangle 7">
            <a:extLst>
              <a:ext uri="{FF2B5EF4-FFF2-40B4-BE49-F238E27FC236}">
                <a16:creationId xmlns:a16="http://schemas.microsoft.com/office/drawing/2014/main" id="{A8BDBA80-94FB-4005-9498-2C21FC728246}"/>
              </a:ext>
            </a:extLst>
          </p:cNvPr>
          <p:cNvSpPr/>
          <p:nvPr/>
        </p:nvSpPr>
        <p:spPr>
          <a:xfrm>
            <a:off x="274268" y="4812037"/>
            <a:ext cx="7436386" cy="331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dirty="0"/>
          </a:p>
        </p:txBody>
      </p:sp>
      <p:sp>
        <p:nvSpPr>
          <p:cNvPr id="9" name="Rectangle 8">
            <a:extLst>
              <a:ext uri="{FF2B5EF4-FFF2-40B4-BE49-F238E27FC236}">
                <a16:creationId xmlns:a16="http://schemas.microsoft.com/office/drawing/2014/main" id="{84AE5F94-B2DC-4259-B7FE-63E6BBC91F70}"/>
              </a:ext>
            </a:extLst>
          </p:cNvPr>
          <p:cNvSpPr/>
          <p:nvPr/>
        </p:nvSpPr>
        <p:spPr>
          <a:xfrm>
            <a:off x="0" y="451406"/>
            <a:ext cx="5645887" cy="1985159"/>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MOTOR INSURANCE</a:t>
            </a:r>
          </a:p>
          <a:p>
            <a:pPr lvl="0"/>
            <a:r>
              <a:rPr lang="en-US" sz="1300" i="1" dirty="0">
                <a:solidFill>
                  <a:prstClr val="black"/>
                </a:solidFill>
                <a:latin typeface="Bahnschrift SemiBold Condensed" panose="020B0502040204020203" pitchFamily="34" charset="0"/>
              </a:rPr>
              <a:t> While you invest your best in eyeing that perfect car , we will invest our best to offer you the      perfect cover to protect your vehicle against financial liabilities arising out of unforeseen contingencies.</a:t>
            </a:r>
            <a:endParaRPr lang="en-US" sz="1300" b="1" dirty="0">
              <a:solidFill>
                <a:prstClr val="black"/>
              </a:solidFill>
              <a:latin typeface="Bahnschrift SemiBold Condensed" panose="020B0502040204020203" pitchFamily="34" charset="0"/>
            </a:endParaRPr>
          </a:p>
          <a:p>
            <a:pPr algn="ct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3120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2"/>
          <p:cNvSpPr txBox="1">
            <a:spLocks noGrp="1"/>
          </p:cNvSpPr>
          <p:nvPr>
            <p:ph type="body" idx="1"/>
          </p:nvPr>
        </p:nvSpPr>
        <p:spPr>
          <a:xfrm>
            <a:off x="549957" y="1358533"/>
            <a:ext cx="8044085" cy="3604813"/>
          </a:xfrm>
          <a:prstGeom prst="rect">
            <a:avLst/>
          </a:prstGeom>
        </p:spPr>
        <p:txBody>
          <a:bodyPr spcFirstLastPara="1" wrap="square" lIns="91425" tIns="91425" rIns="91425" bIns="91425" anchor="t" anchorCtr="0">
            <a:noAutofit/>
          </a:bodyPr>
          <a:lstStyle/>
          <a:p>
            <a:pPr marL="146050" indent="0">
              <a:buNone/>
            </a:pPr>
            <a:r>
              <a:rPr lang="en-US" sz="1200" b="1" dirty="0">
                <a:latin typeface="Droid Serif"/>
              </a:rPr>
              <a:t>Your car insurance premium is calculated based on several factors such as-</a:t>
            </a:r>
          </a:p>
          <a:p>
            <a:r>
              <a:rPr lang="en-US" sz="1200" b="1" dirty="0">
                <a:latin typeface="Droid Serif"/>
              </a:rPr>
              <a:t>Car Manufacturer and Model</a:t>
            </a:r>
          </a:p>
          <a:p>
            <a:r>
              <a:rPr lang="en-US" sz="1200" b="1" dirty="0">
                <a:latin typeface="Droid Serif"/>
              </a:rPr>
              <a:t>Cubic capacity (cc)</a:t>
            </a:r>
          </a:p>
          <a:p>
            <a:r>
              <a:rPr lang="en-US" sz="1200" b="1" dirty="0">
                <a:latin typeface="Droid Serif"/>
              </a:rPr>
              <a:t>Age of the Car</a:t>
            </a:r>
          </a:p>
          <a:p>
            <a:r>
              <a:rPr lang="en-US" sz="1200" b="1" dirty="0">
                <a:latin typeface="Droid Serif"/>
              </a:rPr>
              <a:t>Insured Declared Value (IDV)</a:t>
            </a:r>
          </a:p>
          <a:p>
            <a:r>
              <a:rPr lang="en-US" sz="1200" b="1" dirty="0">
                <a:latin typeface="Droid Serif"/>
              </a:rPr>
              <a:t>No Claim Bonus (NCB)</a:t>
            </a:r>
          </a:p>
          <a:p>
            <a:r>
              <a:rPr lang="en-US" sz="1200" b="1" dirty="0">
                <a:latin typeface="Droid Serif"/>
              </a:rPr>
              <a:t>Tax</a:t>
            </a:r>
          </a:p>
          <a:p>
            <a:pPr marL="0" lvl="0" indent="0" algn="l" rtl="0">
              <a:lnSpc>
                <a:spcPct val="100000"/>
              </a:lnSpc>
              <a:spcBef>
                <a:spcPts val="0"/>
              </a:spcBef>
              <a:spcAft>
                <a:spcPts val="0"/>
              </a:spcAft>
              <a:buNone/>
            </a:pPr>
            <a:endParaRPr lang="en-GB" sz="1200" b="1" dirty="0">
              <a:latin typeface="Droid Serif"/>
              <a:ea typeface="Arial"/>
              <a:cs typeface="Arial"/>
              <a:sym typeface="Arial"/>
            </a:endParaRPr>
          </a:p>
          <a:p>
            <a:pPr marL="0" lvl="0" indent="0" algn="l" rtl="0">
              <a:lnSpc>
                <a:spcPct val="100000"/>
              </a:lnSpc>
              <a:spcBef>
                <a:spcPts val="0"/>
              </a:spcBef>
              <a:spcAft>
                <a:spcPts val="0"/>
              </a:spcAft>
              <a:buNone/>
            </a:pPr>
            <a:r>
              <a:rPr lang="en-GB" sz="1200" b="1" dirty="0">
                <a:latin typeface="Droid Serif"/>
                <a:ea typeface="Arial"/>
                <a:cs typeface="Arial"/>
                <a:sym typeface="Arial"/>
              </a:rPr>
              <a:t>Insured Declared Value (IDV)</a:t>
            </a:r>
            <a:r>
              <a:rPr lang="en-GB" sz="1200" dirty="0">
                <a:latin typeface="Droid Serif"/>
                <a:ea typeface="Arial"/>
                <a:cs typeface="Arial"/>
                <a:sym typeface="Arial"/>
              </a:rPr>
              <a:t> is the maximum Sum Assured fixed by the insurer which is provided on theft or total loss of vehicle. Basically, IDV is the current market value of the vehicle. If the vehicle suffers total loss, IDV is the compensation that the insurer will provide to the policyholder.</a:t>
            </a:r>
          </a:p>
          <a:p>
            <a:pPr marL="0" lvl="0" indent="0" algn="l" rtl="0">
              <a:lnSpc>
                <a:spcPct val="100000"/>
              </a:lnSpc>
              <a:spcBef>
                <a:spcPts val="0"/>
              </a:spcBef>
              <a:spcAft>
                <a:spcPts val="0"/>
              </a:spcAft>
              <a:buNone/>
            </a:pPr>
            <a:r>
              <a:rPr lang="en-GB" sz="1200" dirty="0">
                <a:latin typeface="Droid Serif"/>
                <a:ea typeface="Arial"/>
                <a:cs typeface="Arial"/>
                <a:sym typeface="Arial"/>
              </a:rPr>
              <a:t>IDV = Showroom price of your car + cost of accessories (if any) – depreciation value as per (IRDAI)</a:t>
            </a:r>
          </a:p>
          <a:p>
            <a:pPr marL="0" lvl="0" indent="0" algn="l" rtl="0">
              <a:lnSpc>
                <a:spcPct val="100000"/>
              </a:lnSpc>
              <a:spcBef>
                <a:spcPts val="0"/>
              </a:spcBef>
              <a:spcAft>
                <a:spcPts val="0"/>
              </a:spcAft>
              <a:buNone/>
            </a:pPr>
            <a:r>
              <a:rPr lang="en-GB" sz="1200" dirty="0">
                <a:latin typeface="Droid Serif"/>
                <a:ea typeface="Arial"/>
                <a:cs typeface="Arial"/>
                <a:sym typeface="Arial"/>
              </a:rPr>
              <a:t> </a:t>
            </a:r>
            <a:r>
              <a:rPr lang="en-GB" sz="1200" b="1" dirty="0">
                <a:latin typeface="Droid Serif"/>
                <a:ea typeface="Arial"/>
                <a:cs typeface="Arial"/>
                <a:sym typeface="Arial"/>
              </a:rPr>
              <a:t>Loss cost </a:t>
            </a:r>
            <a:r>
              <a:rPr lang="en-GB" sz="1200" dirty="0">
                <a:latin typeface="Droid Serif"/>
                <a:ea typeface="Arial"/>
                <a:cs typeface="Arial"/>
                <a:sym typeface="Arial"/>
              </a:rPr>
              <a:t>is total cost/policy that company will end up paying as claims. Thus, loss cost is product of probability of claim (frequency) and the average amount to be paid per claim (severity).</a:t>
            </a:r>
          </a:p>
          <a:p>
            <a:pPr marL="0" lvl="0" indent="0" algn="l" rtl="0">
              <a:lnSpc>
                <a:spcPct val="100000"/>
              </a:lnSpc>
              <a:spcBef>
                <a:spcPts val="0"/>
              </a:spcBef>
              <a:spcAft>
                <a:spcPts val="0"/>
              </a:spcAft>
              <a:buNone/>
            </a:pPr>
            <a:r>
              <a:rPr lang="en-GB" sz="1200" dirty="0">
                <a:latin typeface="Droid Serif"/>
                <a:ea typeface="Arial"/>
                <a:cs typeface="Arial"/>
                <a:sym typeface="Arial"/>
              </a:rPr>
              <a:t>Target loss cost (50%) = premium(100%) - expense(50%)</a:t>
            </a:r>
          </a:p>
          <a:p>
            <a:pPr marL="0" lvl="0" indent="0" algn="l" rtl="0">
              <a:lnSpc>
                <a:spcPct val="100000"/>
              </a:lnSpc>
              <a:spcBef>
                <a:spcPts val="0"/>
              </a:spcBef>
              <a:spcAft>
                <a:spcPts val="0"/>
              </a:spcAft>
              <a:buNone/>
            </a:pPr>
            <a:r>
              <a:rPr lang="en-US" sz="1200" b="1" dirty="0">
                <a:highlight>
                  <a:srgbClr val="FFFFFF"/>
                </a:highlight>
                <a:latin typeface="Droid Serif"/>
                <a:ea typeface="Arial"/>
                <a:cs typeface="Arial"/>
                <a:sym typeface="Arial"/>
              </a:rPr>
              <a:t>Own Damage Premium</a:t>
            </a:r>
            <a:r>
              <a:rPr lang="en-US" sz="1200" dirty="0">
                <a:highlight>
                  <a:srgbClr val="FFFFFF"/>
                </a:highlight>
                <a:latin typeface="Droid Serif"/>
                <a:ea typeface="Arial"/>
                <a:cs typeface="Arial"/>
                <a:sym typeface="Arial"/>
              </a:rPr>
              <a:t> is the price you pay for the OD insurance. The premium price for the same is usually determined based on the type of vehicle own; how old it is and the city used it in.</a:t>
            </a:r>
          </a:p>
          <a:p>
            <a:pPr marL="0" lvl="0" indent="0" algn="l" rtl="0">
              <a:lnSpc>
                <a:spcPct val="100000"/>
              </a:lnSpc>
              <a:spcBef>
                <a:spcPts val="0"/>
              </a:spcBef>
              <a:spcAft>
                <a:spcPts val="0"/>
              </a:spcAft>
              <a:buNone/>
            </a:pPr>
            <a:r>
              <a:rPr lang="en-GB" sz="1200" dirty="0">
                <a:latin typeface="Droid Serif"/>
                <a:ea typeface="Arial"/>
                <a:cs typeface="Arial"/>
                <a:sym typeface="Arial"/>
              </a:rPr>
              <a:t>Own Damage premium = IDV X [Premium Rate (decided by insurer)] + [Add-Ons (e.g . bonus coverage)] – [Discount &amp; benefits (no claim bonus, theft discount, etc.)]</a:t>
            </a:r>
            <a:endParaRPr sz="1200" dirty="0">
              <a:highlight>
                <a:srgbClr val="FFFFFF"/>
              </a:highlight>
              <a:latin typeface="Droid Serif"/>
              <a:ea typeface="Arial"/>
              <a:cs typeface="Arial"/>
              <a:sym typeface="Arial"/>
            </a:endParaRPr>
          </a:p>
          <a:p>
            <a:pPr marL="0" lvl="0" indent="0" algn="l" rtl="0">
              <a:spcBef>
                <a:spcPts val="1600"/>
              </a:spcBef>
              <a:spcAft>
                <a:spcPts val="1600"/>
              </a:spcAft>
              <a:buNone/>
            </a:pPr>
            <a:endParaRPr sz="1100" dirty="0">
              <a:solidFill>
                <a:srgbClr val="333333"/>
              </a:solidFill>
              <a:latin typeface="Arial"/>
              <a:ea typeface="Arial"/>
              <a:cs typeface="Arial"/>
              <a:sym typeface="Arial"/>
            </a:endParaRPr>
          </a:p>
        </p:txBody>
      </p:sp>
      <p:pic>
        <p:nvPicPr>
          <p:cNvPr id="5" name="Google Shape;153;p16">
            <a:extLst>
              <a:ext uri="{FF2B5EF4-FFF2-40B4-BE49-F238E27FC236}">
                <a16:creationId xmlns:a16="http://schemas.microsoft.com/office/drawing/2014/main" id="{58C2A33C-3744-4818-BE94-B62ECA77A65D}"/>
              </a:ext>
            </a:extLst>
          </p:cNvPr>
          <p:cNvPicPr preferRelativeResize="0"/>
          <p:nvPr/>
        </p:nvPicPr>
        <p:blipFill rotWithShape="1">
          <a:blip r:embed="rId3">
            <a:alphaModFix amt="54000"/>
          </a:blip>
          <a:srcRect l="11669" t="3901" r="9960"/>
          <a:stretch/>
        </p:blipFill>
        <p:spPr>
          <a:xfrm>
            <a:off x="7957802" y="115759"/>
            <a:ext cx="1055595" cy="1075088"/>
          </a:xfrm>
          <a:prstGeom prst="rect">
            <a:avLst/>
          </a:prstGeom>
          <a:noFill/>
          <a:ln>
            <a:noFill/>
          </a:ln>
          <a:effectLst>
            <a:softEdge rad="88900"/>
          </a:effectLst>
        </p:spPr>
      </p:pic>
      <p:sp>
        <p:nvSpPr>
          <p:cNvPr id="2" name="Rectangle 1">
            <a:extLst>
              <a:ext uri="{FF2B5EF4-FFF2-40B4-BE49-F238E27FC236}">
                <a16:creationId xmlns:a16="http://schemas.microsoft.com/office/drawing/2014/main" id="{B4CAB12D-73D2-4685-BC58-537C1BB6234A}"/>
              </a:ext>
            </a:extLst>
          </p:cNvPr>
          <p:cNvSpPr/>
          <p:nvPr/>
        </p:nvSpPr>
        <p:spPr>
          <a:xfrm>
            <a:off x="851339" y="717331"/>
            <a:ext cx="7275786"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PREMIUM CALCULATION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0C5D-FE9B-460A-BBB7-F645572CBD07}"/>
              </a:ext>
            </a:extLst>
          </p:cNvPr>
          <p:cNvSpPr>
            <a:spLocks noGrp="1"/>
          </p:cNvSpPr>
          <p:nvPr>
            <p:ph type="title"/>
          </p:nvPr>
        </p:nvSpPr>
        <p:spPr>
          <a:xfrm>
            <a:off x="457643" y="1422703"/>
            <a:ext cx="7867207" cy="349873"/>
          </a:xfrm>
        </p:spPr>
        <p:txBody>
          <a:bodyPr/>
          <a:lstStyle/>
          <a:p>
            <a:r>
              <a:rPr lang="en-US" sz="1050" b="1" dirty="0"/>
              <a:t>To protect you and your car in case of any damages due to unavoidable situation and accident events</a:t>
            </a:r>
          </a:p>
        </p:txBody>
      </p:sp>
      <p:sp>
        <p:nvSpPr>
          <p:cNvPr id="4" name="Rectangle 3">
            <a:extLst>
              <a:ext uri="{FF2B5EF4-FFF2-40B4-BE49-F238E27FC236}">
                <a16:creationId xmlns:a16="http://schemas.microsoft.com/office/drawing/2014/main" id="{88BF455B-453C-4379-BCB8-F6CC6E13F112}"/>
              </a:ext>
            </a:extLst>
          </p:cNvPr>
          <p:cNvSpPr/>
          <p:nvPr/>
        </p:nvSpPr>
        <p:spPr>
          <a:xfrm>
            <a:off x="610627" y="730250"/>
            <a:ext cx="700665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OPTIONAL EXTENSIONS</a:t>
            </a:r>
          </a:p>
        </p:txBody>
      </p:sp>
      <p:sp>
        <p:nvSpPr>
          <p:cNvPr id="7" name="Rectangle 6">
            <a:extLst>
              <a:ext uri="{FF2B5EF4-FFF2-40B4-BE49-F238E27FC236}">
                <a16:creationId xmlns:a16="http://schemas.microsoft.com/office/drawing/2014/main" id="{B3132A38-83B5-4935-AE28-5B131BFE387B}"/>
              </a:ext>
            </a:extLst>
          </p:cNvPr>
          <p:cNvSpPr/>
          <p:nvPr/>
        </p:nvSpPr>
        <p:spPr>
          <a:xfrm>
            <a:off x="289245" y="1517833"/>
            <a:ext cx="5759016" cy="461665"/>
          </a:xfrm>
          <a:prstGeom prst="rect">
            <a:avLst/>
          </a:prstGeom>
          <a:noFill/>
        </p:spPr>
        <p:txBody>
          <a:bodyPr wrap="square" lIns="91440" tIns="45720" rIns="91440" bIns="45720">
            <a:spAutoFit/>
          </a:bodyPr>
          <a:lstStyle/>
          <a:p>
            <a:pPr algn="ctr"/>
            <a:r>
              <a:rPr lang="en-US" sz="2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Droid Serif"/>
              </a:rPr>
              <a:t>    </a:t>
            </a:r>
          </a:p>
        </p:txBody>
      </p:sp>
      <p:sp>
        <p:nvSpPr>
          <p:cNvPr id="10" name="Rectangle 1">
            <a:extLst>
              <a:ext uri="{FF2B5EF4-FFF2-40B4-BE49-F238E27FC236}">
                <a16:creationId xmlns:a16="http://schemas.microsoft.com/office/drawing/2014/main" id="{74A99FE4-0C4F-4455-863E-EC037DFD7214}"/>
              </a:ext>
            </a:extLst>
          </p:cNvPr>
          <p:cNvSpPr>
            <a:spLocks noChangeArrowheads="1"/>
          </p:cNvSpPr>
          <p:nvPr/>
        </p:nvSpPr>
        <p:spPr bwMode="auto">
          <a:xfrm>
            <a:off x="2300288" y="2157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1" name="Picture 7">
            <a:extLst>
              <a:ext uri="{FF2B5EF4-FFF2-40B4-BE49-F238E27FC236}">
                <a16:creationId xmlns:a16="http://schemas.microsoft.com/office/drawing/2014/main" id="{0BCF514D-0636-44AC-B89A-45E55832A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0875" y="-669925"/>
            <a:ext cx="2362200" cy="14001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906B7EF-2636-46B1-A914-758BCE4FF016}"/>
              </a:ext>
            </a:extLst>
          </p:cNvPr>
          <p:cNvSpPr/>
          <p:nvPr/>
        </p:nvSpPr>
        <p:spPr>
          <a:xfrm>
            <a:off x="718271" y="1973036"/>
            <a:ext cx="3379451"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400" b="0" cap="none" spc="0" dirty="0">
                <a:ln w="0"/>
                <a:solidFill>
                  <a:schemeClr val="accent6">
                    <a:lumMod val="75000"/>
                  </a:schemeClr>
                </a:solidFill>
                <a:effectLst>
                  <a:reflection blurRad="6350" stA="53000" endA="300" endPos="35500" dir="5400000" sy="-90000" algn="bl" rotWithShape="0"/>
                </a:effectLst>
              </a:rPr>
              <a:t>PRIVATE CAR POLICY:</a:t>
            </a:r>
          </a:p>
        </p:txBody>
      </p:sp>
      <p:sp>
        <p:nvSpPr>
          <p:cNvPr id="28" name="Rectangle 27">
            <a:extLst>
              <a:ext uri="{FF2B5EF4-FFF2-40B4-BE49-F238E27FC236}">
                <a16:creationId xmlns:a16="http://schemas.microsoft.com/office/drawing/2014/main" id="{CCEC7875-3393-465A-964D-3FD76918D50F}"/>
              </a:ext>
            </a:extLst>
          </p:cNvPr>
          <p:cNvSpPr/>
          <p:nvPr/>
        </p:nvSpPr>
        <p:spPr>
          <a:xfrm>
            <a:off x="610627" y="2685326"/>
            <a:ext cx="5140178" cy="24090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b="1" dirty="0">
                <a:latin typeface="Droid Serif"/>
              </a:rPr>
              <a:t>ENGINE SECURE</a:t>
            </a:r>
          </a:p>
          <a:p>
            <a:pPr marL="285750" indent="-285750">
              <a:buFont typeface="Wingdings" panose="05000000000000000000" pitchFamily="2" charset="2"/>
              <a:buChar char="Ø"/>
            </a:pPr>
            <a:r>
              <a:rPr lang="en-US" b="1" dirty="0">
                <a:latin typeface="Droid Serif"/>
              </a:rPr>
              <a:t>ZERO DEPRECIATION</a:t>
            </a:r>
          </a:p>
          <a:p>
            <a:pPr marL="285750" indent="-285750">
              <a:buFont typeface="Wingdings" panose="05000000000000000000" pitchFamily="2" charset="2"/>
              <a:buChar char="Ø"/>
            </a:pPr>
            <a:r>
              <a:rPr lang="en-US" b="1" dirty="0">
                <a:latin typeface="Droid Serif"/>
              </a:rPr>
              <a:t>DAILY ALLOWANCE</a:t>
            </a:r>
          </a:p>
          <a:p>
            <a:pPr marL="285750" indent="-285750">
              <a:buFont typeface="Wingdings" panose="05000000000000000000" pitchFamily="2" charset="2"/>
              <a:buChar char="Ø"/>
            </a:pPr>
            <a:r>
              <a:rPr lang="en-US" b="1" dirty="0">
                <a:latin typeface="Droid Serif"/>
              </a:rPr>
              <a:t>CONSUMABLES COVER</a:t>
            </a:r>
          </a:p>
          <a:p>
            <a:pPr marL="285750" indent="-285750">
              <a:buFont typeface="Wingdings" panose="05000000000000000000" pitchFamily="2" charset="2"/>
              <a:buChar char="Ø"/>
            </a:pPr>
            <a:r>
              <a:rPr lang="en-US" b="1" dirty="0">
                <a:latin typeface="Droid Serif"/>
              </a:rPr>
              <a:t>NCB PROTECTION</a:t>
            </a:r>
          </a:p>
          <a:p>
            <a:pPr marL="285750" indent="-285750">
              <a:buFont typeface="Wingdings" panose="05000000000000000000" pitchFamily="2" charset="2"/>
              <a:buChar char="Ø"/>
            </a:pPr>
            <a:r>
              <a:rPr lang="en-US" b="1" dirty="0">
                <a:latin typeface="Droid Serif"/>
              </a:rPr>
              <a:t>ROADSIDE ASSISTANCE</a:t>
            </a:r>
          </a:p>
          <a:p>
            <a:pPr marL="285750" indent="-285750">
              <a:buFont typeface="Wingdings" panose="05000000000000000000" pitchFamily="2" charset="2"/>
              <a:buChar char="Ø"/>
            </a:pPr>
            <a:r>
              <a:rPr lang="en-US" b="1" dirty="0">
                <a:latin typeface="Droid Serif"/>
              </a:rPr>
              <a:t>DEPRECIATION REIMBURSEMENT</a:t>
            </a:r>
          </a:p>
          <a:p>
            <a:pPr marL="285750" indent="-285750">
              <a:buFont typeface="Wingdings" panose="05000000000000000000" pitchFamily="2" charset="2"/>
              <a:buChar char="Ø"/>
            </a:pPr>
            <a:r>
              <a:rPr lang="en-US" b="1" dirty="0">
                <a:latin typeface="Droid Serif"/>
              </a:rPr>
              <a:t>PANDEMIC PROTECTION COVER</a:t>
            </a:r>
          </a:p>
          <a:p>
            <a:pPr algn="ctr"/>
            <a:r>
              <a:rPr lang="en-US" dirty="0"/>
              <a:t> </a:t>
            </a:r>
          </a:p>
        </p:txBody>
      </p:sp>
    </p:spTree>
    <p:extLst>
      <p:ext uri="{BB962C8B-B14F-4D97-AF65-F5344CB8AC3E}">
        <p14:creationId xmlns:p14="http://schemas.microsoft.com/office/powerpoint/2010/main" val="17934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5EFB462-BB73-4814-9754-7EA775AA231C}"/>
              </a:ext>
            </a:extLst>
          </p:cNvPr>
          <p:cNvSpPr>
            <a:spLocks noChangeArrowheads="1"/>
          </p:cNvSpPr>
          <p:nvPr/>
        </p:nvSpPr>
        <p:spPr bwMode="auto">
          <a:xfrm>
            <a:off x="2680795" y="1790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4CB887E-9DED-4D77-B614-2DDB629404B8}"/>
              </a:ext>
            </a:extLst>
          </p:cNvPr>
          <p:cNvSpPr/>
          <p:nvPr/>
        </p:nvSpPr>
        <p:spPr>
          <a:xfrm>
            <a:off x="705080" y="1921572"/>
            <a:ext cx="5016117" cy="523220"/>
          </a:xfrm>
          <a:prstGeom prst="rect">
            <a:avLst/>
          </a:prstGeom>
          <a:noFill/>
        </p:spPr>
        <p:txBody>
          <a:bodyPr wrap="none" lIns="91440" tIns="45720" rIns="91440" bIns="45720">
            <a:spAutoFit/>
          </a:bodyPr>
          <a:lstStyle/>
          <a:p>
            <a:pPr algn="ctr"/>
            <a:r>
              <a:rPr lang="en-US" sz="2800" dirty="0">
                <a:ln w="0"/>
                <a:solidFill>
                  <a:schemeClr val="accent6">
                    <a:lumMod val="75000"/>
                  </a:schemeClr>
                </a:solidFill>
                <a:effectLst>
                  <a:reflection blurRad="6350" stA="53000" endA="300" endPos="35500" dir="5400000" sy="-90000" algn="bl" rotWithShape="0"/>
                </a:effectLst>
              </a:rPr>
              <a:t>COMMERCIAL CAR POLICY:</a:t>
            </a:r>
            <a:endParaRPr lang="en-US" sz="2800" b="0" cap="none" spc="0" dirty="0">
              <a:ln w="0"/>
              <a:solidFill>
                <a:schemeClr val="accent6">
                  <a:lumMod val="75000"/>
                </a:schemeClr>
              </a:solidFill>
              <a:effectLst>
                <a:reflection blurRad="6350" stA="53000" endA="300" endPos="35500" dir="5400000" sy="-90000" algn="bl" rotWithShape="0"/>
              </a:effectLst>
            </a:endParaRPr>
          </a:p>
        </p:txBody>
      </p:sp>
      <p:sp>
        <p:nvSpPr>
          <p:cNvPr id="8" name="Rectangle 7">
            <a:extLst>
              <a:ext uri="{FF2B5EF4-FFF2-40B4-BE49-F238E27FC236}">
                <a16:creationId xmlns:a16="http://schemas.microsoft.com/office/drawing/2014/main" id="{5698A667-B8BB-4434-99C3-94A2B6FDB438}"/>
              </a:ext>
            </a:extLst>
          </p:cNvPr>
          <p:cNvSpPr/>
          <p:nvPr/>
        </p:nvSpPr>
        <p:spPr>
          <a:xfrm>
            <a:off x="705080" y="2571750"/>
            <a:ext cx="4788549" cy="2176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b="1" dirty="0">
                <a:solidFill>
                  <a:schemeClr val="tx1"/>
                </a:solidFill>
                <a:latin typeface="Droid Serif"/>
              </a:rPr>
              <a:t>Engine Protection Cover</a:t>
            </a:r>
          </a:p>
          <a:p>
            <a:pPr marL="285750" indent="-285750">
              <a:buFont typeface="Wingdings" panose="05000000000000000000" pitchFamily="2" charset="2"/>
              <a:buChar char="Ø"/>
            </a:pPr>
            <a:r>
              <a:rPr lang="en-US" b="1" dirty="0">
                <a:solidFill>
                  <a:schemeClr val="tx1"/>
                </a:solidFill>
                <a:latin typeface="Droid Serif"/>
              </a:rPr>
              <a:t>NCB PROTECTOR</a:t>
            </a:r>
          </a:p>
          <a:p>
            <a:pPr marL="285750" indent="-285750">
              <a:buFont typeface="Wingdings" panose="05000000000000000000" pitchFamily="2" charset="2"/>
              <a:buChar char="Ø"/>
            </a:pPr>
            <a:r>
              <a:rPr lang="en-US" b="1" dirty="0">
                <a:solidFill>
                  <a:schemeClr val="tx1"/>
                </a:solidFill>
                <a:latin typeface="Droid Serif"/>
              </a:rPr>
              <a:t>Invoice Protection</a:t>
            </a:r>
          </a:p>
          <a:p>
            <a:pPr marL="285750" indent="-285750">
              <a:buFont typeface="Wingdings" panose="05000000000000000000" pitchFamily="2" charset="2"/>
              <a:buChar char="Ø"/>
            </a:pPr>
            <a:r>
              <a:rPr lang="en-US" b="1" dirty="0">
                <a:solidFill>
                  <a:schemeClr val="tx1"/>
                </a:solidFill>
                <a:latin typeface="Droid Serif"/>
              </a:rPr>
              <a:t>Roadside Assistance Cover</a:t>
            </a:r>
          </a:p>
          <a:p>
            <a:pPr marL="285750" indent="-285750">
              <a:buFont typeface="Wingdings" panose="05000000000000000000" pitchFamily="2" charset="2"/>
              <a:buChar char="Ø"/>
            </a:pPr>
            <a:r>
              <a:rPr lang="en-US" b="1" dirty="0">
                <a:solidFill>
                  <a:schemeClr val="tx1"/>
                </a:solidFill>
                <a:latin typeface="Droid Serif"/>
              </a:rPr>
              <a:t>Consumable Cover</a:t>
            </a:r>
          </a:p>
          <a:p>
            <a:pPr marL="285750" indent="-285750">
              <a:buFont typeface="Wingdings" panose="05000000000000000000" pitchFamily="2" charset="2"/>
              <a:buChar char="Ø"/>
            </a:pPr>
            <a:r>
              <a:rPr lang="en-US" b="1" dirty="0">
                <a:solidFill>
                  <a:schemeClr val="tx1"/>
                </a:solidFill>
                <a:latin typeface="Droid Serif"/>
              </a:rPr>
              <a:t>Zero depreciation</a:t>
            </a:r>
          </a:p>
          <a:p>
            <a:pPr marL="285750" indent="-285750">
              <a:buFont typeface="Wingdings" panose="05000000000000000000" pitchFamily="2" charset="2"/>
              <a:buChar char="Ø"/>
            </a:pPr>
            <a:r>
              <a:rPr lang="en-US" b="1" dirty="0">
                <a:solidFill>
                  <a:schemeClr val="tx1"/>
                </a:solidFill>
                <a:latin typeface="Droid Serif"/>
              </a:rPr>
              <a:t>Personal Accident Insurance for Passenger</a:t>
            </a:r>
          </a:p>
        </p:txBody>
      </p:sp>
      <p:sp>
        <p:nvSpPr>
          <p:cNvPr id="11" name="Rectangle 10">
            <a:extLst>
              <a:ext uri="{FF2B5EF4-FFF2-40B4-BE49-F238E27FC236}">
                <a16:creationId xmlns:a16="http://schemas.microsoft.com/office/drawing/2014/main" id="{11923E69-6440-433E-AA3F-BAECFF07BCF4}"/>
              </a:ext>
            </a:extLst>
          </p:cNvPr>
          <p:cNvSpPr/>
          <p:nvPr/>
        </p:nvSpPr>
        <p:spPr>
          <a:xfrm>
            <a:off x="567368" y="1405704"/>
            <a:ext cx="7463928" cy="253916"/>
          </a:xfrm>
          <a:prstGeom prst="rect">
            <a:avLst/>
          </a:prstGeom>
        </p:spPr>
        <p:txBody>
          <a:bodyPr wrap="square">
            <a:spAutoFit/>
          </a:bodyPr>
          <a:lstStyle/>
          <a:p>
            <a:r>
              <a:rPr lang="en-US" sz="1050" b="1" dirty="0">
                <a:latin typeface="Droid Serif"/>
              </a:rPr>
              <a:t>TO PROTECT YOU AND YOUE COVER IN CASE OF ANY DAMAGES DUE TO UNAVOIDABLE SITUATIONS &amp; ACCIDENT EVENTS.</a:t>
            </a:r>
          </a:p>
        </p:txBody>
      </p:sp>
      <p:sp>
        <p:nvSpPr>
          <p:cNvPr id="12" name="Rectangle 11">
            <a:extLst>
              <a:ext uri="{FF2B5EF4-FFF2-40B4-BE49-F238E27FC236}">
                <a16:creationId xmlns:a16="http://schemas.microsoft.com/office/drawing/2014/main" id="{BE158E86-A8DD-4028-B6AD-D32F60563A47}"/>
              </a:ext>
            </a:extLst>
          </p:cNvPr>
          <p:cNvSpPr/>
          <p:nvPr/>
        </p:nvSpPr>
        <p:spPr>
          <a:xfrm>
            <a:off x="843456" y="843454"/>
            <a:ext cx="6258910"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OPTIONAL EXTENSIONS</a:t>
            </a:r>
          </a:p>
        </p:txBody>
      </p:sp>
    </p:spTree>
    <p:extLst>
      <p:ext uri="{BB962C8B-B14F-4D97-AF65-F5344CB8AC3E}">
        <p14:creationId xmlns:p14="http://schemas.microsoft.com/office/powerpoint/2010/main" val="379013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1"/>
          <p:cNvSpPr txBox="1">
            <a:spLocks noGrp="1"/>
          </p:cNvSpPr>
          <p:nvPr>
            <p:ph type="body" idx="1"/>
          </p:nvPr>
        </p:nvSpPr>
        <p:spPr>
          <a:xfrm>
            <a:off x="297712" y="1484299"/>
            <a:ext cx="8361713" cy="3387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latin typeface="Droid Serif"/>
              </a:rPr>
              <a:t>Underwriting occurs when an insurer and an insured conclude a contract of insurance, whereby the insurer undertakes to protect the insured against losses due to specific future risks, while the insured has the obligation to pay periodic premiums to the insurer in return. The underwriting process concerning motor vehicle is a lengthy and detailed process which should be well-planned. The underwriting factors relate to the particulars of the proposer, as well as the details concerning the motor vehicle. </a:t>
            </a:r>
            <a:endParaRPr sz="1400" b="1" dirty="0">
              <a:latin typeface="Droid Serif"/>
            </a:endParaRPr>
          </a:p>
          <a:p>
            <a:pPr marL="0" lvl="0" indent="0" algn="l" rtl="0">
              <a:spcBef>
                <a:spcPts val="1600"/>
              </a:spcBef>
              <a:spcAft>
                <a:spcPts val="0"/>
              </a:spcAft>
              <a:buNone/>
            </a:pPr>
            <a:r>
              <a:rPr lang="en-GB" sz="1200" b="1" dirty="0">
                <a:latin typeface="Droid Serif"/>
              </a:rPr>
              <a:t>UNDERWRITING FACTORS</a:t>
            </a:r>
            <a:endParaRPr sz="1200" b="1" dirty="0">
              <a:latin typeface="Droid Serif"/>
            </a:endParaRPr>
          </a:p>
          <a:p>
            <a:pPr marL="0" lvl="0" indent="0" algn="l" rtl="0">
              <a:lnSpc>
                <a:spcPct val="100000"/>
              </a:lnSpc>
              <a:spcBef>
                <a:spcPts val="1600"/>
              </a:spcBef>
              <a:spcAft>
                <a:spcPts val="0"/>
              </a:spcAft>
              <a:buNone/>
            </a:pPr>
            <a:r>
              <a:rPr lang="en-GB" sz="1200" b="1" dirty="0">
                <a:latin typeface="Droid Serif"/>
                <a:ea typeface="Droid Serif"/>
                <a:cs typeface="Droid Serif"/>
                <a:sym typeface="Droid Serif"/>
              </a:rPr>
              <a:t>1. Age of the proposer.				6. Particulars of the motor vehicle</a:t>
            </a:r>
            <a:endParaRPr sz="1200" b="1" dirty="0">
              <a:latin typeface="Droid Serif"/>
              <a:ea typeface="Droid Serif"/>
              <a:cs typeface="Droid Serif"/>
              <a:sym typeface="Droid Serif"/>
            </a:endParaRPr>
          </a:p>
          <a:p>
            <a:pPr marL="0" lvl="0" indent="0" algn="l" rtl="0">
              <a:lnSpc>
                <a:spcPct val="100000"/>
              </a:lnSpc>
              <a:spcBef>
                <a:spcPts val="1000"/>
              </a:spcBef>
              <a:spcAft>
                <a:spcPts val="0"/>
              </a:spcAft>
              <a:buNone/>
            </a:pPr>
            <a:r>
              <a:rPr lang="en-GB" sz="1200" b="1" dirty="0">
                <a:latin typeface="Droid Serif"/>
                <a:ea typeface="Droid Serif"/>
                <a:cs typeface="Droid Serif"/>
                <a:sym typeface="Droid Serif"/>
              </a:rPr>
              <a:t>2. Gender of the proposer.				7. Time travel</a:t>
            </a:r>
            <a:endParaRPr sz="1200" b="1" dirty="0">
              <a:latin typeface="Droid Serif"/>
              <a:ea typeface="Droid Serif"/>
              <a:cs typeface="Droid Serif"/>
              <a:sym typeface="Droid Serif"/>
            </a:endParaRPr>
          </a:p>
          <a:p>
            <a:pPr marL="0" lvl="0" indent="0" algn="l" rtl="0">
              <a:lnSpc>
                <a:spcPct val="100000"/>
              </a:lnSpc>
              <a:spcBef>
                <a:spcPts val="1000"/>
              </a:spcBef>
              <a:spcAft>
                <a:spcPts val="0"/>
              </a:spcAft>
              <a:buNone/>
            </a:pPr>
            <a:r>
              <a:rPr lang="en-GB" sz="1200" b="1" dirty="0">
                <a:latin typeface="Droid Serif"/>
                <a:ea typeface="Droid Serif"/>
                <a:cs typeface="Droid Serif"/>
                <a:sym typeface="Droid Serif"/>
              </a:rPr>
              <a:t>3. Marital status of the proposer.	                                       8. Old claim (Driving record).</a:t>
            </a:r>
            <a:endParaRPr sz="1200" b="1" dirty="0">
              <a:latin typeface="Droid Serif"/>
              <a:ea typeface="Droid Serif"/>
              <a:cs typeface="Droid Serif"/>
              <a:sym typeface="Droid Serif"/>
            </a:endParaRPr>
          </a:p>
          <a:p>
            <a:pPr marL="0" lvl="0" indent="0" algn="l" rtl="0">
              <a:lnSpc>
                <a:spcPct val="100000"/>
              </a:lnSpc>
              <a:spcBef>
                <a:spcPts val="1000"/>
              </a:spcBef>
              <a:spcAft>
                <a:spcPts val="0"/>
              </a:spcAft>
              <a:buNone/>
            </a:pPr>
            <a:r>
              <a:rPr lang="en-GB" sz="1200" b="1" dirty="0">
                <a:latin typeface="Droid Serif"/>
                <a:ea typeface="Droid Serif"/>
                <a:cs typeface="Droid Serif"/>
                <a:sym typeface="Droid Serif"/>
              </a:rPr>
              <a:t>4. Address of the proposer/Location			9. Use of motor vehicles</a:t>
            </a:r>
            <a:endParaRPr sz="1200" b="1" dirty="0">
              <a:latin typeface="Droid Serif"/>
              <a:ea typeface="Droid Serif"/>
              <a:cs typeface="Droid Serif"/>
              <a:sym typeface="Droid Serif"/>
            </a:endParaRPr>
          </a:p>
          <a:p>
            <a:pPr marL="0" lvl="0" indent="0" algn="l" rtl="0">
              <a:lnSpc>
                <a:spcPct val="107000"/>
              </a:lnSpc>
              <a:spcBef>
                <a:spcPts val="1000"/>
              </a:spcBef>
              <a:spcAft>
                <a:spcPts val="0"/>
              </a:spcAft>
              <a:buNone/>
            </a:pPr>
            <a:r>
              <a:rPr lang="en-GB" sz="1200" b="1" dirty="0">
                <a:latin typeface="Droid Serif"/>
                <a:ea typeface="Droid Serif"/>
                <a:cs typeface="Droid Serif"/>
                <a:sym typeface="Droid Serif"/>
              </a:rPr>
              <a:t>5. Occupation					10. Driving history (Motor vehicle record Points</a:t>
            </a:r>
            <a:r>
              <a:rPr lang="en-GB" sz="1200" b="1" dirty="0">
                <a:solidFill>
                  <a:srgbClr val="666666"/>
                </a:solidFill>
                <a:latin typeface="Droid Serif"/>
                <a:ea typeface="Droid Serif"/>
                <a:cs typeface="Droid Serif"/>
                <a:sym typeface="Droid Serif"/>
              </a:rPr>
              <a:t>)     </a:t>
            </a:r>
            <a:endParaRPr sz="1200" b="1" dirty="0">
              <a:solidFill>
                <a:srgbClr val="666666"/>
              </a:solidFill>
              <a:latin typeface="Droid Serif"/>
              <a:ea typeface="Droid Serif"/>
              <a:cs typeface="Droid Serif"/>
              <a:sym typeface="Droid Serif"/>
            </a:endParaRPr>
          </a:p>
          <a:p>
            <a:pPr marL="0" lvl="0" indent="0" algn="l" rtl="0">
              <a:lnSpc>
                <a:spcPct val="107000"/>
              </a:lnSpc>
              <a:spcBef>
                <a:spcPts val="1000"/>
              </a:spcBef>
              <a:spcAft>
                <a:spcPts val="0"/>
              </a:spcAft>
              <a:buNone/>
            </a:pPr>
            <a:endParaRPr sz="1100" b="1" dirty="0">
              <a:solidFill>
                <a:srgbClr val="666666"/>
              </a:solidFill>
              <a:latin typeface="Droid Serif"/>
              <a:ea typeface="Droid Serif"/>
              <a:cs typeface="Droid Serif"/>
              <a:sym typeface="Droid Serif"/>
            </a:endParaRPr>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5" name="Google Shape;153;p16">
            <a:extLst>
              <a:ext uri="{FF2B5EF4-FFF2-40B4-BE49-F238E27FC236}">
                <a16:creationId xmlns:a16="http://schemas.microsoft.com/office/drawing/2014/main" id="{64704672-3281-4F11-9E15-9B47DE1A0901}"/>
              </a:ext>
            </a:extLst>
          </p:cNvPr>
          <p:cNvPicPr preferRelativeResize="0"/>
          <p:nvPr/>
        </p:nvPicPr>
        <p:blipFill rotWithShape="1">
          <a:blip r:embed="rId3">
            <a:alphaModFix amt="54000"/>
          </a:blip>
          <a:srcRect l="11669" t="3901" r="9960"/>
          <a:stretch/>
        </p:blipFill>
        <p:spPr>
          <a:xfrm>
            <a:off x="7957802" y="115759"/>
            <a:ext cx="1055595" cy="1075088"/>
          </a:xfrm>
          <a:prstGeom prst="rect">
            <a:avLst/>
          </a:prstGeom>
          <a:noFill/>
          <a:ln>
            <a:noFill/>
          </a:ln>
          <a:effectLst>
            <a:softEdge rad="88900"/>
          </a:effectLst>
        </p:spPr>
      </p:pic>
      <p:sp>
        <p:nvSpPr>
          <p:cNvPr id="2" name="Rectangle 1">
            <a:extLst>
              <a:ext uri="{FF2B5EF4-FFF2-40B4-BE49-F238E27FC236}">
                <a16:creationId xmlns:a16="http://schemas.microsoft.com/office/drawing/2014/main" id="{B88A0A7D-0BDF-4A6D-95DF-8A6A16906114}"/>
              </a:ext>
            </a:extLst>
          </p:cNvPr>
          <p:cNvSpPr/>
          <p:nvPr/>
        </p:nvSpPr>
        <p:spPr>
          <a:xfrm>
            <a:off x="754912" y="653303"/>
            <a:ext cx="5645888"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cap="none" spc="0" dirty="0">
                <a:ln/>
                <a:solidFill>
                  <a:schemeClr val="accent3"/>
                </a:solidFill>
                <a:effectLst/>
              </a:rPr>
              <a:t>UNDERWRITING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212B9E-43A6-40B4-90B9-AE0D65C176FA}"/>
              </a:ext>
            </a:extLst>
          </p:cNvPr>
          <p:cNvSpPr>
            <a:spLocks noGrp="1"/>
          </p:cNvSpPr>
          <p:nvPr>
            <p:ph type="body" idx="1"/>
          </p:nvPr>
        </p:nvSpPr>
        <p:spPr>
          <a:xfrm>
            <a:off x="939188" y="1326707"/>
            <a:ext cx="6957152" cy="418127"/>
          </a:xfrm>
        </p:spPr>
        <p:txBody>
          <a:bodyPr/>
          <a:lstStyle/>
          <a:p>
            <a:pPr marL="146050" indent="0">
              <a:buNone/>
            </a:pPr>
            <a:r>
              <a:rPr lang="en-US" sz="1200" b="1" dirty="0">
                <a:latin typeface="Droid Serif"/>
              </a:rPr>
              <a:t>Fraud in insurance is defined as “an act or omission intended to gain a dishonest advantage for the fraudster or for the purpose of other parties”.</a:t>
            </a:r>
          </a:p>
        </p:txBody>
      </p:sp>
      <p:sp>
        <p:nvSpPr>
          <p:cNvPr id="4" name="Rectangle 3">
            <a:extLst>
              <a:ext uri="{FF2B5EF4-FFF2-40B4-BE49-F238E27FC236}">
                <a16:creationId xmlns:a16="http://schemas.microsoft.com/office/drawing/2014/main" id="{B6453D5E-12B7-4132-A1B8-0EC2EE9A8FB6}"/>
              </a:ext>
            </a:extLst>
          </p:cNvPr>
          <p:cNvSpPr/>
          <p:nvPr/>
        </p:nvSpPr>
        <p:spPr>
          <a:xfrm>
            <a:off x="808369" y="704773"/>
            <a:ext cx="5466561"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solidFill>
                  <a:schemeClr val="accent3"/>
                </a:solidFill>
              </a:rPr>
              <a:t>FRAUDS CONTROL</a:t>
            </a:r>
          </a:p>
        </p:txBody>
      </p:sp>
      <p:sp>
        <p:nvSpPr>
          <p:cNvPr id="5" name="Rectangle 4">
            <a:extLst>
              <a:ext uri="{FF2B5EF4-FFF2-40B4-BE49-F238E27FC236}">
                <a16:creationId xmlns:a16="http://schemas.microsoft.com/office/drawing/2014/main" id="{28C40548-14FC-43D1-BA1F-51E9AFDE640A}"/>
              </a:ext>
            </a:extLst>
          </p:cNvPr>
          <p:cNvSpPr/>
          <p:nvPr/>
        </p:nvSpPr>
        <p:spPr>
          <a:xfrm>
            <a:off x="939188" y="2156102"/>
            <a:ext cx="7601639" cy="4893647"/>
          </a:xfrm>
          <a:prstGeom prst="rect">
            <a:avLst/>
          </a:prstGeom>
        </p:spPr>
        <p:txBody>
          <a:bodyPr wrap="square">
            <a:spAutoFit/>
          </a:bodyPr>
          <a:lstStyle/>
          <a:p>
            <a:r>
              <a:rPr lang="en-US" b="1" dirty="0">
                <a:solidFill>
                  <a:srgbClr val="000000"/>
                </a:solidFill>
                <a:latin typeface="Droid Serif"/>
              </a:rPr>
              <a:t>Approaches to Detect Fraud Claims in Motor Insurance:</a:t>
            </a:r>
          </a:p>
          <a:p>
            <a:r>
              <a:rPr lang="en-US" sz="1600" dirty="0">
                <a:latin typeface="Droid Serif"/>
              </a:rPr>
              <a:t>(a) Predictive Modelling to Detect Fraud and Control Claim Cost.</a:t>
            </a:r>
          </a:p>
          <a:p>
            <a:r>
              <a:rPr lang="en-US" sz="1600" dirty="0">
                <a:latin typeface="Droid Serif"/>
              </a:rPr>
              <a:t>(b) Preliminary Investigation by Experienced and Efficient Front Office Claims Handlers.</a:t>
            </a:r>
          </a:p>
          <a:p>
            <a:r>
              <a:rPr lang="en-US" sz="1600" dirty="0">
                <a:latin typeface="Droid Serif"/>
              </a:rPr>
              <a:t>(c) Sophisticated Databases to Detect Fraud.</a:t>
            </a:r>
          </a:p>
          <a:p>
            <a:r>
              <a:rPr lang="en-US" sz="1600" dirty="0">
                <a:latin typeface="Droid Serif"/>
              </a:rPr>
              <a:t>(d) Using Technology to Detect and Control Fraud.</a:t>
            </a:r>
          </a:p>
          <a:p>
            <a:endParaRPr lang="en-US" sz="1600" dirty="0">
              <a:latin typeface="Droid Serif"/>
            </a:endParaRPr>
          </a:p>
          <a:p>
            <a:r>
              <a:rPr lang="en-US" b="1" dirty="0">
                <a:latin typeface="Droid Serif"/>
              </a:rPr>
              <a:t>HOW WE CONTROL FRAUDS:</a:t>
            </a:r>
          </a:p>
          <a:p>
            <a:r>
              <a:rPr lang="en-US" sz="1600" dirty="0">
                <a:latin typeface="Droid Serif"/>
              </a:rPr>
              <a:t>Implement a foundational framework.</a:t>
            </a:r>
          </a:p>
          <a:p>
            <a:r>
              <a:rPr lang="en-US" sz="1600" dirty="0">
                <a:latin typeface="Droid Serif"/>
              </a:rPr>
              <a:t>Know the relative level of fraud potential.</a:t>
            </a:r>
          </a:p>
          <a:p>
            <a:r>
              <a:rPr lang="en-US" sz="1600" dirty="0">
                <a:latin typeface="Droid Serif"/>
              </a:rPr>
              <a:t>Use data analytics to detect fraud.</a:t>
            </a:r>
          </a:p>
          <a:p>
            <a:r>
              <a:rPr lang="en-US" sz="1600" dirty="0">
                <a:latin typeface="Droid Serif"/>
              </a:rPr>
              <a:t>Continually review and rescore claims.</a:t>
            </a:r>
          </a:p>
          <a:p>
            <a:endParaRPr lang="en-US" sz="1600" dirty="0">
              <a:latin typeface="Droid Serif"/>
            </a:endParaRPr>
          </a:p>
          <a:p>
            <a:br>
              <a:rPr lang="en-US" dirty="0"/>
            </a:br>
            <a:endParaRPr lang="en-US" dirty="0"/>
          </a:p>
          <a:p>
            <a:br>
              <a:rPr lang="en-US" dirty="0"/>
            </a:br>
            <a:endParaRPr lang="en-US" dirty="0"/>
          </a:p>
          <a:p>
            <a:br>
              <a:rPr lang="en-US" dirty="0"/>
            </a:br>
            <a:endParaRPr lang="en-US" dirty="0"/>
          </a:p>
        </p:txBody>
      </p:sp>
    </p:spTree>
    <p:extLst>
      <p:ext uri="{BB962C8B-B14F-4D97-AF65-F5344CB8AC3E}">
        <p14:creationId xmlns:p14="http://schemas.microsoft.com/office/powerpoint/2010/main" val="268914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4A84CC-E650-42CD-B508-94FAD2D6FF39}"/>
              </a:ext>
            </a:extLst>
          </p:cNvPr>
          <p:cNvSpPr>
            <a:spLocks noGrp="1"/>
          </p:cNvSpPr>
          <p:nvPr>
            <p:ph type="body" idx="1"/>
          </p:nvPr>
        </p:nvSpPr>
        <p:spPr>
          <a:xfrm>
            <a:off x="341523" y="1841338"/>
            <a:ext cx="7983327" cy="2448000"/>
          </a:xfrm>
        </p:spPr>
        <p:txBody>
          <a:bodyPr/>
          <a:lstStyle/>
          <a:p>
            <a:r>
              <a:rPr lang="en-US" sz="1600" b="1" dirty="0">
                <a:latin typeface="Droid Serif"/>
              </a:rPr>
              <a:t>Intimation by Insured for accidental loss to subject matter of Insurance </a:t>
            </a:r>
            <a:br>
              <a:rPr lang="en-US" sz="1600" b="1" dirty="0">
                <a:latin typeface="Droid Serif"/>
              </a:rPr>
            </a:br>
            <a:r>
              <a:rPr lang="en-US" sz="1600" b="1" dirty="0">
                <a:latin typeface="Droid Serif"/>
              </a:rPr>
              <a:t>Registration of Claim by Insurer </a:t>
            </a:r>
          </a:p>
          <a:p>
            <a:r>
              <a:rPr lang="en-US" sz="1600" b="1" dirty="0">
                <a:latin typeface="Droid Serif"/>
              </a:rPr>
              <a:t>Deputation of Surveyor / Investigator for assessment of liability of Insurer.</a:t>
            </a:r>
          </a:p>
          <a:p>
            <a:r>
              <a:rPr lang="en-US" sz="1600" b="1" dirty="0">
                <a:latin typeface="Droid Serif"/>
              </a:rPr>
              <a:t>Assessment and submission of Survey report by Surveyor.</a:t>
            </a:r>
          </a:p>
          <a:p>
            <a:r>
              <a:rPr lang="en-US" sz="1600" b="1" dirty="0">
                <a:latin typeface="Droid Serif"/>
              </a:rPr>
              <a:t>Scrutiny of Claim file .</a:t>
            </a:r>
          </a:p>
          <a:p>
            <a:r>
              <a:rPr lang="en-US" sz="1600" b="1" dirty="0">
                <a:latin typeface="Droid Serif"/>
              </a:rPr>
              <a:t> Letter to Insured regarding assessment of loss and to submit required information/papers.</a:t>
            </a:r>
          </a:p>
          <a:p>
            <a:r>
              <a:rPr lang="en-US" sz="1600" b="1" dirty="0">
                <a:latin typeface="Droid Serif"/>
              </a:rPr>
              <a:t>Approval of Claim by the Competent Authority, after receiving the complete    information / papers. </a:t>
            </a:r>
          </a:p>
          <a:p>
            <a:r>
              <a:rPr lang="en-US" sz="1600" b="1" dirty="0">
                <a:latin typeface="Droid Serif"/>
              </a:rPr>
              <a:t>Settlement of Claim.</a:t>
            </a:r>
          </a:p>
          <a:p>
            <a:endParaRPr lang="en-US" dirty="0"/>
          </a:p>
        </p:txBody>
      </p:sp>
      <p:sp>
        <p:nvSpPr>
          <p:cNvPr id="4" name="Rectangle 3">
            <a:extLst>
              <a:ext uri="{FF2B5EF4-FFF2-40B4-BE49-F238E27FC236}">
                <a16:creationId xmlns:a16="http://schemas.microsoft.com/office/drawing/2014/main" id="{51377F7E-97F5-4500-8ACD-885547511B5B}"/>
              </a:ext>
            </a:extLst>
          </p:cNvPr>
          <p:cNvSpPr/>
          <p:nvPr/>
        </p:nvSpPr>
        <p:spPr>
          <a:xfrm>
            <a:off x="194416" y="854162"/>
            <a:ext cx="7763664"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CLAIM SETTLEMENT PROCESS</a:t>
            </a:r>
          </a:p>
        </p:txBody>
      </p:sp>
    </p:spTree>
    <p:extLst>
      <p:ext uri="{BB962C8B-B14F-4D97-AF65-F5344CB8AC3E}">
        <p14:creationId xmlns:p14="http://schemas.microsoft.com/office/powerpoint/2010/main" val="330677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ED75F8-855B-4BC0-BEFC-08963D6D1D01}"/>
              </a:ext>
            </a:extLst>
          </p:cNvPr>
          <p:cNvSpPr>
            <a:spLocks noGrp="1"/>
          </p:cNvSpPr>
          <p:nvPr>
            <p:ph type="body" idx="1"/>
          </p:nvPr>
        </p:nvSpPr>
        <p:spPr>
          <a:xfrm>
            <a:off x="586774" y="1946657"/>
            <a:ext cx="7505700" cy="2878730"/>
          </a:xfrm>
        </p:spPr>
        <p:txBody>
          <a:bodyPr/>
          <a:lstStyle/>
          <a:p>
            <a:pPr marL="146050" indent="0">
              <a:buNone/>
            </a:pPr>
            <a:r>
              <a:rPr lang="en-US" sz="1600" b="1" dirty="0">
                <a:latin typeface="Droid Serif"/>
              </a:rPr>
              <a:t>Apart from claim form and Survey report the other documents required for processing the claim are: </a:t>
            </a:r>
          </a:p>
          <a:p>
            <a:pPr marL="146050" indent="0">
              <a:buNone/>
            </a:pPr>
            <a:r>
              <a:rPr lang="en-US" sz="1600" b="1" dirty="0">
                <a:latin typeface="Droid Serif"/>
              </a:rPr>
              <a:t>• Driving License </a:t>
            </a:r>
          </a:p>
          <a:p>
            <a:pPr marL="146050" indent="0">
              <a:buNone/>
            </a:pPr>
            <a:r>
              <a:rPr lang="en-US" sz="1600" b="1" dirty="0">
                <a:latin typeface="Droid Serif"/>
              </a:rPr>
              <a:t>• Registration Certificate Book </a:t>
            </a:r>
          </a:p>
          <a:p>
            <a:pPr marL="146050" indent="0">
              <a:buNone/>
            </a:pPr>
            <a:r>
              <a:rPr lang="en-US" sz="1600" b="1" dirty="0">
                <a:latin typeface="Droid Serif"/>
              </a:rPr>
              <a:t>• Fitness Certificate (Commercial Vehicles) </a:t>
            </a:r>
          </a:p>
          <a:p>
            <a:pPr marL="146050" indent="0">
              <a:buNone/>
            </a:pPr>
            <a:r>
              <a:rPr lang="en-US" sz="1600" b="1" dirty="0">
                <a:latin typeface="Droid Serif"/>
              </a:rPr>
              <a:t>• Permit (Commercial Vehicles) </a:t>
            </a:r>
          </a:p>
          <a:p>
            <a:pPr marL="146050" indent="0">
              <a:buNone/>
            </a:pPr>
            <a:r>
              <a:rPr lang="en-US" sz="1600" b="1" dirty="0">
                <a:latin typeface="Droid Serif"/>
              </a:rPr>
              <a:t>• Police Report (Taxis, commercial Vehicle need F.I.R./ spot survey if loss is heavy or T.P. loss occurs) </a:t>
            </a:r>
          </a:p>
          <a:p>
            <a:pPr marL="146050" indent="0">
              <a:buNone/>
            </a:pPr>
            <a:r>
              <a:rPr lang="en-US" sz="1600" b="1" dirty="0">
                <a:latin typeface="Droid Serif"/>
              </a:rPr>
              <a:t>• Final Bill from repairers </a:t>
            </a:r>
          </a:p>
          <a:p>
            <a:pPr marL="146050" indent="0">
              <a:buNone/>
            </a:pPr>
            <a:r>
              <a:rPr lang="en-US" sz="1600" b="1" dirty="0">
                <a:latin typeface="Droid Serif"/>
              </a:rPr>
              <a:t>• Satisfaction Note from the insured </a:t>
            </a:r>
          </a:p>
          <a:p>
            <a:pPr marL="146050" indent="0">
              <a:buNone/>
            </a:pPr>
            <a:r>
              <a:rPr lang="en-US" sz="1600" b="1" dirty="0">
                <a:latin typeface="Droid Serif"/>
              </a:rPr>
              <a:t>• Receipted bill from the repairer, if paid by insured. </a:t>
            </a:r>
          </a:p>
          <a:p>
            <a:pPr marL="146050" indent="0">
              <a:buNone/>
            </a:pPr>
            <a:r>
              <a:rPr lang="en-US" sz="1600" b="1" dirty="0">
                <a:latin typeface="Droid Serif"/>
              </a:rPr>
              <a:t>• Discharge voucher (full and final payment)  </a:t>
            </a:r>
          </a:p>
          <a:p>
            <a:pPr marL="146050" indent="0">
              <a:buNone/>
            </a:pPr>
            <a:br>
              <a:rPr lang="en-US" sz="1600" dirty="0">
                <a:latin typeface="Droid Serif"/>
              </a:rPr>
            </a:br>
            <a:endParaRPr lang="en-US" sz="1600" dirty="0">
              <a:latin typeface="Droid Serif"/>
            </a:endParaRPr>
          </a:p>
        </p:txBody>
      </p:sp>
      <p:sp>
        <p:nvSpPr>
          <p:cNvPr id="4" name="Rectangle 3">
            <a:extLst>
              <a:ext uri="{FF2B5EF4-FFF2-40B4-BE49-F238E27FC236}">
                <a16:creationId xmlns:a16="http://schemas.microsoft.com/office/drawing/2014/main" id="{AB9E23C3-EA1C-4343-B87B-E9743CCB2B32}"/>
              </a:ext>
            </a:extLst>
          </p:cNvPr>
          <p:cNvSpPr/>
          <p:nvPr/>
        </p:nvSpPr>
        <p:spPr>
          <a:xfrm>
            <a:off x="354398" y="876196"/>
            <a:ext cx="7970452"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CLAIM SETTLEMENT DOCUMENTS</a:t>
            </a:r>
            <a:endParaRPr lang="en-US" sz="4000" b="1" cap="none" spc="0" dirty="0">
              <a:ln/>
              <a:solidFill>
                <a:schemeClr val="accent3"/>
              </a:solidFill>
              <a:effectLst/>
            </a:endParaRPr>
          </a:p>
        </p:txBody>
      </p:sp>
    </p:spTree>
    <p:extLst>
      <p:ext uri="{BB962C8B-B14F-4D97-AF65-F5344CB8AC3E}">
        <p14:creationId xmlns:p14="http://schemas.microsoft.com/office/powerpoint/2010/main" val="368004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75F3B3-66D0-4779-A990-D0AB00AD1E06}"/>
              </a:ext>
            </a:extLst>
          </p:cNvPr>
          <p:cNvSpPr>
            <a:spLocks noGrp="1"/>
          </p:cNvSpPr>
          <p:nvPr>
            <p:ph type="body" idx="1"/>
          </p:nvPr>
        </p:nvSpPr>
        <p:spPr>
          <a:xfrm>
            <a:off x="553335" y="1778073"/>
            <a:ext cx="7548673" cy="2660651"/>
          </a:xfrm>
        </p:spPr>
        <p:txBody>
          <a:bodyPr/>
          <a:lstStyle/>
          <a:p>
            <a:pPr>
              <a:buFont typeface="Wingdings" panose="05000000000000000000" pitchFamily="2" charset="2"/>
              <a:buChar char="q"/>
            </a:pPr>
            <a:r>
              <a:rPr lang="en-US" sz="1800" dirty="0">
                <a:latin typeface="Droid Serif"/>
              </a:rPr>
              <a:t>Normal wear and tear and general ageing of the vehicle.</a:t>
            </a:r>
          </a:p>
          <a:p>
            <a:pPr>
              <a:buFont typeface="Wingdings" panose="05000000000000000000" pitchFamily="2" charset="2"/>
              <a:buChar char="q"/>
            </a:pPr>
            <a:r>
              <a:rPr lang="en-US" sz="1800" dirty="0">
                <a:latin typeface="Droid Serif"/>
              </a:rPr>
              <a:t>Damage to/by a person driving any vehicles or cars without a valid license.</a:t>
            </a:r>
          </a:p>
          <a:p>
            <a:pPr>
              <a:buFont typeface="Wingdings" panose="05000000000000000000" pitchFamily="2" charset="2"/>
              <a:buChar char="q"/>
            </a:pPr>
            <a:r>
              <a:rPr lang="en-US" sz="1800" dirty="0">
                <a:latin typeface="Droid Serif"/>
              </a:rPr>
              <a:t>Vehicles including cars being used otherwise than in accordance with limitations as to use.</a:t>
            </a:r>
          </a:p>
          <a:p>
            <a:pPr>
              <a:buFont typeface="Wingdings" panose="05000000000000000000" pitchFamily="2" charset="2"/>
              <a:buChar char="q"/>
            </a:pPr>
            <a:r>
              <a:rPr lang="en-US" sz="1800" dirty="0">
                <a:latin typeface="Droid Serif"/>
              </a:rPr>
              <a:t>Depreciation or any consequential loss.</a:t>
            </a:r>
          </a:p>
          <a:p>
            <a:pPr>
              <a:buFont typeface="Wingdings" panose="05000000000000000000" pitchFamily="2" charset="2"/>
              <a:buChar char="q"/>
            </a:pPr>
            <a:r>
              <a:rPr lang="en-US" sz="1800" dirty="0">
                <a:latin typeface="Droid Serif"/>
              </a:rPr>
              <a:t>Damage to/by a person driving the vehicle under the influence of drugs or liquor.</a:t>
            </a:r>
          </a:p>
          <a:p>
            <a:pPr>
              <a:buFont typeface="Wingdings" panose="05000000000000000000" pitchFamily="2" charset="2"/>
              <a:buChar char="q"/>
            </a:pPr>
            <a:r>
              <a:rPr lang="en-US" sz="1800" dirty="0">
                <a:latin typeface="Droid Serif"/>
              </a:rPr>
              <a:t>Loss/ damage due to war, mutiny or nuclear risk.</a:t>
            </a:r>
          </a:p>
          <a:p>
            <a:pPr>
              <a:buFont typeface="Wingdings" panose="05000000000000000000" pitchFamily="2" charset="2"/>
              <a:buChar char="q"/>
            </a:pPr>
            <a:r>
              <a:rPr lang="en-US" sz="1800" dirty="0">
                <a:latin typeface="Droid Serif"/>
              </a:rPr>
              <a:t>Driving the vehicle against the limitations as to use.</a:t>
            </a:r>
          </a:p>
        </p:txBody>
      </p:sp>
      <p:sp>
        <p:nvSpPr>
          <p:cNvPr id="4" name="Rectangle 3">
            <a:extLst>
              <a:ext uri="{FF2B5EF4-FFF2-40B4-BE49-F238E27FC236}">
                <a16:creationId xmlns:a16="http://schemas.microsoft.com/office/drawing/2014/main" id="{314E2A2A-5879-47F5-B186-FB3967E84A78}"/>
              </a:ext>
            </a:extLst>
          </p:cNvPr>
          <p:cNvSpPr/>
          <p:nvPr/>
        </p:nvSpPr>
        <p:spPr>
          <a:xfrm>
            <a:off x="946905" y="704775"/>
            <a:ext cx="431560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EXCLUSIONS</a:t>
            </a:r>
            <a:endParaRPr lang="en-US" sz="5400" b="1" cap="none" spc="0" dirty="0">
              <a:ln/>
              <a:solidFill>
                <a:schemeClr val="accent3"/>
              </a:solidFill>
              <a:effectLst/>
            </a:endParaRPr>
          </a:p>
        </p:txBody>
      </p:sp>
    </p:spTree>
    <p:extLst>
      <p:ext uri="{BB962C8B-B14F-4D97-AF65-F5344CB8AC3E}">
        <p14:creationId xmlns:p14="http://schemas.microsoft.com/office/powerpoint/2010/main" val="3736600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DB53A9-6B1A-4E61-B900-BF044285D8AE}"/>
              </a:ext>
            </a:extLst>
          </p:cNvPr>
          <p:cNvSpPr/>
          <p:nvPr/>
        </p:nvSpPr>
        <p:spPr>
          <a:xfrm>
            <a:off x="255181" y="1206594"/>
            <a:ext cx="8633637" cy="461665"/>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rPr>
              <a:t>Not sure if you need car insurance? Numbers Don’t Lie!</a:t>
            </a:r>
            <a:endParaRPr lang="en-US" sz="2400" b="1" i="0" dirty="0">
              <a:solidFill>
                <a:schemeClr val="accent1">
                  <a:lumMod val="75000"/>
                </a:schemeClr>
              </a:solidFill>
              <a:effectLst/>
              <a:latin typeface="Arial" panose="020B0604020202020204" pitchFamily="34" charset="0"/>
            </a:endParaRPr>
          </a:p>
        </p:txBody>
      </p:sp>
      <p:sp>
        <p:nvSpPr>
          <p:cNvPr id="3" name="Rectangle 2">
            <a:extLst>
              <a:ext uri="{FF2B5EF4-FFF2-40B4-BE49-F238E27FC236}">
                <a16:creationId xmlns:a16="http://schemas.microsoft.com/office/drawing/2014/main" id="{DD95EB55-3F56-4177-B895-E120F909AE3E}"/>
              </a:ext>
            </a:extLst>
          </p:cNvPr>
          <p:cNvSpPr/>
          <p:nvPr/>
        </p:nvSpPr>
        <p:spPr>
          <a:xfrm>
            <a:off x="255181" y="1780200"/>
            <a:ext cx="7846828" cy="523220"/>
          </a:xfrm>
          <a:prstGeom prst="rect">
            <a:avLst/>
          </a:prstGeom>
        </p:spPr>
        <p:txBody>
          <a:bodyPr wrap="square">
            <a:spAutoFit/>
          </a:bodyPr>
          <a:lstStyle/>
          <a:p>
            <a:r>
              <a:rPr lang="en-US" sz="1400" dirty="0">
                <a:solidFill>
                  <a:srgbClr val="333333"/>
                </a:solidFill>
                <a:latin typeface="Droid Serif"/>
              </a:rPr>
              <a:t>The poor road conditions and a blatant disregard for traffic regulations make Indian roads one of the most dangerous in the world.</a:t>
            </a:r>
            <a:endParaRPr lang="en-US" sz="1400" dirty="0">
              <a:latin typeface="Droid Serif"/>
            </a:endParaRPr>
          </a:p>
        </p:txBody>
      </p:sp>
      <p:pic>
        <p:nvPicPr>
          <p:cNvPr id="7" name="Picture 6">
            <a:extLst>
              <a:ext uri="{FF2B5EF4-FFF2-40B4-BE49-F238E27FC236}">
                <a16:creationId xmlns:a16="http://schemas.microsoft.com/office/drawing/2014/main" id="{C2CE6748-5B9F-4548-A341-5CDABD5F2D47}"/>
              </a:ext>
            </a:extLst>
          </p:cNvPr>
          <p:cNvPicPr>
            <a:picLocks noChangeAspect="1"/>
          </p:cNvPicPr>
          <p:nvPr/>
        </p:nvPicPr>
        <p:blipFill>
          <a:blip r:embed="rId3"/>
          <a:stretch>
            <a:fillRect/>
          </a:stretch>
        </p:blipFill>
        <p:spPr>
          <a:xfrm>
            <a:off x="3218787" y="2202710"/>
            <a:ext cx="4705350" cy="1905000"/>
          </a:xfrm>
          <a:prstGeom prst="rect">
            <a:avLst/>
          </a:prstGeom>
        </p:spPr>
      </p:pic>
      <p:sp>
        <p:nvSpPr>
          <p:cNvPr id="8" name="Rectangle 7">
            <a:extLst>
              <a:ext uri="{FF2B5EF4-FFF2-40B4-BE49-F238E27FC236}">
                <a16:creationId xmlns:a16="http://schemas.microsoft.com/office/drawing/2014/main" id="{6A5388E6-EA36-4DB1-AAB7-7C11DA6A35BA}"/>
              </a:ext>
            </a:extLst>
          </p:cNvPr>
          <p:cNvSpPr/>
          <p:nvPr/>
        </p:nvSpPr>
        <p:spPr>
          <a:xfrm>
            <a:off x="372140" y="4225411"/>
            <a:ext cx="8112641" cy="523220"/>
          </a:xfrm>
          <a:prstGeom prst="rect">
            <a:avLst/>
          </a:prstGeom>
        </p:spPr>
        <p:txBody>
          <a:bodyPr wrap="square">
            <a:spAutoFit/>
          </a:bodyPr>
          <a:lstStyle/>
          <a:p>
            <a:r>
              <a:rPr lang="en-US" sz="1400" b="1" dirty="0">
                <a:solidFill>
                  <a:srgbClr val="333333"/>
                </a:solidFill>
                <a:latin typeface="Droid Serif"/>
              </a:rPr>
              <a:t>These fatalities are only expected to rise in the future. We don't mean to scare you by these grim statistics. The statistics reflect the kind of dangers that the roads entail. Hence, It's better to be safe than sorry!</a:t>
            </a:r>
            <a:endParaRPr lang="en-US" sz="1400" b="1" dirty="0">
              <a:latin typeface="Droid Serif"/>
            </a:endParaRPr>
          </a:p>
        </p:txBody>
      </p:sp>
    </p:spTree>
    <p:extLst>
      <p:ext uri="{BB962C8B-B14F-4D97-AF65-F5344CB8AC3E}">
        <p14:creationId xmlns:p14="http://schemas.microsoft.com/office/powerpoint/2010/main" val="91544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B5C5E-819A-4AD4-8E93-B76F385A63C5}"/>
              </a:ext>
            </a:extLst>
          </p:cNvPr>
          <p:cNvSpPr/>
          <p:nvPr/>
        </p:nvSpPr>
        <p:spPr>
          <a:xfrm>
            <a:off x="478465" y="849776"/>
            <a:ext cx="6781137"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cap="none" spc="0" dirty="0">
                <a:ln/>
                <a:solidFill>
                  <a:schemeClr val="accent3"/>
                </a:solidFill>
                <a:effectLst/>
              </a:rPr>
              <a:t>TYPES OF PRODUCTS </a:t>
            </a:r>
          </a:p>
        </p:txBody>
      </p:sp>
      <p:sp>
        <p:nvSpPr>
          <p:cNvPr id="3" name="Rectangle 2">
            <a:extLst>
              <a:ext uri="{FF2B5EF4-FFF2-40B4-BE49-F238E27FC236}">
                <a16:creationId xmlns:a16="http://schemas.microsoft.com/office/drawing/2014/main" id="{D3339D4E-1ADA-4BF5-99E3-C94528A1114D}"/>
              </a:ext>
            </a:extLst>
          </p:cNvPr>
          <p:cNvSpPr/>
          <p:nvPr/>
        </p:nvSpPr>
        <p:spPr>
          <a:xfrm>
            <a:off x="478465" y="2088208"/>
            <a:ext cx="7719237" cy="2523768"/>
          </a:xfrm>
          <a:prstGeom prst="rect">
            <a:avLst/>
          </a:prstGeom>
        </p:spPr>
        <p:txBody>
          <a:bodyPr wrap="square">
            <a:spAutoFit/>
          </a:bodyPr>
          <a:lstStyle/>
          <a:p>
            <a:pPr marL="444500" lvl="0" indent="-285750">
              <a:buSzPts val="1100"/>
              <a:buFont typeface="Wingdings" panose="05000000000000000000" pitchFamily="2" charset="2"/>
              <a:buChar char="q"/>
            </a:pPr>
            <a:r>
              <a:rPr lang="en-US" sz="1400" b="1" dirty="0">
                <a:latin typeface="Droid Serif"/>
                <a:ea typeface="Droid Serif"/>
                <a:cs typeface="Droid Serif"/>
                <a:sym typeface="Droid Serif"/>
              </a:rPr>
              <a:t>OWN DAMAGE COVER:</a:t>
            </a:r>
            <a:r>
              <a:rPr lang="en-US" sz="1400" dirty="0">
                <a:latin typeface="Droid Serif"/>
                <a:ea typeface="Droid Serif"/>
                <a:cs typeface="Droid Serif"/>
                <a:sym typeface="Droid Serif"/>
              </a:rPr>
              <a:t> Designed to protect the insured and the insured’s vehicle from unforeseen damages and losses.</a:t>
            </a:r>
            <a:endParaRPr lang="en-US" sz="1400" dirty="0">
              <a:solidFill>
                <a:srgbClr val="444444"/>
              </a:solidFill>
              <a:highlight>
                <a:srgbClr val="FFFFFF"/>
              </a:highlight>
              <a:latin typeface="Droid Serif"/>
              <a:ea typeface="Droid Serif"/>
              <a:cs typeface="Droid Serif"/>
              <a:sym typeface="Droid Serif"/>
            </a:endParaRPr>
          </a:p>
          <a:p>
            <a:pPr marL="742950" lvl="0" indent="-285750">
              <a:buFont typeface="Wingdings" panose="05000000000000000000" pitchFamily="2" charset="2"/>
              <a:buChar char="q"/>
            </a:pPr>
            <a:endParaRPr lang="en-US" sz="1400" dirty="0">
              <a:solidFill>
                <a:srgbClr val="444444"/>
              </a:solidFill>
              <a:highlight>
                <a:srgbClr val="FFFFFF"/>
              </a:highlight>
              <a:latin typeface="Droid Serif"/>
              <a:ea typeface="Droid Serif"/>
              <a:cs typeface="Droid Serif"/>
              <a:sym typeface="Droid Serif"/>
            </a:endParaRPr>
          </a:p>
          <a:p>
            <a:pPr marL="444500" indent="-285750">
              <a:buSzPts val="1100"/>
              <a:buFont typeface="Wingdings" panose="05000000000000000000" pitchFamily="2" charset="2"/>
              <a:buChar char="q"/>
            </a:pPr>
            <a:r>
              <a:rPr lang="en-US" sz="1400" b="1" dirty="0">
                <a:latin typeface="Droid Serif"/>
                <a:ea typeface="Droid Serif"/>
                <a:cs typeface="Droid Serif"/>
                <a:sym typeface="Droid Serif"/>
              </a:rPr>
              <a:t>THIRD PARTY LIABILITY COVER : </a:t>
            </a:r>
            <a:r>
              <a:rPr lang="en-US" sz="1400" dirty="0">
                <a:latin typeface="Droid Serif"/>
                <a:ea typeface="Droid Serif"/>
                <a:cs typeface="Droid Serif"/>
                <a:sym typeface="Droid Serif"/>
              </a:rPr>
              <a:t>When the policyholder collides with the car of a third party leading to death or bodily injury to the third party, the liability to third party is covered by the insurer. </a:t>
            </a:r>
            <a:endParaRPr lang="en-US" sz="1400" dirty="0">
              <a:solidFill>
                <a:srgbClr val="333333"/>
              </a:solidFill>
              <a:highlight>
                <a:srgbClr val="FFFFFF"/>
              </a:highlight>
              <a:latin typeface="Droid Serif"/>
              <a:ea typeface="Droid Serif"/>
              <a:cs typeface="Droid Serif"/>
              <a:sym typeface="Droid Serif"/>
            </a:endParaRPr>
          </a:p>
          <a:p>
            <a:pPr marL="444500" lvl="0" indent="-285750">
              <a:buSzPts val="1100"/>
              <a:buFont typeface="Wingdings" panose="05000000000000000000" pitchFamily="2" charset="2"/>
              <a:buChar char="q"/>
            </a:pPr>
            <a:r>
              <a:rPr lang="en-US" sz="1400" dirty="0">
                <a:latin typeface="Droid Serif"/>
                <a:ea typeface="Droid Serif"/>
                <a:cs typeface="Droid Serif"/>
                <a:sym typeface="Droid Serif"/>
              </a:rPr>
              <a:t> </a:t>
            </a:r>
            <a:r>
              <a:rPr lang="en-US" sz="1400" b="1" dirty="0">
                <a:latin typeface="Droid Serif"/>
                <a:ea typeface="Droid Serif"/>
                <a:cs typeface="Droid Serif"/>
                <a:sym typeface="Droid Serif"/>
              </a:rPr>
              <a:t>COMPREHENSIVE COVER: </a:t>
            </a:r>
            <a:r>
              <a:rPr lang="en-US" sz="1400" dirty="0">
                <a:solidFill>
                  <a:srgbClr val="34495E"/>
                </a:solidFill>
                <a:latin typeface="Droid Serif"/>
                <a:ea typeface="Droid Serif"/>
                <a:cs typeface="Droid Serif"/>
                <a:sym typeface="Droid Serif"/>
              </a:rPr>
              <a:t>This policy covers both third-party liabilities and damages to the insured own vehicle. Customization of car insurance further by opting different add-ons and covers that would give a car better coverage. </a:t>
            </a:r>
          </a:p>
          <a:p>
            <a:pPr marL="158750" lvl="0">
              <a:buSzPts val="1100"/>
            </a:pPr>
            <a:endParaRPr lang="en-US" sz="1600" dirty="0">
              <a:solidFill>
                <a:srgbClr val="444444"/>
              </a:solidFill>
              <a:highlight>
                <a:srgbClr val="FFFFFF"/>
              </a:highlight>
              <a:latin typeface="Gill Sans MT Condensed" panose="020B0506020104020203" pitchFamily="34" charset="0"/>
              <a:ea typeface="Droid Serif"/>
              <a:cs typeface="Droid Serif"/>
              <a:sym typeface="Droid Serif"/>
            </a:endParaRPr>
          </a:p>
          <a:p>
            <a:pPr marL="457200" lvl="0" indent="-298450">
              <a:buSzPts val="1100"/>
              <a:buChar char="●"/>
            </a:pPr>
            <a:endParaRPr lang="en-US" sz="1600" dirty="0">
              <a:latin typeface="Droid Serif"/>
              <a:ea typeface="Droid Serif"/>
              <a:cs typeface="Droid Serif"/>
              <a:sym typeface="Droid Serif"/>
            </a:endParaRPr>
          </a:p>
        </p:txBody>
      </p:sp>
      <p:pic>
        <p:nvPicPr>
          <p:cNvPr id="4" name="Google Shape;153;p16">
            <a:extLst>
              <a:ext uri="{FF2B5EF4-FFF2-40B4-BE49-F238E27FC236}">
                <a16:creationId xmlns:a16="http://schemas.microsoft.com/office/drawing/2014/main" id="{D0E8D446-4B7B-4B9C-AFD7-A13D92ABFE67}"/>
              </a:ext>
            </a:extLst>
          </p:cNvPr>
          <p:cNvPicPr preferRelativeResize="0"/>
          <p:nvPr/>
        </p:nvPicPr>
        <p:blipFill rotWithShape="1">
          <a:blip r:embed="rId2">
            <a:alphaModFix amt="54000"/>
          </a:blip>
          <a:srcRect l="11669" t="3901" r="9960"/>
          <a:stretch/>
        </p:blipFill>
        <p:spPr>
          <a:xfrm>
            <a:off x="7957802" y="105126"/>
            <a:ext cx="1055595" cy="1075088"/>
          </a:xfrm>
          <a:prstGeom prst="rect">
            <a:avLst/>
          </a:prstGeom>
          <a:noFill/>
          <a:ln>
            <a:noFill/>
          </a:ln>
          <a:effectLst>
            <a:softEdge rad="88900"/>
          </a:effectLst>
        </p:spPr>
      </p:pic>
    </p:spTree>
    <p:extLst>
      <p:ext uri="{BB962C8B-B14F-4D97-AF65-F5344CB8AC3E}">
        <p14:creationId xmlns:p14="http://schemas.microsoft.com/office/powerpoint/2010/main" val="172647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6213C9-EE2A-4600-89BD-65D3B01D0CEA}"/>
              </a:ext>
            </a:extLst>
          </p:cNvPr>
          <p:cNvSpPr/>
          <p:nvPr/>
        </p:nvSpPr>
        <p:spPr>
          <a:xfrm>
            <a:off x="818706" y="1916490"/>
            <a:ext cx="5996763" cy="2585323"/>
          </a:xfrm>
          <a:prstGeom prst="rect">
            <a:avLst/>
          </a:prstGeom>
        </p:spPr>
        <p:txBody>
          <a:bodyPr wrap="square">
            <a:spAutoFit/>
          </a:bodyPr>
          <a:lstStyle/>
          <a:p>
            <a:pPr marL="285750" indent="-285750">
              <a:buFont typeface="Wingdings" panose="05000000000000000000" pitchFamily="2" charset="2"/>
              <a:buChar char="q"/>
            </a:pPr>
            <a:r>
              <a:rPr lang="en-US" sz="1600" b="1" dirty="0">
                <a:latin typeface="Droid Serif"/>
              </a:rPr>
              <a:t>Use of OEM (</a:t>
            </a:r>
            <a:r>
              <a:rPr lang="en-US" b="1" dirty="0">
                <a:latin typeface="Droid Serif"/>
              </a:rPr>
              <a:t>original equipment manufacturer)</a:t>
            </a:r>
            <a:r>
              <a:rPr lang="en-US" sz="1600" b="1" dirty="0">
                <a:latin typeface="Droid Serif"/>
              </a:rPr>
              <a:t> parts for accidental repair claims.</a:t>
            </a:r>
          </a:p>
          <a:p>
            <a:pPr marL="285750" indent="-285750">
              <a:buFont typeface="Wingdings" panose="05000000000000000000" pitchFamily="2" charset="2"/>
              <a:buChar char="q"/>
            </a:pPr>
            <a:r>
              <a:rPr lang="en-US" sz="1600" b="1" dirty="0">
                <a:latin typeface="Droid Serif"/>
              </a:rPr>
              <a:t>Bundled branded insurance and finance products.</a:t>
            </a:r>
          </a:p>
          <a:p>
            <a:pPr marL="285750" indent="-285750">
              <a:buFont typeface="Wingdings" panose="05000000000000000000" pitchFamily="2" charset="2"/>
              <a:buChar char="q"/>
            </a:pPr>
            <a:r>
              <a:rPr lang="en-US" sz="1600" b="1" dirty="0">
                <a:latin typeface="Droid Serif"/>
              </a:rPr>
              <a:t>24x7 dedicated Call Centre for intimation of claims and other related services.</a:t>
            </a:r>
          </a:p>
          <a:p>
            <a:pPr marL="285750" indent="-285750">
              <a:buFont typeface="Wingdings" panose="05000000000000000000" pitchFamily="2" charset="2"/>
              <a:buChar char="q"/>
            </a:pPr>
            <a:r>
              <a:rPr lang="en-US" sz="1600" b="1" dirty="0">
                <a:latin typeface="Droid Serif"/>
              </a:rPr>
              <a:t>Cashless Services across India.</a:t>
            </a:r>
          </a:p>
          <a:p>
            <a:pPr marL="285750" indent="-285750">
              <a:buFont typeface="Wingdings" panose="05000000000000000000" pitchFamily="2" charset="2"/>
              <a:buChar char="q"/>
            </a:pPr>
            <a:r>
              <a:rPr lang="en-US" sz="1600" b="1" dirty="0">
                <a:latin typeface="Droid Serif"/>
              </a:rPr>
              <a:t>Fast and simple processing for customers without additional work and expenses.</a:t>
            </a:r>
          </a:p>
          <a:p>
            <a:pPr marL="285750" indent="-285750">
              <a:buFont typeface="Wingdings" panose="05000000000000000000" pitchFamily="2" charset="2"/>
              <a:buChar char="q"/>
            </a:pPr>
            <a:r>
              <a:rPr lang="en-US" sz="1600" b="1" dirty="0">
                <a:latin typeface="Droid Serif"/>
              </a:rPr>
              <a:t>Better and extensive coverages.</a:t>
            </a:r>
          </a:p>
          <a:p>
            <a:pPr marL="285750" indent="-285750">
              <a:buFont typeface="Wingdings" panose="05000000000000000000" pitchFamily="2" charset="2"/>
              <a:buChar char="q"/>
            </a:pPr>
            <a:r>
              <a:rPr lang="en-US" sz="1600" b="1" dirty="0">
                <a:latin typeface="Droid Serif"/>
              </a:rPr>
              <a:t>Online renewal facility for customers.</a:t>
            </a:r>
            <a:endParaRPr lang="en-US" sz="1600" b="1" i="0" dirty="0">
              <a:effectLst/>
              <a:latin typeface="Droid Serif"/>
            </a:endParaRPr>
          </a:p>
        </p:txBody>
      </p:sp>
      <p:sp>
        <p:nvSpPr>
          <p:cNvPr id="3" name="Rectangle 2">
            <a:extLst>
              <a:ext uri="{FF2B5EF4-FFF2-40B4-BE49-F238E27FC236}">
                <a16:creationId xmlns:a16="http://schemas.microsoft.com/office/drawing/2014/main" id="{E6171B92-3FBA-4C8E-91DA-3A8864F05574}"/>
              </a:ext>
            </a:extLst>
          </p:cNvPr>
          <p:cNvSpPr/>
          <p:nvPr/>
        </p:nvSpPr>
        <p:spPr>
          <a:xfrm>
            <a:off x="348378" y="918686"/>
            <a:ext cx="7851828"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solidFill>
                  <a:schemeClr val="accent3"/>
                </a:solidFill>
              </a:rPr>
              <a:t>BENEFITS AND HIGHLIGHTS</a:t>
            </a:r>
            <a:endParaRPr lang="en-US" sz="4800" b="1" cap="none" spc="0" dirty="0">
              <a:ln/>
              <a:solidFill>
                <a:schemeClr val="accent3"/>
              </a:solidFill>
              <a:effectLst/>
            </a:endParaRPr>
          </a:p>
        </p:txBody>
      </p:sp>
    </p:spTree>
    <p:extLst>
      <p:ext uri="{BB962C8B-B14F-4D97-AF65-F5344CB8AC3E}">
        <p14:creationId xmlns:p14="http://schemas.microsoft.com/office/powerpoint/2010/main" val="407003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8;p14">
            <a:extLst>
              <a:ext uri="{FF2B5EF4-FFF2-40B4-BE49-F238E27FC236}">
                <a16:creationId xmlns:a16="http://schemas.microsoft.com/office/drawing/2014/main" id="{7E38DBC1-0972-4082-A100-7EEDB4334648}"/>
              </a:ext>
            </a:extLst>
          </p:cNvPr>
          <p:cNvSpPr txBox="1">
            <a:spLocks/>
          </p:cNvSpPr>
          <p:nvPr/>
        </p:nvSpPr>
        <p:spPr>
          <a:xfrm>
            <a:off x="744722" y="1766661"/>
            <a:ext cx="7505700" cy="2729081"/>
          </a:xfrm>
          <a:prstGeom prst="rect">
            <a:avLst/>
          </a:prstGeom>
        </p:spPr>
        <p:txBody>
          <a:bodyPr spcFirstLastPara="1" wrap="square" lIns="91425" tIns="91425" rIns="91425" bIns="91425" anchor="t" anchorCtr="0">
            <a:noAutofit/>
          </a:bodyPr>
          <a:lst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38150" indent="-285750">
              <a:spcBef>
                <a:spcPts val="900"/>
              </a:spcBef>
              <a:spcAft>
                <a:spcPts val="0"/>
              </a:spcAft>
              <a:buClr>
                <a:srgbClr val="000000"/>
              </a:buClr>
              <a:buSzPts val="1200"/>
              <a:buFont typeface="Wingdings" panose="05000000000000000000" pitchFamily="2" charset="2"/>
              <a:buChar char="q"/>
            </a:pPr>
            <a:r>
              <a:rPr lang="en-US" sz="1600" b="1" dirty="0">
                <a:solidFill>
                  <a:srgbClr val="000000"/>
                </a:solidFill>
                <a:latin typeface="Droid Serif"/>
                <a:ea typeface="Arial"/>
                <a:cs typeface="Arial"/>
                <a:sym typeface="Arial"/>
              </a:rPr>
              <a:t>Fire, Explosions , Self-Ignition &amp; Lightning- </a:t>
            </a:r>
            <a:r>
              <a:rPr lang="en-US" sz="1600" dirty="0">
                <a:solidFill>
                  <a:schemeClr val="tx1"/>
                </a:solidFill>
                <a:latin typeface="Droid Serif"/>
                <a:sym typeface="Arial"/>
              </a:rPr>
              <a:t>Y</a:t>
            </a:r>
            <a:r>
              <a:rPr lang="en-US" sz="1600" dirty="0">
                <a:solidFill>
                  <a:schemeClr val="tx1"/>
                </a:solidFill>
                <a:latin typeface="Droid Serif"/>
              </a:rPr>
              <a:t>our insurance covers damages caused to your car due to fire, explosions or lightning.</a:t>
            </a:r>
            <a:endParaRPr lang="en-US" sz="1600" dirty="0">
              <a:solidFill>
                <a:schemeClr val="tx1"/>
              </a:solidFill>
              <a:latin typeface="Droid Serif"/>
              <a:sym typeface="Arial"/>
            </a:endParaRPr>
          </a:p>
          <a:p>
            <a:pPr marL="438150" indent="-285750">
              <a:spcBef>
                <a:spcPts val="0"/>
              </a:spcBef>
              <a:spcAft>
                <a:spcPts val="0"/>
              </a:spcAft>
              <a:buClr>
                <a:srgbClr val="000000"/>
              </a:buClr>
              <a:buSzPts val="1200"/>
              <a:buFont typeface="Wingdings" panose="05000000000000000000" pitchFamily="2" charset="2"/>
              <a:buChar char="q"/>
            </a:pPr>
            <a:r>
              <a:rPr lang="en-US" sz="1600" b="1" dirty="0">
                <a:solidFill>
                  <a:srgbClr val="000000"/>
                </a:solidFill>
                <a:latin typeface="Droid Serif"/>
                <a:ea typeface="Arial"/>
                <a:cs typeface="Arial"/>
                <a:sym typeface="Arial"/>
              </a:rPr>
              <a:t>Accident caused by external means-</a:t>
            </a:r>
            <a:r>
              <a:rPr lang="en-US" sz="1600" b="1" dirty="0">
                <a:solidFill>
                  <a:srgbClr val="233A44"/>
                </a:solidFill>
                <a:latin typeface="Droid Serif"/>
                <a:ea typeface="Arial"/>
                <a:cs typeface="Arial"/>
                <a:sym typeface="Arial"/>
              </a:rPr>
              <a:t> </a:t>
            </a:r>
            <a:r>
              <a:rPr lang="en-US" sz="1600" dirty="0">
                <a:solidFill>
                  <a:schemeClr val="tx1"/>
                </a:solidFill>
                <a:latin typeface="Droid Serif"/>
                <a:ea typeface="Arial"/>
                <a:cs typeface="Arial"/>
                <a:sym typeface="Arial"/>
              </a:rPr>
              <a:t>I</a:t>
            </a:r>
            <a:r>
              <a:rPr lang="en-US" sz="1600" dirty="0">
                <a:solidFill>
                  <a:schemeClr val="tx1"/>
                </a:solidFill>
                <a:latin typeface="Droid Serif"/>
              </a:rPr>
              <a:t>n case you are injured due to an accident involving your insured car, your insurance covers the medical expenses.</a:t>
            </a:r>
            <a:endParaRPr lang="en-US" sz="1600" b="1" dirty="0">
              <a:solidFill>
                <a:schemeClr val="tx1"/>
              </a:solidFill>
              <a:latin typeface="Droid Serif"/>
              <a:ea typeface="Arial"/>
              <a:cs typeface="Arial"/>
              <a:sym typeface="Arial"/>
            </a:endParaRPr>
          </a:p>
          <a:p>
            <a:pPr marL="438150" indent="-285750">
              <a:spcBef>
                <a:spcPts val="0"/>
              </a:spcBef>
              <a:spcAft>
                <a:spcPts val="0"/>
              </a:spcAft>
              <a:buClr>
                <a:srgbClr val="000000"/>
              </a:buClr>
              <a:buSzPts val="1200"/>
              <a:buFont typeface="Wingdings" panose="05000000000000000000" pitchFamily="2" charset="2"/>
              <a:buChar char="q"/>
            </a:pPr>
            <a:r>
              <a:rPr lang="en-US" sz="1600" b="1" dirty="0">
                <a:solidFill>
                  <a:srgbClr val="000000"/>
                </a:solidFill>
                <a:latin typeface="Droid Serif"/>
                <a:ea typeface="Arial"/>
                <a:cs typeface="Arial"/>
                <a:sym typeface="Arial"/>
              </a:rPr>
              <a:t>Man made calamities such as theft, burglar, riots &amp; strikes, malicious acts &amp; terrorism-</a:t>
            </a:r>
            <a:r>
              <a:rPr lang="en-US" sz="1600" b="1" dirty="0">
                <a:solidFill>
                  <a:schemeClr val="tx1"/>
                </a:solidFill>
                <a:latin typeface="Droid Serif"/>
                <a:ea typeface="Arial"/>
                <a:cs typeface="Arial"/>
                <a:sym typeface="Arial"/>
              </a:rPr>
              <a:t> </a:t>
            </a:r>
            <a:r>
              <a:rPr lang="en-US" sz="1600" dirty="0">
                <a:solidFill>
                  <a:schemeClr val="tx1"/>
                </a:solidFill>
                <a:effectLst/>
                <a:latin typeface="Droid Serif"/>
                <a:ea typeface="Arial"/>
                <a:cs typeface="Arial"/>
                <a:sym typeface="Arial"/>
              </a:rPr>
              <a:t>I</a:t>
            </a:r>
            <a:r>
              <a:rPr lang="en-US" sz="1600" dirty="0">
                <a:solidFill>
                  <a:schemeClr val="tx1"/>
                </a:solidFill>
                <a:effectLst/>
                <a:latin typeface="Droid Serif"/>
              </a:rPr>
              <a:t>f the car suffers loss due to man made or natural calamities, your insurance covers the loss.</a:t>
            </a:r>
            <a:endParaRPr lang="en-US" sz="1600" b="1" dirty="0">
              <a:solidFill>
                <a:schemeClr val="tx1"/>
              </a:solidFill>
              <a:effectLst/>
              <a:latin typeface="Droid Serif"/>
              <a:ea typeface="Arial"/>
              <a:cs typeface="Arial"/>
              <a:sym typeface="Arial"/>
            </a:endParaRPr>
          </a:p>
          <a:p>
            <a:pPr marL="438150" indent="-285750">
              <a:spcBef>
                <a:spcPts val="0"/>
              </a:spcBef>
              <a:spcAft>
                <a:spcPts val="0"/>
              </a:spcAft>
              <a:buClr>
                <a:srgbClr val="000000"/>
              </a:buClr>
              <a:buSzPts val="1200"/>
              <a:buFont typeface="Wingdings" panose="05000000000000000000" pitchFamily="2" charset="2"/>
              <a:buChar char="q"/>
            </a:pPr>
            <a:r>
              <a:rPr lang="en-US" sz="1600" b="1" dirty="0">
                <a:solidFill>
                  <a:srgbClr val="000000"/>
                </a:solidFill>
                <a:latin typeface="Droid Serif"/>
                <a:ea typeface="Arial"/>
                <a:cs typeface="Arial"/>
                <a:sym typeface="Arial"/>
              </a:rPr>
              <a:t>Natural calamities such as earthquakes, floods, typhoons, hurricanes, storms, cyclones- terrorism- </a:t>
            </a:r>
            <a:r>
              <a:rPr lang="en-US" sz="1600" dirty="0">
                <a:solidFill>
                  <a:schemeClr val="tx1"/>
                </a:solidFill>
                <a:latin typeface="Droid Serif"/>
                <a:ea typeface="Arial"/>
                <a:cs typeface="Arial"/>
                <a:sym typeface="Arial"/>
              </a:rPr>
              <a:t>I</a:t>
            </a:r>
            <a:r>
              <a:rPr lang="en-US" sz="1600" dirty="0">
                <a:solidFill>
                  <a:schemeClr val="tx1"/>
                </a:solidFill>
                <a:latin typeface="Droid Serif"/>
              </a:rPr>
              <a:t>f the car suffers loss due to natural calamities, your insurance covers the loss.</a:t>
            </a:r>
            <a:endParaRPr lang="en-US" sz="1600" b="1" dirty="0">
              <a:solidFill>
                <a:schemeClr val="tx1"/>
              </a:solidFill>
              <a:latin typeface="Droid Serif"/>
              <a:ea typeface="Arial"/>
              <a:cs typeface="Arial"/>
              <a:sym typeface="Arial"/>
            </a:endParaRPr>
          </a:p>
        </p:txBody>
      </p:sp>
      <p:pic>
        <p:nvPicPr>
          <p:cNvPr id="4" name="Google Shape;153;p16">
            <a:extLst>
              <a:ext uri="{FF2B5EF4-FFF2-40B4-BE49-F238E27FC236}">
                <a16:creationId xmlns:a16="http://schemas.microsoft.com/office/drawing/2014/main" id="{CB0B532C-C881-4F13-8E4C-A6164B6CC541}"/>
              </a:ext>
            </a:extLst>
          </p:cNvPr>
          <p:cNvPicPr preferRelativeResize="0"/>
          <p:nvPr/>
        </p:nvPicPr>
        <p:blipFill rotWithShape="1">
          <a:blip r:embed="rId2">
            <a:alphaModFix amt="54000"/>
          </a:blip>
          <a:srcRect l="11669" t="3901" r="9960"/>
          <a:stretch/>
        </p:blipFill>
        <p:spPr>
          <a:xfrm>
            <a:off x="7957802" y="115759"/>
            <a:ext cx="1055595" cy="1075088"/>
          </a:xfrm>
          <a:prstGeom prst="rect">
            <a:avLst/>
          </a:prstGeom>
          <a:noFill/>
          <a:ln>
            <a:noFill/>
          </a:ln>
          <a:effectLst>
            <a:softEdge rad="88900"/>
          </a:effectLst>
        </p:spPr>
      </p:pic>
      <p:sp>
        <p:nvSpPr>
          <p:cNvPr id="6" name="Rectangle 5">
            <a:extLst>
              <a:ext uri="{FF2B5EF4-FFF2-40B4-BE49-F238E27FC236}">
                <a16:creationId xmlns:a16="http://schemas.microsoft.com/office/drawing/2014/main" id="{43AB60E7-C2A1-4A71-BC1F-487BAA7A5D82}"/>
              </a:ext>
            </a:extLst>
          </p:cNvPr>
          <p:cNvSpPr/>
          <p:nvPr/>
        </p:nvSpPr>
        <p:spPr>
          <a:xfrm>
            <a:off x="936108" y="775348"/>
            <a:ext cx="3905236"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solidFill>
                  <a:schemeClr val="accent3"/>
                </a:solidFill>
              </a:rPr>
              <a:t>COVERAGES</a:t>
            </a:r>
          </a:p>
        </p:txBody>
      </p:sp>
    </p:spTree>
    <p:extLst>
      <p:ext uri="{BB962C8B-B14F-4D97-AF65-F5344CB8AC3E}">
        <p14:creationId xmlns:p14="http://schemas.microsoft.com/office/powerpoint/2010/main" val="398427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5" name="Google Shape;153;p16">
            <a:extLst>
              <a:ext uri="{FF2B5EF4-FFF2-40B4-BE49-F238E27FC236}">
                <a16:creationId xmlns:a16="http://schemas.microsoft.com/office/drawing/2014/main" id="{47A5CED2-8A2C-4679-94D4-AA043133F362}"/>
              </a:ext>
            </a:extLst>
          </p:cNvPr>
          <p:cNvPicPr preferRelativeResize="0"/>
          <p:nvPr/>
        </p:nvPicPr>
        <p:blipFill rotWithShape="1">
          <a:blip r:embed="rId3">
            <a:alphaModFix amt="54000"/>
          </a:blip>
          <a:srcRect l="11669" t="3901" r="9960"/>
          <a:stretch/>
        </p:blipFill>
        <p:spPr>
          <a:xfrm>
            <a:off x="7957802" y="94493"/>
            <a:ext cx="1055595" cy="1075088"/>
          </a:xfrm>
          <a:prstGeom prst="rect">
            <a:avLst/>
          </a:prstGeom>
          <a:noFill/>
          <a:ln>
            <a:noFill/>
          </a:ln>
          <a:effectLst>
            <a:softEdge rad="88900"/>
          </a:effectLst>
        </p:spPr>
      </p:pic>
      <p:sp>
        <p:nvSpPr>
          <p:cNvPr id="2" name="Rectangle 1">
            <a:extLst>
              <a:ext uri="{FF2B5EF4-FFF2-40B4-BE49-F238E27FC236}">
                <a16:creationId xmlns:a16="http://schemas.microsoft.com/office/drawing/2014/main" id="{C573EABF-456C-4C75-A1E1-62C2CFA878D1}"/>
              </a:ext>
            </a:extLst>
          </p:cNvPr>
          <p:cNvSpPr/>
          <p:nvPr/>
        </p:nvSpPr>
        <p:spPr>
          <a:xfrm>
            <a:off x="394643" y="1338722"/>
            <a:ext cx="7771775" cy="3108543"/>
          </a:xfrm>
          <a:prstGeom prst="rect">
            <a:avLst/>
          </a:prstGeom>
        </p:spPr>
        <p:txBody>
          <a:bodyPr wrap="square">
            <a:spAutoFit/>
          </a:bodyPr>
          <a:lstStyle/>
          <a:p>
            <a:pPr marL="438150" indent="-285750">
              <a:spcBef>
                <a:spcPts val="0"/>
              </a:spcBef>
              <a:spcAft>
                <a:spcPts val="0"/>
              </a:spcAft>
              <a:buClr>
                <a:srgbClr val="000000"/>
              </a:buClr>
              <a:buSzPts val="1200"/>
              <a:buFont typeface="Wingdings" panose="05000000000000000000" pitchFamily="2" charset="2"/>
              <a:buChar char="q"/>
            </a:pPr>
            <a:r>
              <a:rPr lang="en-US" sz="1400" b="1" dirty="0">
                <a:solidFill>
                  <a:srgbClr val="000000"/>
                </a:solidFill>
                <a:latin typeface="Droid Serif"/>
                <a:ea typeface="Arial"/>
                <a:cs typeface="Arial"/>
                <a:sym typeface="Arial"/>
              </a:rPr>
              <a:t>While in transit by rail, road , water or airway- </a:t>
            </a:r>
            <a:r>
              <a:rPr lang="en-US" sz="1400" dirty="0">
                <a:solidFill>
                  <a:srgbClr val="000000"/>
                </a:solidFill>
                <a:latin typeface="Droid Serif"/>
                <a:ea typeface="Arial"/>
                <a:cs typeface="Arial"/>
                <a:sym typeface="Arial"/>
              </a:rPr>
              <a:t>It  i</a:t>
            </a:r>
            <a:r>
              <a:rPr lang="en-US" sz="1400" dirty="0">
                <a:latin typeface="Droid Serif"/>
              </a:rPr>
              <a:t>s a simple and convenient mode of covering the risk of business goods or personal belongings of the insured's while in transit by rail, road, water or airway.</a:t>
            </a:r>
          </a:p>
          <a:p>
            <a:pPr marL="438150" indent="-285750">
              <a:spcBef>
                <a:spcPts val="0"/>
              </a:spcBef>
              <a:spcAft>
                <a:spcPts val="0"/>
              </a:spcAft>
              <a:buClr>
                <a:srgbClr val="000000"/>
              </a:buClr>
              <a:buSzPts val="1200"/>
              <a:buFont typeface="Wingdings" panose="05000000000000000000" pitchFamily="2" charset="2"/>
              <a:buChar char="q"/>
            </a:pPr>
            <a:endParaRPr lang="en-US" sz="1400" dirty="0">
              <a:solidFill>
                <a:srgbClr val="000000"/>
              </a:solidFill>
              <a:latin typeface="Droid Serif"/>
              <a:ea typeface="Arial"/>
              <a:cs typeface="Arial"/>
              <a:sym typeface="Arial"/>
            </a:endParaRPr>
          </a:p>
          <a:p>
            <a:pPr marL="438150" indent="-285750">
              <a:spcBef>
                <a:spcPts val="0"/>
              </a:spcBef>
              <a:spcAft>
                <a:spcPts val="0"/>
              </a:spcAft>
              <a:buClr>
                <a:srgbClr val="000000"/>
              </a:buClr>
              <a:buSzPts val="1200"/>
              <a:buFont typeface="Wingdings" panose="05000000000000000000" pitchFamily="2" charset="2"/>
              <a:buChar char="q"/>
            </a:pPr>
            <a:r>
              <a:rPr lang="en-US" sz="1400" b="1" dirty="0">
                <a:solidFill>
                  <a:srgbClr val="000000"/>
                </a:solidFill>
                <a:latin typeface="Droid Serif"/>
                <a:ea typeface="Arial"/>
                <a:cs typeface="Arial"/>
                <a:sym typeface="Arial"/>
              </a:rPr>
              <a:t>Third party legal liability-</a:t>
            </a:r>
            <a:r>
              <a:rPr lang="en-US" sz="1400" dirty="0">
                <a:solidFill>
                  <a:srgbClr val="233A44"/>
                </a:solidFill>
                <a:latin typeface="Droid Serif"/>
              </a:rPr>
              <a:t> </a:t>
            </a:r>
            <a:r>
              <a:rPr lang="en-US" sz="1400" dirty="0">
                <a:latin typeface="Droid Serif"/>
              </a:rPr>
              <a:t>Your insurance covers injury or damage to third party or party’s property caused due to the insured car</a:t>
            </a:r>
          </a:p>
          <a:p>
            <a:pPr marL="438150" indent="-285750">
              <a:spcBef>
                <a:spcPts val="0"/>
              </a:spcBef>
              <a:spcAft>
                <a:spcPts val="0"/>
              </a:spcAft>
              <a:buClr>
                <a:srgbClr val="000000"/>
              </a:buClr>
              <a:buSzPts val="1200"/>
              <a:buFont typeface="Wingdings" panose="05000000000000000000" pitchFamily="2" charset="2"/>
              <a:buChar char="q"/>
            </a:pPr>
            <a:endParaRPr lang="en-US" sz="1400" b="1" dirty="0">
              <a:solidFill>
                <a:srgbClr val="000000"/>
              </a:solidFill>
              <a:latin typeface="Droid Serif"/>
              <a:ea typeface="Arial"/>
              <a:cs typeface="Arial"/>
              <a:sym typeface="Arial"/>
            </a:endParaRPr>
          </a:p>
          <a:p>
            <a:pPr marL="438150" indent="-285750">
              <a:spcBef>
                <a:spcPts val="0"/>
              </a:spcBef>
              <a:spcAft>
                <a:spcPts val="0"/>
              </a:spcAft>
              <a:buClr>
                <a:srgbClr val="000000"/>
              </a:buClr>
              <a:buSzPts val="1200"/>
              <a:buFont typeface="Wingdings" panose="05000000000000000000" pitchFamily="2" charset="2"/>
              <a:buChar char="q"/>
            </a:pPr>
            <a:r>
              <a:rPr lang="en-US" sz="1400" b="1" dirty="0">
                <a:solidFill>
                  <a:srgbClr val="000000"/>
                </a:solidFill>
                <a:latin typeface="Droid Serif"/>
                <a:ea typeface="Arial"/>
                <a:cs typeface="Arial"/>
                <a:sym typeface="Arial"/>
              </a:rPr>
              <a:t>Cover for an owner driver in case of death-  </a:t>
            </a:r>
            <a:r>
              <a:rPr lang="en-US" sz="1400" dirty="0">
                <a:latin typeface="Droid Serif"/>
              </a:rPr>
              <a:t>In the unfortunate event of your death arising out of an accident while traveling in our car, we will pay the specified Sum Insured to your legal heir</a:t>
            </a:r>
            <a:r>
              <a:rPr lang="en-US" sz="1400" dirty="0"/>
              <a:t>.</a:t>
            </a:r>
          </a:p>
          <a:p>
            <a:pPr marL="438150" indent="-285750">
              <a:spcBef>
                <a:spcPts val="0"/>
              </a:spcBef>
              <a:spcAft>
                <a:spcPts val="0"/>
              </a:spcAft>
              <a:buClr>
                <a:srgbClr val="000000"/>
              </a:buClr>
              <a:buSzPts val="1200"/>
              <a:buFont typeface="Wingdings" panose="05000000000000000000" pitchFamily="2" charset="2"/>
              <a:buChar char="q"/>
            </a:pPr>
            <a:endParaRPr lang="en-US" sz="1400" dirty="0"/>
          </a:p>
          <a:p>
            <a:pPr marL="438150" indent="-285750">
              <a:spcBef>
                <a:spcPts val="0"/>
              </a:spcBef>
              <a:spcAft>
                <a:spcPts val="0"/>
              </a:spcAft>
              <a:buClr>
                <a:srgbClr val="000000"/>
              </a:buClr>
              <a:buSzPts val="1200"/>
              <a:buFont typeface="Wingdings" panose="05000000000000000000" pitchFamily="2" charset="2"/>
              <a:buChar char="q"/>
            </a:pPr>
            <a:r>
              <a:rPr lang="en-US" sz="1400" b="1" dirty="0">
                <a:solidFill>
                  <a:srgbClr val="000000"/>
                </a:solidFill>
                <a:latin typeface="Droid Serif"/>
                <a:ea typeface="Arial"/>
                <a:cs typeface="Arial"/>
                <a:sym typeface="Arial"/>
              </a:rPr>
              <a:t>Land slide/ rock slide-  </a:t>
            </a:r>
            <a:r>
              <a:rPr lang="en-US" sz="1400" dirty="0">
                <a:solidFill>
                  <a:srgbClr val="000000"/>
                </a:solidFill>
                <a:latin typeface="Droid Serif"/>
                <a:ea typeface="Arial"/>
                <a:cs typeface="Arial"/>
                <a:sym typeface="Arial"/>
              </a:rPr>
              <a:t>An accident arising because of </a:t>
            </a:r>
            <a:r>
              <a:rPr lang="en-US" sz="1400" dirty="0">
                <a:latin typeface="Droid Serif"/>
              </a:rPr>
              <a:t>collapse of a mass of earth or rock from a mountain or cliff will also be covered under our insurance policy.</a:t>
            </a:r>
            <a:endParaRPr lang="en-US" sz="1400" dirty="0">
              <a:solidFill>
                <a:srgbClr val="000000"/>
              </a:solidFill>
              <a:latin typeface="Droid Serif"/>
              <a:ea typeface="Arial"/>
              <a:cs typeface="Arial"/>
              <a:sym typeface="Arial"/>
            </a:endParaRPr>
          </a:p>
          <a:p>
            <a:pPr>
              <a:spcAft>
                <a:spcPts val="1600"/>
              </a:spcAft>
            </a:pPr>
            <a:br>
              <a:rPr lang="en-US" sz="1400" dirty="0"/>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rot="10800000" flipH="1">
            <a:off x="7337550" y="3668925"/>
            <a:ext cx="443700" cy="1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a:p>
          <a:p>
            <a:pPr marL="0" lvl="0" indent="0" algn="l" rtl="0">
              <a:spcBef>
                <a:spcPts val="0"/>
              </a:spcBef>
              <a:spcAft>
                <a:spcPts val="0"/>
              </a:spcAft>
              <a:buNone/>
            </a:pPr>
            <a:endParaRPr/>
          </a:p>
        </p:txBody>
      </p:sp>
      <p:sp>
        <p:nvSpPr>
          <p:cNvPr id="166" name="Google Shape;166;p18"/>
          <p:cNvSpPr txBox="1">
            <a:spLocks noGrp="1"/>
          </p:cNvSpPr>
          <p:nvPr>
            <p:ph type="body" idx="1"/>
          </p:nvPr>
        </p:nvSpPr>
        <p:spPr>
          <a:xfrm rot="10800000" flipH="1">
            <a:off x="1245800" y="3883231"/>
            <a:ext cx="1751700" cy="4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a:t>
            </a:r>
            <a:endParaRPr b="1"/>
          </a:p>
        </p:txBody>
      </p:sp>
      <p:sp>
        <p:nvSpPr>
          <p:cNvPr id="167" name="Google Shape;167;p18"/>
          <p:cNvSpPr/>
          <p:nvPr/>
        </p:nvSpPr>
        <p:spPr>
          <a:xfrm>
            <a:off x="591978" y="1965125"/>
            <a:ext cx="3447300" cy="2890500"/>
          </a:xfrm>
          <a:prstGeom prst="ellipse">
            <a:avLst/>
          </a:prstGeom>
          <a:solidFill>
            <a:srgbClr val="FF5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b="1" dirty="0">
                <a:solidFill>
                  <a:schemeClr val="dk2"/>
                </a:solidFill>
                <a:latin typeface="Calibri"/>
                <a:ea typeface="Calibri"/>
                <a:cs typeface="Calibri"/>
                <a:sym typeface="Calibri"/>
              </a:rPr>
              <a:t>     </a:t>
            </a:r>
            <a:r>
              <a:rPr lang="en-GB" sz="1300" b="1" dirty="0">
                <a:solidFill>
                  <a:schemeClr val="bg1"/>
                </a:solidFill>
                <a:latin typeface="Calibri"/>
                <a:ea typeface="Calibri"/>
                <a:cs typeface="Calibri"/>
                <a:sym typeface="Calibri"/>
              </a:rPr>
              <a:t>INDIRECT CHANNELS:                                                                 </a:t>
            </a:r>
            <a:endParaRPr sz="1300" b="1" dirty="0">
              <a:solidFill>
                <a:schemeClr val="bg1"/>
              </a:solidFill>
              <a:latin typeface="Calibri"/>
              <a:ea typeface="Calibri"/>
              <a:cs typeface="Calibri"/>
              <a:sym typeface="Calibri"/>
            </a:endParaRPr>
          </a:p>
          <a:p>
            <a:pPr marL="431800" lvl="0" indent="-285750" algn="l" rtl="0">
              <a:lnSpc>
                <a:spcPct val="115000"/>
              </a:lnSpc>
              <a:spcBef>
                <a:spcPts val="160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Insurance brokers                                                                 </a:t>
            </a:r>
            <a:endParaRPr sz="1300" dirty="0">
              <a:solidFill>
                <a:schemeClr val="bg1"/>
              </a:solidFill>
              <a:latin typeface="Calibri"/>
              <a:ea typeface="Calibri"/>
              <a:cs typeface="Calibri"/>
              <a:sym typeface="Calibri"/>
            </a:endParaRPr>
          </a:p>
          <a:p>
            <a:pPr marL="431800" lvl="0" indent="-285750" algn="l" rtl="0">
              <a:lnSpc>
                <a:spcPct val="115000"/>
              </a:lnSpc>
              <a:spcBef>
                <a:spcPts val="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Reinsurance brokers                                                            </a:t>
            </a:r>
            <a:endParaRPr sz="1300" dirty="0">
              <a:solidFill>
                <a:schemeClr val="bg1"/>
              </a:solidFill>
              <a:latin typeface="Calibri"/>
              <a:ea typeface="Calibri"/>
              <a:cs typeface="Calibri"/>
              <a:sym typeface="Calibri"/>
            </a:endParaRPr>
          </a:p>
          <a:p>
            <a:pPr marL="431800" lvl="0" indent="-285750" algn="l" rtl="0">
              <a:lnSpc>
                <a:spcPct val="115000"/>
              </a:lnSpc>
              <a:spcBef>
                <a:spcPts val="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Independent financial advisors                                          </a:t>
            </a:r>
            <a:endParaRPr sz="1300" dirty="0">
              <a:solidFill>
                <a:schemeClr val="bg1"/>
              </a:solidFill>
              <a:latin typeface="Calibri"/>
              <a:ea typeface="Calibri"/>
              <a:cs typeface="Calibri"/>
              <a:sym typeface="Calibri"/>
            </a:endParaRPr>
          </a:p>
          <a:p>
            <a:pPr marL="431800" lvl="0" indent="-285750" algn="l" rtl="0">
              <a:lnSpc>
                <a:spcPct val="115000"/>
              </a:lnSpc>
              <a:spcBef>
                <a:spcPts val="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Managing general agents                                                    </a:t>
            </a:r>
            <a:endParaRPr sz="1300" dirty="0">
              <a:solidFill>
                <a:schemeClr val="bg1"/>
              </a:solidFill>
              <a:latin typeface="Calibri"/>
              <a:ea typeface="Calibri"/>
              <a:cs typeface="Calibri"/>
              <a:sym typeface="Calibri"/>
            </a:endParaRPr>
          </a:p>
          <a:p>
            <a:pPr marL="431800" lvl="0" indent="-285750" algn="l" rtl="0">
              <a:lnSpc>
                <a:spcPct val="115000"/>
              </a:lnSpc>
              <a:spcBef>
                <a:spcPts val="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Retail organizations</a:t>
            </a:r>
            <a:endParaRPr sz="1300" dirty="0">
              <a:solidFill>
                <a:schemeClr val="bg1"/>
              </a:solidFill>
              <a:latin typeface="Calibri"/>
              <a:ea typeface="Calibri"/>
              <a:cs typeface="Calibri"/>
              <a:sym typeface="Calibri"/>
            </a:endParaRPr>
          </a:p>
          <a:p>
            <a:pPr marL="431800" lvl="0" indent="-285750" algn="l" rtl="0">
              <a:lnSpc>
                <a:spcPct val="115000"/>
              </a:lnSpc>
              <a:spcBef>
                <a:spcPts val="0"/>
              </a:spcBef>
              <a:spcAft>
                <a:spcPts val="0"/>
              </a:spcAft>
              <a:buClr>
                <a:schemeClr val="bg1"/>
              </a:buClr>
              <a:buSzPts val="1300"/>
              <a:buFont typeface="Wingdings" panose="05000000000000000000" pitchFamily="2" charset="2"/>
              <a:buChar char="§"/>
            </a:pPr>
            <a:r>
              <a:rPr lang="en-GB" sz="1300" dirty="0">
                <a:solidFill>
                  <a:schemeClr val="bg1"/>
                </a:solidFill>
                <a:latin typeface="Calibri"/>
                <a:ea typeface="Calibri"/>
                <a:cs typeface="Calibri"/>
                <a:sym typeface="Calibri"/>
              </a:rPr>
              <a:t>Broker networks</a:t>
            </a:r>
            <a:endParaRPr sz="1300" dirty="0">
              <a:solidFill>
                <a:schemeClr val="bg1"/>
              </a:solidFill>
              <a:latin typeface="Calibri"/>
              <a:ea typeface="Calibri"/>
              <a:cs typeface="Calibri"/>
              <a:sym typeface="Calibri"/>
            </a:endParaRPr>
          </a:p>
        </p:txBody>
      </p:sp>
      <p:sp>
        <p:nvSpPr>
          <p:cNvPr id="168" name="Google Shape;168;p18"/>
          <p:cNvSpPr/>
          <p:nvPr/>
        </p:nvSpPr>
        <p:spPr>
          <a:xfrm>
            <a:off x="5163015" y="1965125"/>
            <a:ext cx="3277800" cy="2890500"/>
          </a:xfrm>
          <a:prstGeom prst="ellipse">
            <a:avLst/>
          </a:prstGeom>
          <a:solidFill>
            <a:srgbClr val="FF5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b="1" dirty="0">
                <a:solidFill>
                  <a:schemeClr val="dk2"/>
                </a:solidFill>
                <a:latin typeface="Calibri"/>
                <a:ea typeface="Calibri"/>
                <a:cs typeface="Calibri"/>
                <a:sym typeface="Calibri"/>
              </a:rPr>
              <a:t>        </a:t>
            </a:r>
            <a:r>
              <a:rPr lang="en-GB" sz="1300" b="1" dirty="0">
                <a:solidFill>
                  <a:schemeClr val="bg1"/>
                </a:solidFill>
                <a:latin typeface="Calibri"/>
                <a:ea typeface="Calibri"/>
                <a:cs typeface="Calibri"/>
                <a:sym typeface="Calibri"/>
              </a:rPr>
              <a:t>DIRECT CHANNELS:</a:t>
            </a:r>
            <a:endParaRPr sz="1300" b="1" dirty="0">
              <a:solidFill>
                <a:schemeClr val="bg1"/>
              </a:solidFill>
              <a:latin typeface="Calibri"/>
              <a:ea typeface="Calibri"/>
              <a:cs typeface="Calibri"/>
              <a:sym typeface="Calibri"/>
            </a:endParaRPr>
          </a:p>
          <a:p>
            <a:pPr marL="742950" lvl="0" indent="-285750" algn="l" rtl="0">
              <a:lnSpc>
                <a:spcPct val="115000"/>
              </a:lnSpc>
              <a:spcBef>
                <a:spcPts val="1600"/>
              </a:spcBef>
              <a:spcAft>
                <a:spcPts val="0"/>
              </a:spcAft>
              <a:buFont typeface="Wingdings" panose="05000000000000000000" pitchFamily="2" charset="2"/>
              <a:buChar char="§"/>
            </a:pPr>
            <a:r>
              <a:rPr lang="en-GB" sz="1300" dirty="0">
                <a:solidFill>
                  <a:schemeClr val="bg1"/>
                </a:solidFill>
                <a:latin typeface="Calibri"/>
                <a:ea typeface="Calibri"/>
                <a:cs typeface="Calibri"/>
                <a:sym typeface="Calibri"/>
              </a:rPr>
              <a:t> Call centres</a:t>
            </a:r>
            <a:endParaRPr sz="1300" dirty="0">
              <a:solidFill>
                <a:schemeClr val="bg1"/>
              </a:solidFill>
              <a:latin typeface="Calibri"/>
              <a:ea typeface="Calibri"/>
              <a:cs typeface="Calibri"/>
              <a:sym typeface="Calibri"/>
            </a:endParaRPr>
          </a:p>
          <a:p>
            <a:pPr marL="742950" lvl="0" indent="-285750" algn="l" rtl="0">
              <a:lnSpc>
                <a:spcPct val="115000"/>
              </a:lnSpc>
              <a:spcBef>
                <a:spcPts val="1600"/>
              </a:spcBef>
              <a:spcAft>
                <a:spcPts val="0"/>
              </a:spcAft>
              <a:buFont typeface="Wingdings" panose="05000000000000000000" pitchFamily="2" charset="2"/>
              <a:buChar char="§"/>
            </a:pPr>
            <a:r>
              <a:rPr lang="en-GB" sz="1300" dirty="0">
                <a:solidFill>
                  <a:schemeClr val="bg1"/>
                </a:solidFill>
                <a:latin typeface="Calibri"/>
                <a:ea typeface="Calibri"/>
                <a:cs typeface="Calibri"/>
                <a:sym typeface="Calibri"/>
              </a:rPr>
              <a:t> Insurance agents</a:t>
            </a:r>
          </a:p>
          <a:p>
            <a:pPr marL="742950" lvl="0" indent="-285750" algn="l" rtl="0">
              <a:lnSpc>
                <a:spcPct val="115000"/>
              </a:lnSpc>
              <a:spcBef>
                <a:spcPts val="1600"/>
              </a:spcBef>
              <a:spcAft>
                <a:spcPts val="0"/>
              </a:spcAft>
              <a:buFont typeface="Wingdings" panose="05000000000000000000" pitchFamily="2" charset="2"/>
              <a:buChar char="§"/>
            </a:pPr>
            <a:r>
              <a:rPr lang="en-GB" sz="1300" dirty="0">
                <a:solidFill>
                  <a:schemeClr val="bg1"/>
                </a:solidFill>
                <a:latin typeface="Calibri"/>
                <a:ea typeface="Calibri"/>
                <a:cs typeface="Calibri"/>
                <a:sym typeface="Calibri"/>
              </a:rPr>
              <a:t> Lloyd’s agents</a:t>
            </a:r>
            <a:endParaRPr sz="1300" dirty="0">
              <a:solidFill>
                <a:schemeClr val="bg1"/>
              </a:solidFill>
              <a:latin typeface="Calibri"/>
              <a:ea typeface="Calibri"/>
              <a:cs typeface="Calibri"/>
              <a:sym typeface="Calibri"/>
            </a:endParaRPr>
          </a:p>
          <a:p>
            <a:pPr marL="742950" lvl="0" indent="-285750" algn="l" rtl="0">
              <a:lnSpc>
                <a:spcPct val="115000"/>
              </a:lnSpc>
              <a:spcBef>
                <a:spcPts val="1600"/>
              </a:spcBef>
              <a:spcAft>
                <a:spcPts val="1600"/>
              </a:spcAft>
              <a:buFont typeface="Wingdings" panose="05000000000000000000" pitchFamily="2" charset="2"/>
              <a:buChar char="§"/>
            </a:pPr>
            <a:r>
              <a:rPr lang="en-GB" sz="1300" dirty="0">
                <a:solidFill>
                  <a:schemeClr val="bg1"/>
                </a:solidFill>
                <a:latin typeface="Calibri"/>
                <a:ea typeface="Calibri"/>
                <a:cs typeface="Calibri"/>
                <a:sym typeface="Calibri"/>
              </a:rPr>
              <a:t>  Mutual organisations</a:t>
            </a:r>
            <a:endParaRPr sz="1300" dirty="0">
              <a:solidFill>
                <a:schemeClr val="bg1"/>
              </a:solidFill>
              <a:latin typeface="Calibri"/>
              <a:ea typeface="Calibri"/>
              <a:cs typeface="Calibri"/>
              <a:sym typeface="Calibri"/>
            </a:endParaRPr>
          </a:p>
        </p:txBody>
      </p:sp>
      <p:sp>
        <p:nvSpPr>
          <p:cNvPr id="170" name="Google Shape;170;p18"/>
          <p:cNvSpPr txBox="1"/>
          <p:nvPr/>
        </p:nvSpPr>
        <p:spPr>
          <a:xfrm>
            <a:off x="601450" y="508250"/>
            <a:ext cx="7363500" cy="6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dirty="0">
              <a:solidFill>
                <a:schemeClr val="lt1"/>
              </a:solidFill>
              <a:latin typeface="Nunito SemiBold"/>
              <a:ea typeface="Nunito SemiBold"/>
              <a:cs typeface="Nunito SemiBold"/>
              <a:sym typeface="Nunito SemiBold"/>
            </a:endParaRPr>
          </a:p>
        </p:txBody>
      </p:sp>
      <p:sp>
        <p:nvSpPr>
          <p:cNvPr id="171" name="Google Shape;171;p18"/>
          <p:cNvSpPr/>
          <p:nvPr/>
        </p:nvSpPr>
        <p:spPr>
          <a:xfrm>
            <a:off x="4411500" y="1446721"/>
            <a:ext cx="160500" cy="732000"/>
          </a:xfrm>
          <a:prstGeom prst="rect">
            <a:avLst/>
          </a:prstGeom>
          <a:solidFill>
            <a:srgbClr val="FF5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3887270" y="2068471"/>
            <a:ext cx="581400" cy="220500"/>
          </a:xfrm>
          <a:prstGeom prst="leftArrow">
            <a:avLst>
              <a:gd name="adj1" fmla="val 50000"/>
              <a:gd name="adj2" fmla="val 50000"/>
            </a:avLst>
          </a:prstGeom>
          <a:solidFill>
            <a:srgbClr val="FF5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4491750" y="2068471"/>
            <a:ext cx="581400" cy="220500"/>
          </a:xfrm>
          <a:prstGeom prst="rightArrow">
            <a:avLst>
              <a:gd name="adj1" fmla="val 50000"/>
              <a:gd name="adj2" fmla="val 50000"/>
            </a:avLst>
          </a:prstGeom>
          <a:solidFill>
            <a:srgbClr val="FF5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Google Shape;153;p16">
            <a:extLst>
              <a:ext uri="{FF2B5EF4-FFF2-40B4-BE49-F238E27FC236}">
                <a16:creationId xmlns:a16="http://schemas.microsoft.com/office/drawing/2014/main" id="{5604D655-B5BC-49B6-B629-218E5CC8AA05}"/>
              </a:ext>
            </a:extLst>
          </p:cNvPr>
          <p:cNvPicPr preferRelativeResize="0"/>
          <p:nvPr/>
        </p:nvPicPr>
        <p:blipFill rotWithShape="1">
          <a:blip r:embed="rId3">
            <a:alphaModFix amt="54000"/>
          </a:blip>
          <a:srcRect l="11669" t="3901" r="9960"/>
          <a:stretch/>
        </p:blipFill>
        <p:spPr>
          <a:xfrm>
            <a:off x="7957802" y="115759"/>
            <a:ext cx="1055595" cy="1075088"/>
          </a:xfrm>
          <a:prstGeom prst="rect">
            <a:avLst/>
          </a:prstGeom>
          <a:noFill/>
          <a:ln>
            <a:noFill/>
          </a:ln>
          <a:effectLst>
            <a:softEdge rad="88900"/>
          </a:effectLst>
        </p:spPr>
      </p:pic>
      <p:sp>
        <p:nvSpPr>
          <p:cNvPr id="2" name="Rectangle 1">
            <a:extLst>
              <a:ext uri="{FF2B5EF4-FFF2-40B4-BE49-F238E27FC236}">
                <a16:creationId xmlns:a16="http://schemas.microsoft.com/office/drawing/2014/main" id="{95A749E1-2995-48FA-A02B-67F493F12856}"/>
              </a:ext>
            </a:extLst>
          </p:cNvPr>
          <p:cNvSpPr/>
          <p:nvPr/>
        </p:nvSpPr>
        <p:spPr>
          <a:xfrm>
            <a:off x="1064172" y="701972"/>
            <a:ext cx="7228490"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CHANNELS OF DISTRIBUTION</a:t>
            </a:r>
          </a:p>
        </p:txBody>
      </p:sp>
      <p:sp>
        <p:nvSpPr>
          <p:cNvPr id="3" name="Rectangle 2">
            <a:extLst>
              <a:ext uri="{FF2B5EF4-FFF2-40B4-BE49-F238E27FC236}">
                <a16:creationId xmlns:a16="http://schemas.microsoft.com/office/drawing/2014/main" id="{DE88B239-6431-4ED6-BE9B-3DF08FA4363F}"/>
              </a:ext>
            </a:extLst>
          </p:cNvPr>
          <p:cNvSpPr/>
          <p:nvPr/>
        </p:nvSpPr>
        <p:spPr>
          <a:xfrm>
            <a:off x="2328531" y="4660711"/>
            <a:ext cx="6716764" cy="57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Droid Serif"/>
              </a:rPr>
              <a:t>NOTE: DATA OF COMPANY’S PARTNERS WAS NOT AVAILABLE SO THESE ARE COMMON CHANNELS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555B6A0-2CC4-4E5B-9079-BE72F5B75F8D}"/>
              </a:ext>
            </a:extLst>
          </p:cNvPr>
          <p:cNvGraphicFramePr/>
          <p:nvPr>
            <p:extLst>
              <p:ext uri="{D42A27DB-BD31-4B8C-83A1-F6EECF244321}">
                <p14:modId xmlns:p14="http://schemas.microsoft.com/office/powerpoint/2010/main" val="1635182780"/>
              </p:ext>
            </p:extLst>
          </p:nvPr>
        </p:nvGraphicFramePr>
        <p:xfrm>
          <a:off x="3492867" y="1967022"/>
          <a:ext cx="2790976" cy="1541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oogle Shape;153;p16">
            <a:extLst>
              <a:ext uri="{FF2B5EF4-FFF2-40B4-BE49-F238E27FC236}">
                <a16:creationId xmlns:a16="http://schemas.microsoft.com/office/drawing/2014/main" id="{37948D20-DDEA-4915-A973-1D2C5E1BDFDB}"/>
              </a:ext>
            </a:extLst>
          </p:cNvPr>
          <p:cNvPicPr preferRelativeResize="0"/>
          <p:nvPr/>
        </p:nvPicPr>
        <p:blipFill rotWithShape="1">
          <a:blip r:embed="rId7">
            <a:alphaModFix amt="54000"/>
          </a:blip>
          <a:srcRect l="11669" t="3901" r="9960"/>
          <a:stretch/>
        </p:blipFill>
        <p:spPr>
          <a:xfrm>
            <a:off x="7957802" y="115759"/>
            <a:ext cx="1055595" cy="1075088"/>
          </a:xfrm>
          <a:prstGeom prst="rect">
            <a:avLst/>
          </a:prstGeom>
          <a:noFill/>
          <a:ln>
            <a:noFill/>
          </a:ln>
          <a:effectLst>
            <a:softEdge rad="88900"/>
          </a:effectLst>
        </p:spPr>
      </p:pic>
    </p:spTree>
    <p:extLst>
      <p:ext uri="{BB962C8B-B14F-4D97-AF65-F5344CB8AC3E}">
        <p14:creationId xmlns:p14="http://schemas.microsoft.com/office/powerpoint/2010/main" val="297198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0"/>
          <p:cNvSpPr txBox="1"/>
          <p:nvPr/>
        </p:nvSpPr>
        <p:spPr>
          <a:xfrm>
            <a:off x="6888800" y="887300"/>
            <a:ext cx="1799100" cy="1786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300">
              <a:latin typeface="Comic Sans MS"/>
              <a:ea typeface="Comic Sans MS"/>
              <a:cs typeface="Comic Sans MS"/>
              <a:sym typeface="Comic Sans MS"/>
            </a:endParaRPr>
          </a:p>
        </p:txBody>
      </p:sp>
      <p:sp>
        <p:nvSpPr>
          <p:cNvPr id="185" name="Google Shape;185;p20"/>
          <p:cNvSpPr txBox="1"/>
          <p:nvPr/>
        </p:nvSpPr>
        <p:spPr>
          <a:xfrm>
            <a:off x="6876350" y="2624800"/>
            <a:ext cx="1910400" cy="20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pic>
        <p:nvPicPr>
          <p:cNvPr id="186" name="Google Shape;186;p20"/>
          <p:cNvPicPr preferRelativeResize="0"/>
          <p:nvPr/>
        </p:nvPicPr>
        <p:blipFill rotWithShape="1">
          <a:blip r:embed="rId3">
            <a:alphaModFix/>
          </a:blip>
          <a:srcRect l="2774" r="1549"/>
          <a:stretch/>
        </p:blipFill>
        <p:spPr>
          <a:xfrm>
            <a:off x="3443582" y="1052597"/>
            <a:ext cx="5569814" cy="3975144"/>
          </a:xfrm>
          <a:prstGeom prst="rect">
            <a:avLst/>
          </a:prstGeom>
          <a:noFill/>
          <a:ln>
            <a:noFill/>
          </a:ln>
        </p:spPr>
      </p:pic>
      <p:sp>
        <p:nvSpPr>
          <p:cNvPr id="188" name="Google Shape;188;p20"/>
          <p:cNvSpPr txBox="1"/>
          <p:nvPr/>
        </p:nvSpPr>
        <p:spPr>
          <a:xfrm>
            <a:off x="130604" y="2408209"/>
            <a:ext cx="4551755" cy="20828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Droid Serif"/>
                <a:ea typeface="Calibri"/>
                <a:cs typeface="Calibri"/>
                <a:sym typeface="Calibri"/>
              </a:rPr>
              <a:t>There is a strong positive correlation between education and car_age. </a:t>
            </a:r>
            <a:endParaRPr sz="1600" b="1" dirty="0">
              <a:latin typeface="Droid Serif"/>
              <a:ea typeface="Calibri"/>
              <a:cs typeface="Calibri"/>
              <a:sym typeface="Calibri"/>
            </a:endParaRPr>
          </a:p>
          <a:p>
            <a:pPr marL="0" lvl="0" indent="0" algn="l" rtl="0">
              <a:spcBef>
                <a:spcPts val="0"/>
              </a:spcBef>
              <a:spcAft>
                <a:spcPts val="0"/>
              </a:spcAft>
              <a:buNone/>
            </a:pPr>
            <a:r>
              <a:rPr lang="en-GB" sz="1600" b="1" dirty="0">
                <a:latin typeface="Droid Serif"/>
                <a:ea typeface="Calibri"/>
                <a:cs typeface="Calibri"/>
                <a:sym typeface="Calibri"/>
              </a:rPr>
              <a:t>Whereas there is a strong negative correlation between gender and red_car.</a:t>
            </a:r>
            <a:endParaRPr sz="1600" b="1" dirty="0">
              <a:latin typeface="Droid Serif"/>
              <a:ea typeface="Calibri"/>
              <a:cs typeface="Calibri"/>
              <a:sym typeface="Calibri"/>
            </a:endParaRPr>
          </a:p>
          <a:p>
            <a:pPr marL="0" lvl="0" indent="0" algn="l" rtl="0">
              <a:spcBef>
                <a:spcPts val="0"/>
              </a:spcBef>
              <a:spcAft>
                <a:spcPts val="0"/>
              </a:spcAft>
              <a:buNone/>
            </a:pPr>
            <a:r>
              <a:rPr lang="en-GB" sz="1600" b="1" dirty="0">
                <a:latin typeface="Droid Serif"/>
                <a:ea typeface="Calibri"/>
                <a:cs typeface="Calibri"/>
                <a:sym typeface="Calibri"/>
              </a:rPr>
              <a:t>There is a strong correlation of income with education and home value because the more qualification will increase income hence better standard of living which rises the home value . TIF has almost no correlation or weak correlation with all variables.</a:t>
            </a:r>
            <a:endParaRPr sz="1600" b="1" dirty="0">
              <a:latin typeface="Droid Serif"/>
              <a:ea typeface="Calibri"/>
              <a:cs typeface="Calibri"/>
              <a:sym typeface="Calibri"/>
            </a:endParaRPr>
          </a:p>
        </p:txBody>
      </p:sp>
      <p:pic>
        <p:nvPicPr>
          <p:cNvPr id="8" name="Google Shape;153;p16">
            <a:extLst>
              <a:ext uri="{FF2B5EF4-FFF2-40B4-BE49-F238E27FC236}">
                <a16:creationId xmlns:a16="http://schemas.microsoft.com/office/drawing/2014/main" id="{E29E4DED-D72F-4567-B2F5-D0B2AA06714F}"/>
              </a:ext>
            </a:extLst>
          </p:cNvPr>
          <p:cNvPicPr preferRelativeResize="0"/>
          <p:nvPr/>
        </p:nvPicPr>
        <p:blipFill rotWithShape="1">
          <a:blip r:embed="rId4">
            <a:alphaModFix amt="54000"/>
          </a:blip>
          <a:srcRect l="11669" t="3901" r="9960"/>
          <a:stretch/>
        </p:blipFill>
        <p:spPr>
          <a:xfrm>
            <a:off x="7957802" y="115759"/>
            <a:ext cx="1055595" cy="1075088"/>
          </a:xfrm>
          <a:prstGeom prst="rect">
            <a:avLst/>
          </a:prstGeom>
          <a:noFill/>
          <a:ln>
            <a:noFill/>
          </a:ln>
          <a:effectLst>
            <a:softEdge rad="88900"/>
          </a:effectLst>
        </p:spPr>
      </p:pic>
      <p:sp>
        <p:nvSpPr>
          <p:cNvPr id="3" name="Rectangle 2">
            <a:extLst>
              <a:ext uri="{FF2B5EF4-FFF2-40B4-BE49-F238E27FC236}">
                <a16:creationId xmlns:a16="http://schemas.microsoft.com/office/drawing/2014/main" id="{6B0318E7-42CC-49F4-B2EF-FB05AF38052A}"/>
              </a:ext>
            </a:extLst>
          </p:cNvPr>
          <p:cNvSpPr/>
          <p:nvPr/>
        </p:nvSpPr>
        <p:spPr>
          <a:xfrm>
            <a:off x="882869" y="548746"/>
            <a:ext cx="7360777" cy="67710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800" b="1" dirty="0">
                <a:ln/>
                <a:solidFill>
                  <a:schemeClr val="accent3"/>
                </a:solidFill>
              </a:rPr>
              <a:t>CORRELATION COEFFICIENT</a:t>
            </a:r>
            <a:endParaRPr lang="en-US" sz="3800" b="1" cap="none" spc="0" dirty="0">
              <a:ln/>
              <a:solidFill>
                <a:schemeClr val="accent3"/>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3"/>
          <p:cNvSpPr txBox="1">
            <a:spLocks noGrp="1"/>
          </p:cNvSpPr>
          <p:nvPr>
            <p:ph type="body" idx="1"/>
          </p:nvPr>
        </p:nvSpPr>
        <p:spPr>
          <a:xfrm>
            <a:off x="447496" y="1670096"/>
            <a:ext cx="3686100" cy="3099439"/>
          </a:xfrm>
          <a:prstGeom prst="rect">
            <a:avLst/>
          </a:prstGeom>
        </p:spPr>
        <p:txBody>
          <a:bodyPr spcFirstLastPara="1" wrap="square" lIns="91425" tIns="91425" rIns="91425" bIns="91425" anchor="t" anchorCtr="0">
            <a:noAutofit/>
          </a:bodyPr>
          <a:lstStyle/>
          <a:p>
            <a:pPr marL="0" lvl="0" indent="0">
              <a:lnSpc>
                <a:spcPct val="100000"/>
              </a:lnSpc>
              <a:buNone/>
            </a:pPr>
            <a:r>
              <a:rPr lang="en-GB" sz="1200" b="1" dirty="0">
                <a:latin typeface="Droid Serif"/>
              </a:rPr>
              <a:t>RISK PARAMETERS –Risk parameters are used to provide common and consistent criteria for comparing the various risks to be managed.</a:t>
            </a:r>
            <a:r>
              <a:rPr lang="en-US" sz="1100" b="1" dirty="0">
                <a:solidFill>
                  <a:srgbClr val="222222"/>
                </a:solidFill>
                <a:highlight>
                  <a:srgbClr val="FFFFFF"/>
                </a:highlight>
                <a:latin typeface="Droid Serif"/>
                <a:ea typeface="Arial"/>
                <a:cs typeface="Arial"/>
                <a:sym typeface="Arial"/>
              </a:rPr>
              <a:t> </a:t>
            </a:r>
          </a:p>
          <a:p>
            <a:pPr marL="0" lvl="0" indent="0">
              <a:lnSpc>
                <a:spcPct val="100000"/>
              </a:lnSpc>
              <a:buNone/>
            </a:pPr>
            <a:endParaRPr lang="en-US" sz="1100" b="1" dirty="0">
              <a:solidFill>
                <a:srgbClr val="222222"/>
              </a:solidFill>
              <a:highlight>
                <a:srgbClr val="FFFFFF"/>
              </a:highlight>
              <a:latin typeface="Droid Serif"/>
              <a:ea typeface="Arial"/>
              <a:cs typeface="Arial"/>
              <a:sym typeface="Arial"/>
            </a:endParaRPr>
          </a:p>
          <a:p>
            <a:pPr marL="0" lvl="0" indent="0">
              <a:lnSpc>
                <a:spcPct val="100000"/>
              </a:lnSpc>
              <a:buNone/>
            </a:pPr>
            <a:endParaRPr lang="en-US" sz="1100" b="1" dirty="0">
              <a:solidFill>
                <a:srgbClr val="222222"/>
              </a:solidFill>
              <a:highlight>
                <a:srgbClr val="FFFFFF"/>
              </a:highlight>
              <a:latin typeface="Droid Serif"/>
              <a:ea typeface="Arial"/>
              <a:cs typeface="Arial"/>
              <a:sym typeface="Arial"/>
            </a:endParaRPr>
          </a:p>
          <a:p>
            <a:pPr marL="0" lvl="0" indent="0">
              <a:lnSpc>
                <a:spcPct val="100000"/>
              </a:lnSpc>
              <a:buNone/>
            </a:pPr>
            <a:r>
              <a:rPr lang="en-US" sz="1100" b="1" dirty="0">
                <a:solidFill>
                  <a:srgbClr val="222222"/>
                </a:solidFill>
                <a:highlight>
                  <a:srgbClr val="FFFFFF"/>
                </a:highlight>
                <a:latin typeface="Droid Serif"/>
                <a:ea typeface="Arial"/>
                <a:cs typeface="Arial"/>
                <a:sym typeface="Arial"/>
              </a:rPr>
              <a:t>		</a:t>
            </a:r>
          </a:p>
        </p:txBody>
      </p:sp>
      <p:sp>
        <p:nvSpPr>
          <p:cNvPr id="208" name="Google Shape;208;p23"/>
          <p:cNvSpPr txBox="1">
            <a:spLocks noGrp="1"/>
          </p:cNvSpPr>
          <p:nvPr>
            <p:ph type="body" idx="2"/>
          </p:nvPr>
        </p:nvSpPr>
        <p:spPr>
          <a:xfrm>
            <a:off x="4572000" y="1713966"/>
            <a:ext cx="3686100" cy="205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b="1" dirty="0">
                <a:latin typeface="Droid Serif"/>
              </a:rPr>
              <a:t>RATING PARAMETERS - </a:t>
            </a:r>
            <a:r>
              <a:rPr lang="en-GB" sz="1200" b="1" dirty="0">
                <a:latin typeface="Droid Serif"/>
                <a:ea typeface="Arial"/>
                <a:cs typeface="Arial"/>
                <a:sym typeface="Arial"/>
              </a:rPr>
              <a:t>Rating parameters are parameters which one considers for pricing of the product. All rating parameters are risk parameters but all risk parameters need not be rating parameter. </a:t>
            </a:r>
            <a:endParaRPr sz="1200" b="1" dirty="0">
              <a:latin typeface="Droid Serif"/>
              <a:ea typeface="Arial"/>
              <a:cs typeface="Arial"/>
              <a:sym typeface="Arial"/>
            </a:endParaRPr>
          </a:p>
          <a:p>
            <a:pPr marL="0" lvl="0" indent="0" algn="l" rtl="0">
              <a:lnSpc>
                <a:spcPct val="100000"/>
              </a:lnSpc>
              <a:spcBef>
                <a:spcPts val="0"/>
              </a:spcBef>
              <a:spcAft>
                <a:spcPts val="0"/>
              </a:spcAft>
              <a:buNone/>
            </a:pPr>
            <a:endParaRPr sz="1200" b="1" dirty="0">
              <a:latin typeface="Droid Serif"/>
              <a:ea typeface="Arial"/>
              <a:cs typeface="Arial"/>
              <a:sym typeface="Arial"/>
            </a:endParaRPr>
          </a:p>
          <a:p>
            <a:pPr marL="457200" lvl="0" indent="-298450" algn="l" rtl="0">
              <a:lnSpc>
                <a:spcPct val="100000"/>
              </a:lnSpc>
              <a:spcBef>
                <a:spcPts val="0"/>
              </a:spcBef>
              <a:spcAft>
                <a:spcPts val="0"/>
              </a:spcAft>
              <a:buSzPts val="1100"/>
              <a:buFont typeface="Arial"/>
              <a:buChar char="●"/>
            </a:pPr>
            <a:r>
              <a:rPr lang="en-GB" sz="1200" b="1" dirty="0">
                <a:latin typeface="Droid Serif"/>
                <a:ea typeface="Arial"/>
                <a:cs typeface="Arial"/>
                <a:sym typeface="Arial"/>
              </a:rPr>
              <a:t>CLM_FREQ</a:t>
            </a:r>
            <a:endParaRPr sz="1200" b="1" dirty="0">
              <a:latin typeface="Droid Serif"/>
              <a:ea typeface="Arial"/>
              <a:cs typeface="Arial"/>
              <a:sym typeface="Arial"/>
            </a:endParaRPr>
          </a:p>
          <a:p>
            <a:pPr marL="457200" lvl="0" indent="-298450" algn="l" rtl="0">
              <a:lnSpc>
                <a:spcPct val="100000"/>
              </a:lnSpc>
              <a:spcBef>
                <a:spcPts val="0"/>
              </a:spcBef>
              <a:spcAft>
                <a:spcPts val="0"/>
              </a:spcAft>
              <a:buSzPts val="1100"/>
              <a:buFont typeface="Arial"/>
              <a:buChar char="●"/>
            </a:pPr>
            <a:r>
              <a:rPr lang="en-GB" sz="1200" b="1" dirty="0">
                <a:latin typeface="Droid Serif"/>
                <a:ea typeface="Arial"/>
                <a:cs typeface="Arial"/>
                <a:sym typeface="Arial"/>
              </a:rPr>
              <a:t>OLDCLAIM</a:t>
            </a:r>
            <a:endParaRPr sz="1200" b="1" dirty="0">
              <a:latin typeface="Droid Serif"/>
              <a:ea typeface="Arial"/>
              <a:cs typeface="Arial"/>
              <a:sym typeface="Arial"/>
            </a:endParaRPr>
          </a:p>
          <a:p>
            <a:pPr marL="457200" lvl="0" indent="-298450" algn="l" rtl="0">
              <a:lnSpc>
                <a:spcPct val="100000"/>
              </a:lnSpc>
              <a:spcBef>
                <a:spcPts val="0"/>
              </a:spcBef>
              <a:spcAft>
                <a:spcPts val="0"/>
              </a:spcAft>
              <a:buSzPts val="1100"/>
              <a:buFont typeface="Arial"/>
              <a:buChar char="●"/>
            </a:pPr>
            <a:r>
              <a:rPr lang="en-GB" sz="1200" b="1" dirty="0">
                <a:latin typeface="Droid Serif"/>
                <a:ea typeface="Arial"/>
                <a:cs typeface="Arial"/>
                <a:sym typeface="Arial"/>
              </a:rPr>
              <a:t>MVR_PTS</a:t>
            </a:r>
            <a:endParaRPr sz="1200" b="1" dirty="0">
              <a:latin typeface="Droid Serif"/>
              <a:ea typeface="Arial"/>
              <a:cs typeface="Arial"/>
              <a:sym typeface="Arial"/>
            </a:endParaRPr>
          </a:p>
          <a:p>
            <a:pPr marL="457200" lvl="0" indent="-298450" algn="l" rtl="0">
              <a:lnSpc>
                <a:spcPct val="100000"/>
              </a:lnSpc>
              <a:spcBef>
                <a:spcPts val="0"/>
              </a:spcBef>
              <a:spcAft>
                <a:spcPts val="0"/>
              </a:spcAft>
              <a:buSzPts val="1100"/>
              <a:buFont typeface="Arial"/>
              <a:buChar char="●"/>
            </a:pPr>
            <a:r>
              <a:rPr lang="en-GB" sz="1200" b="1" dirty="0">
                <a:latin typeface="Droid Serif"/>
                <a:ea typeface="Arial"/>
                <a:cs typeface="Arial"/>
                <a:sym typeface="Arial"/>
              </a:rPr>
              <a:t>URBANICITY </a:t>
            </a:r>
            <a:endParaRPr sz="1200" b="1" dirty="0">
              <a:latin typeface="Droid Serif"/>
              <a:ea typeface="Arial"/>
              <a:cs typeface="Arial"/>
              <a:sym typeface="Arial"/>
            </a:endParaRPr>
          </a:p>
          <a:p>
            <a:pPr marL="457200" lvl="0" indent="-298450" algn="l" rtl="0">
              <a:lnSpc>
                <a:spcPct val="100000"/>
              </a:lnSpc>
              <a:spcBef>
                <a:spcPts val="0"/>
              </a:spcBef>
              <a:spcAft>
                <a:spcPts val="0"/>
              </a:spcAft>
              <a:buSzPts val="1100"/>
              <a:buFont typeface="Arial"/>
              <a:buChar char="●"/>
            </a:pPr>
            <a:r>
              <a:rPr lang="en-GB" sz="1200" b="1" dirty="0">
                <a:latin typeface="Droid Serif"/>
                <a:ea typeface="Arial"/>
                <a:cs typeface="Arial"/>
                <a:sym typeface="Arial"/>
              </a:rPr>
              <a:t>CLAIM_FLAG</a:t>
            </a:r>
            <a:endParaRPr sz="1200" b="1" dirty="0">
              <a:latin typeface="Droid Serif"/>
              <a:ea typeface="Arial"/>
              <a:cs typeface="Arial"/>
              <a:sym typeface="Arial"/>
            </a:endParaRPr>
          </a:p>
        </p:txBody>
      </p:sp>
      <p:sp>
        <p:nvSpPr>
          <p:cNvPr id="209" name="Google Shape;209;p23"/>
          <p:cNvSpPr txBox="1"/>
          <p:nvPr/>
        </p:nvSpPr>
        <p:spPr>
          <a:xfrm>
            <a:off x="2664372" y="4430110"/>
            <a:ext cx="2900856" cy="6463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dirty="0">
                <a:latin typeface="Calibri"/>
                <a:ea typeface="Calibri"/>
                <a:cs typeface="Calibri"/>
                <a:sym typeface="Calibri"/>
              </a:rPr>
              <a:t>NO</a:t>
            </a:r>
            <a:r>
              <a:rPr lang="en-GB" sz="1000" b="1" dirty="0">
                <a:latin typeface="Droid Serif"/>
                <a:ea typeface="Calibri"/>
                <a:cs typeface="Calibri"/>
                <a:sym typeface="Calibri"/>
              </a:rPr>
              <a:t>TE: </a:t>
            </a:r>
            <a:r>
              <a:rPr lang="en-GB" sz="1000" dirty="0">
                <a:latin typeface="Droid Serif"/>
                <a:ea typeface="Calibri"/>
                <a:cs typeface="Calibri"/>
                <a:sym typeface="Calibri"/>
              </a:rPr>
              <a:t>OCCUPATION is also a risk parameter, but in our data there is no risky occupation. Therefore we haven’t put in the Risk parameter</a:t>
            </a:r>
            <a:endParaRPr sz="1000" dirty="0">
              <a:latin typeface="Droid Serif"/>
              <a:ea typeface="Calibri"/>
              <a:cs typeface="Calibri"/>
              <a:sym typeface="Calibri"/>
            </a:endParaRPr>
          </a:p>
        </p:txBody>
      </p:sp>
      <p:pic>
        <p:nvPicPr>
          <p:cNvPr id="6" name="Google Shape;153;p16">
            <a:extLst>
              <a:ext uri="{FF2B5EF4-FFF2-40B4-BE49-F238E27FC236}">
                <a16:creationId xmlns:a16="http://schemas.microsoft.com/office/drawing/2014/main" id="{FB094BF2-E84E-4A6D-9F6F-F00AF1165F7F}"/>
              </a:ext>
            </a:extLst>
          </p:cNvPr>
          <p:cNvPicPr preferRelativeResize="0"/>
          <p:nvPr/>
        </p:nvPicPr>
        <p:blipFill rotWithShape="1">
          <a:blip r:embed="rId3">
            <a:alphaModFix amt="54000"/>
          </a:blip>
          <a:srcRect l="11669" t="3901" r="9960"/>
          <a:stretch/>
        </p:blipFill>
        <p:spPr>
          <a:xfrm>
            <a:off x="7957802" y="115759"/>
            <a:ext cx="1055595" cy="1075088"/>
          </a:xfrm>
          <a:prstGeom prst="rect">
            <a:avLst/>
          </a:prstGeom>
          <a:noFill/>
          <a:ln>
            <a:noFill/>
          </a:ln>
          <a:effectLst>
            <a:softEdge rad="88900"/>
          </a:effectLst>
        </p:spPr>
      </p:pic>
      <p:sp>
        <p:nvSpPr>
          <p:cNvPr id="2" name="Rectangle 1">
            <a:extLst>
              <a:ext uri="{FF2B5EF4-FFF2-40B4-BE49-F238E27FC236}">
                <a16:creationId xmlns:a16="http://schemas.microsoft.com/office/drawing/2014/main" id="{49DBA692-30A5-44D9-9DAD-1CC444B81285}"/>
              </a:ext>
            </a:extLst>
          </p:cNvPr>
          <p:cNvSpPr/>
          <p:nvPr/>
        </p:nvSpPr>
        <p:spPr>
          <a:xfrm>
            <a:off x="625904" y="851337"/>
            <a:ext cx="74635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GB" sz="4000" b="1" cap="none" spc="0" dirty="0">
                <a:ln/>
                <a:solidFill>
                  <a:schemeClr val="accent3"/>
                </a:solidFill>
                <a:effectLst/>
              </a:rPr>
              <a:t>RISK V/S RATING PARAMETERS </a:t>
            </a:r>
            <a:endParaRPr lang="en-US" sz="4000" b="1" cap="none" spc="0" dirty="0">
              <a:ln/>
              <a:solidFill>
                <a:schemeClr val="accent3"/>
              </a:solidFill>
              <a:effectLst/>
            </a:endParaRPr>
          </a:p>
        </p:txBody>
      </p:sp>
      <p:sp>
        <p:nvSpPr>
          <p:cNvPr id="8" name="Rectangle 7">
            <a:extLst>
              <a:ext uri="{FF2B5EF4-FFF2-40B4-BE49-F238E27FC236}">
                <a16:creationId xmlns:a16="http://schemas.microsoft.com/office/drawing/2014/main" id="{C64BFB1C-170F-4051-8094-957AF25229F3}"/>
              </a:ext>
            </a:extLst>
          </p:cNvPr>
          <p:cNvSpPr/>
          <p:nvPr/>
        </p:nvSpPr>
        <p:spPr>
          <a:xfrm>
            <a:off x="625904" y="2461211"/>
            <a:ext cx="3329284" cy="2308324"/>
          </a:xfrm>
          <a:prstGeom prst="rect">
            <a:avLst/>
          </a:prstGeom>
        </p:spPr>
        <p:txBody>
          <a:bodyPr wrap="square">
            <a:spAutoFit/>
          </a:bodyPr>
          <a:lstStyle/>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TRAVTIME		    </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CAR_USE		    </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CAR_TYPE		</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OLDCLAIM</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CLM_FREQ</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REVOKED</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MVR_PTS</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CLM_AMT</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CAR_AGE</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CLAIM_FLAG</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URBANICITY</a:t>
            </a:r>
          </a:p>
          <a:p>
            <a:pPr lvl="0" indent="-298450">
              <a:lnSpc>
                <a:spcPct val="100000"/>
              </a:lnSpc>
              <a:buClr>
                <a:srgbClr val="222222"/>
              </a:buClr>
              <a:buSzPts val="1100"/>
              <a:buFont typeface="Arial"/>
              <a:buChar char="●"/>
            </a:pPr>
            <a:r>
              <a:rPr lang="en-US" sz="1200" b="1" dirty="0">
                <a:solidFill>
                  <a:srgbClr val="222222"/>
                </a:solidFill>
                <a:highlight>
                  <a:srgbClr val="FFFFFF"/>
                </a:highlight>
                <a:latin typeface="Droid Serif"/>
                <a:ea typeface="Arial"/>
                <a:cs typeface="Arial"/>
                <a:sym typeface="Arial"/>
              </a:rPr>
              <a:t>YOJ</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725</TotalTime>
  <Words>1709</Words>
  <Application>Microsoft Office PowerPoint</Application>
  <PresentationFormat>On-screen Show (16:9)</PresentationFormat>
  <Paragraphs>172</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Droid Serif</vt:lpstr>
      <vt:lpstr>Nunito SemiBold</vt:lpstr>
      <vt:lpstr>Arial</vt:lpstr>
      <vt:lpstr>Century Gothic</vt:lpstr>
      <vt:lpstr>Wingdings</vt:lpstr>
      <vt:lpstr>Comic Sans MS</vt:lpstr>
      <vt:lpstr>Bahnschrift SemiBold Condensed</vt:lpstr>
      <vt:lpstr>Calibri</vt:lpstr>
      <vt:lpstr>Gill Sans MT Condensed</vt:lpstr>
      <vt:lpstr>Vapor Trail</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To protect you and your car in case of any damages due to unavoidable situation and accident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INSURANCE IS AN INSURANCE POLICY THAT COVERS THE POLICY HOLDER IN CAS OF FINANCIAL LOSSES- RESULTING FROM AN CCIDENT OR OTHER DAMAGES- SUSTAINED BY THE INSURED VEHICLE</dc:title>
  <dc:creator>Swapnil Morakhiya</dc:creator>
  <cp:lastModifiedBy>Drishti Chulani</cp:lastModifiedBy>
  <cp:revision>46</cp:revision>
  <dcterms:modified xsi:type="dcterms:W3CDTF">2020-06-15T17:12:35Z</dcterms:modified>
</cp:coreProperties>
</file>