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9" r:id="rId4"/>
    <p:sldId id="266" r:id="rId5"/>
    <p:sldId id="260" r:id="rId6"/>
    <p:sldId id="267" r:id="rId7"/>
    <p:sldId id="261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590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9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9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103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88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112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94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0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3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5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6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1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8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14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8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2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81D7-4602-4E8C-9114-4FC4ED831F09}" type="datetimeFigureOut">
              <a:rPr lang="en-IN" smtClean="0"/>
              <a:pPr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C7DA22-4938-40AB-92DF-79D62B0AB1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41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dsxf_NBFr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DACA9F-364C-4583-BFF7-24077A6E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098" y="144707"/>
            <a:ext cx="7852327" cy="483961"/>
          </a:xfrm>
        </p:spPr>
        <p:txBody>
          <a:bodyPr>
            <a:noAutofit/>
          </a:bodyPr>
          <a:lstStyle/>
          <a:p>
            <a:r>
              <a:rPr lang="en-US" sz="4800" b="1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Cascadind</a:t>
            </a:r>
            <a:r>
              <a:rPr lang="en-US" sz="4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Style Sheet</a:t>
            </a:r>
            <a:endParaRPr lang="en-IN" sz="48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10FEC0-923A-4F12-A78B-9DAB6ADB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59" y="885825"/>
            <a:ext cx="11952514" cy="5829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u="sng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3200" b="1" u="sng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3200" b="1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3200" b="1" u="sng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3200" b="1" u="sng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Cascading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Style Sheet(CSS)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Define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Cascading Style Sheet</a:t>
            </a:r>
          </a:p>
          <a:p>
            <a:pPr marL="0" indent="0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Explain CSS can add new looks to your old HTML documents</a:t>
            </a:r>
          </a:p>
          <a:p>
            <a:pPr marL="0" indent="0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Understand about that where HTML get field there we are using CSS</a:t>
            </a:r>
          </a:p>
          <a:p>
            <a:pPr marL="0" indent="0">
              <a:buNone/>
            </a:pP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3" y="885825"/>
            <a:ext cx="8834906" cy="35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1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730" y="0"/>
            <a:ext cx="7439025" cy="781050"/>
          </a:xfrm>
        </p:spPr>
        <p:txBody>
          <a:bodyPr>
            <a:noAutofit/>
          </a:bodyPr>
          <a:lstStyle/>
          <a:p>
            <a:r>
              <a:rPr lang="en-US" sz="4800" b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Cascadind</a:t>
            </a:r>
            <a:r>
              <a:rPr lang="en-US" sz="4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019176"/>
            <a:ext cx="12068175" cy="57054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Introduction</a:t>
            </a:r>
            <a:r>
              <a:rPr lang="en-US" sz="3200" b="1" u="sng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Arial" pitchFamily="34" charset="0"/>
                <a:cs typeface="Arial" pitchFamily="34" charset="0"/>
              </a:rPr>
              <a:t>   CSS developed by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Hakan Wium Lie &amp; Bert Bos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1996.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Arial" pitchFamily="34" charset="0"/>
                <a:cs typeface="Arial" pitchFamily="34" charset="0"/>
              </a:rPr>
              <a:t>   CSS stands for Cascading Style Sheet. Cascading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means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inheriting/Flow, Style means Collection of Properties and Sheet means .css extention.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EE2163-4EEA-4F12-B7EF-B7D3674B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124" y="127554"/>
            <a:ext cx="7152033" cy="514350"/>
          </a:xfrm>
        </p:spPr>
        <p:txBody>
          <a:bodyPr>
            <a:noAutofit/>
          </a:bodyPr>
          <a:lstStyle/>
          <a:p>
            <a:r>
              <a:rPr lang="en-US" sz="4800" b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Cascadind</a:t>
            </a:r>
            <a:r>
              <a:rPr lang="en-US" sz="4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Style Sheet</a:t>
            </a:r>
            <a:endParaRPr lang="en-IN" sz="48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E80881-E675-4FAC-90E5-6AB27DC2D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96" y="771525"/>
            <a:ext cx="11448662" cy="565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E851498-4169-4D5E-B526-ECDE68EF0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95951"/>
              </p:ext>
            </p:extLst>
          </p:nvPr>
        </p:nvGraphicFramePr>
        <p:xfrm>
          <a:off x="378667" y="1383030"/>
          <a:ext cx="10543594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0708">
                  <a:extLst>
                    <a:ext uri="{9D8B030D-6E8A-4147-A177-3AD203B41FA5}">
                      <a16:colId xmlns="" xmlns:a16="http://schemas.microsoft.com/office/drawing/2014/main" val="311946055"/>
                    </a:ext>
                  </a:extLst>
                </a:gridCol>
                <a:gridCol w="4891768">
                  <a:extLst>
                    <a:ext uri="{9D8B030D-6E8A-4147-A177-3AD203B41FA5}">
                      <a16:colId xmlns="" xmlns:a16="http://schemas.microsoft.com/office/drawing/2014/main" val="2564098504"/>
                    </a:ext>
                  </a:extLst>
                </a:gridCol>
                <a:gridCol w="3411118">
                  <a:extLst>
                    <a:ext uri="{9D8B030D-6E8A-4147-A177-3AD203B41FA5}">
                      <a16:colId xmlns="" xmlns:a16="http://schemas.microsoft.com/office/drawing/2014/main" val="988581952"/>
                    </a:ext>
                  </a:extLst>
                </a:gridCol>
              </a:tblGrid>
              <a:tr h="463458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Point/Topic</a:t>
                      </a:r>
                      <a:endParaRPr lang="en-IN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  </a:t>
                      </a:r>
                      <a:r>
                        <a:rPr lang="en-US" sz="3200" b="1" dirty="0"/>
                        <a:t>Information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                     </a:t>
                      </a:r>
                      <a:r>
                        <a:rPr lang="en-US" sz="3200" b="1" dirty="0">
                          <a:latin typeface="Arial" pitchFamily="34" charset="0"/>
                          <a:cs typeface="Arial" pitchFamily="34" charset="0"/>
                        </a:rPr>
                        <a:t>Hints </a:t>
                      </a:r>
                      <a:endParaRPr lang="en-IN" sz="3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393538"/>
                  </a:ext>
                </a:extLst>
              </a:tr>
              <a:tr h="64964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3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32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Features</a:t>
                      </a:r>
                      <a:endParaRPr lang="en-IN" sz="3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Flexibility , Codes Rendering , Accessibility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Easy Manage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Global change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CSS save a lot of time Page Load faster.</a:t>
                      </a:r>
                      <a:endParaRPr lang="en-IN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08316335"/>
                  </a:ext>
                </a:extLst>
              </a:tr>
              <a:tr h="176212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Versions of CSS</a:t>
                      </a:r>
                      <a:endParaRPr lang="en-IN" sz="3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CSS 1.0 - 1996</a:t>
                      </a:r>
                    </a:p>
                    <a:p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CSS 2.0 – 1998</a:t>
                      </a:r>
                    </a:p>
                    <a:p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CSS 3.0 – 1999</a:t>
                      </a:r>
                    </a:p>
                    <a:p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CSS 4.0 - …….</a:t>
                      </a:r>
                      <a:endParaRPr lang="en-IN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824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368" y="0"/>
            <a:ext cx="7362825" cy="781050"/>
          </a:xfrm>
        </p:spPr>
        <p:txBody>
          <a:bodyPr>
            <a:noAutofit/>
          </a:bodyPr>
          <a:lstStyle/>
          <a:p>
            <a:r>
              <a:rPr lang="en-US" sz="4800" b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Cascadind</a:t>
            </a:r>
            <a:r>
              <a:rPr lang="en-US" sz="4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Style Sheet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191450"/>
              </p:ext>
            </p:extLst>
          </p:nvPr>
        </p:nvGraphicFramePr>
        <p:xfrm>
          <a:off x="103695" y="885825"/>
          <a:ext cx="12248474" cy="5967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7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61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30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07205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Point/Topic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                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</a:t>
                      </a:r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Hints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9134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Single line Comments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Multi line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romanLcParenR"/>
                      </a:pP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/*_ _ _ _ _ _ _ _ _ _ _ _ _ _ _ */</a:t>
                      </a:r>
                    </a:p>
                    <a:p>
                      <a:pPr marL="514350" indent="-514350">
                        <a:buFont typeface="+mj-lt"/>
                        <a:buAutoNum type="romanLcParenR"/>
                      </a:pP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/*_ _ _ _ _ _ _ _ _ _ _ _ _ _ _ _ _ _ _ _ _ _ _ _ _ _ _</a:t>
                      </a:r>
                      <a:r>
                        <a:rPr lang="en-US" sz="2000" b="1" baseline="0" dirty="0">
                          <a:latin typeface="Arial" pitchFamily="34" charset="0"/>
                          <a:cs typeface="Arial" pitchFamily="34" charset="0"/>
                        </a:rPr>
                        <a:t> _*/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72400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CSS</a:t>
                      </a:r>
                      <a:r>
                        <a:rPr lang="en-US" sz="3200" b="1" baseline="0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Syntax</a:t>
                      </a:r>
                      <a:endParaRPr lang="en-US" sz="3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itchFamily="34" charset="0"/>
                          <a:cs typeface="Arial" pitchFamily="34" charset="0"/>
                        </a:rPr>
                        <a:t>A css rule set Contains</a:t>
                      </a:r>
                      <a:r>
                        <a:rPr lang="en-US" sz="2800" b="1" baseline="0" dirty="0">
                          <a:latin typeface="Arial" pitchFamily="34" charset="0"/>
                          <a:cs typeface="Arial" pitchFamily="34" charset="0"/>
                        </a:rPr>
                        <a:t> a selector and a declaration block.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 elements Declaration of block</a:t>
                      </a:r>
                    </a:p>
                    <a:p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Selector{Property1:value1;property2:</a:t>
                      </a:r>
                    </a:p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Value2;……..;}</a:t>
                      </a:r>
                    </a:p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Assigned to css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89134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Indicates the HTML elements you want to style.</a:t>
                      </a:r>
                    </a:p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could be any tag like </a:t>
                      </a:r>
                    </a:p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&lt;h1&gt;, &lt;title&gt;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Selector          Declaration  Blog</a:t>
                      </a:r>
                    </a:p>
                    <a:p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H1{color:yellow;font-size: 11px;}</a:t>
                      </a:r>
                    </a:p>
                    <a:p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     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68C81C6F-E137-4E02-9CD4-3AD4724E085D}"/>
              </a:ext>
            </a:extLst>
          </p:cNvPr>
          <p:cNvCxnSpPr/>
          <p:nvPr/>
        </p:nvCxnSpPr>
        <p:spPr>
          <a:xfrm>
            <a:off x="7777113" y="5420412"/>
            <a:ext cx="377073" cy="38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7F2D5635-E500-461B-BB42-5E9F38D4849C}"/>
              </a:ext>
            </a:extLst>
          </p:cNvPr>
          <p:cNvCxnSpPr/>
          <p:nvPr/>
        </p:nvCxnSpPr>
        <p:spPr>
          <a:xfrm>
            <a:off x="7777113" y="3429000"/>
            <a:ext cx="377073" cy="35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7608ECE8-C76D-46CF-9F73-44F388173E4A}"/>
              </a:ext>
            </a:extLst>
          </p:cNvPr>
          <p:cNvCxnSpPr/>
          <p:nvPr/>
        </p:nvCxnSpPr>
        <p:spPr>
          <a:xfrm flipH="1">
            <a:off x="9172280" y="3516198"/>
            <a:ext cx="735291" cy="37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E526DC88-725F-403E-8CB3-2B9E05FF1206}"/>
              </a:ext>
            </a:extLst>
          </p:cNvPr>
          <p:cNvCxnSpPr/>
          <p:nvPr/>
        </p:nvCxnSpPr>
        <p:spPr>
          <a:xfrm flipV="1">
            <a:off x="9360816" y="4166647"/>
            <a:ext cx="546755" cy="33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1239B221-C748-4025-8E35-360E70ADBAFD}"/>
              </a:ext>
            </a:extLst>
          </p:cNvPr>
          <p:cNvCxnSpPr/>
          <p:nvPr/>
        </p:nvCxnSpPr>
        <p:spPr>
          <a:xfrm flipH="1">
            <a:off x="9172280" y="5420412"/>
            <a:ext cx="443060" cy="25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1D1BCDD9-463C-4BB7-9AC3-257D63C0AD29}"/>
              </a:ext>
            </a:extLst>
          </p:cNvPr>
          <p:cNvCxnSpPr/>
          <p:nvPr/>
        </p:nvCxnSpPr>
        <p:spPr>
          <a:xfrm flipV="1">
            <a:off x="8050491" y="5986021"/>
            <a:ext cx="273377" cy="34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1803CC7E-C5F2-492E-86FA-1CB103087B21}"/>
              </a:ext>
            </a:extLst>
          </p:cNvPr>
          <p:cNvCxnSpPr/>
          <p:nvPr/>
        </p:nvCxnSpPr>
        <p:spPr>
          <a:xfrm flipH="1" flipV="1">
            <a:off x="8974318" y="5986021"/>
            <a:ext cx="197962" cy="34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AE4B7A-D912-46A2-8EBC-CE883813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7" y="100403"/>
            <a:ext cx="7087979" cy="466531"/>
          </a:xfrm>
        </p:spPr>
        <p:txBody>
          <a:bodyPr>
            <a:noAutofit/>
          </a:bodyPr>
          <a:lstStyle/>
          <a:p>
            <a:r>
              <a:rPr lang="en-US" sz="4800" b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Cascadind</a:t>
            </a:r>
            <a:r>
              <a:rPr lang="en-US" sz="4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Style Sheet</a:t>
            </a:r>
            <a:endParaRPr lang="en-IN" sz="48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2039AA90-1571-4C17-884C-8B40D0BD2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164426"/>
              </p:ext>
            </p:extLst>
          </p:nvPr>
        </p:nvGraphicFramePr>
        <p:xfrm>
          <a:off x="0" y="1427584"/>
          <a:ext cx="12038029" cy="532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1151">
                  <a:extLst>
                    <a:ext uri="{9D8B030D-6E8A-4147-A177-3AD203B41FA5}">
                      <a16:colId xmlns="" xmlns:a16="http://schemas.microsoft.com/office/drawing/2014/main" val="93959249"/>
                    </a:ext>
                  </a:extLst>
                </a:gridCol>
                <a:gridCol w="4814596">
                  <a:extLst>
                    <a:ext uri="{9D8B030D-6E8A-4147-A177-3AD203B41FA5}">
                      <a16:colId xmlns="" xmlns:a16="http://schemas.microsoft.com/office/drawing/2014/main" val="39893734"/>
                    </a:ext>
                  </a:extLst>
                </a:gridCol>
                <a:gridCol w="4312282">
                  <a:extLst>
                    <a:ext uri="{9D8B030D-6E8A-4147-A177-3AD203B41FA5}">
                      <a16:colId xmlns="" xmlns:a16="http://schemas.microsoft.com/office/drawing/2014/main" val="1365393614"/>
                    </a:ext>
                  </a:extLst>
                </a:gridCol>
              </a:tblGrid>
              <a:tr h="2822965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 of Selector</a:t>
                      </a:r>
                      <a:endParaRPr lang="en-IN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Selector:- </a:t>
                      </a:r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 element written #.</a:t>
                      </a:r>
                    </a:p>
                    <a:p>
                      <a:endParaRPr lang="en-US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Selector:- (.)</a:t>
                      </a:r>
                    </a:p>
                    <a:p>
                      <a:endParaRPr lang="en-IN" sz="105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IN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 Selector:  </a:t>
                      </a:r>
                      <a:r>
                        <a:rPr lang="en-IN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Selector with name like h1,p etc</a:t>
                      </a:r>
                      <a:endParaRPr lang="en-US" sz="2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#.par{color : yellow;}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&lt;p id=“par”&gt;Hello&lt;/p&gt;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.cen {text-</a:t>
                      </a:r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align:center;}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&lt;h1 class=“cen”&gt;Heading&lt;/h1&gt;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p{color:red;}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&lt;p&gt; Welcome&lt;/p&gt;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8738720"/>
                  </a:ext>
                </a:extLst>
              </a:tr>
              <a:tr h="237418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 of CSS</a:t>
                      </a:r>
                      <a:endParaRPr lang="en-IN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are three types of css.</a:t>
                      </a:r>
                    </a:p>
                    <a:p>
                      <a:pPr marL="400050" indent="-400050">
                        <a:buFont typeface="+mj-lt"/>
                        <a:buAutoNum type="romanUcPeriod"/>
                      </a:pPr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 css</a:t>
                      </a:r>
                    </a:p>
                    <a:p>
                      <a:pPr marL="400050" indent="-400050">
                        <a:buFont typeface="+mj-lt"/>
                        <a:buAutoNum type="romanUcPeriod"/>
                      </a:pPr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css</a:t>
                      </a:r>
                    </a:p>
                    <a:p>
                      <a:pPr marL="400050" indent="-400050">
                        <a:buFont typeface="+mj-lt"/>
                        <a:buAutoNum type="romanUcPeriod"/>
                      </a:pPr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css</a:t>
                      </a:r>
                    </a:p>
                    <a:p>
                      <a:r>
                        <a:rPr lang="en-US" dirty="0"/>
                        <a:t>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182462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="" xmlns:a16="http://schemas.microsoft.com/office/drawing/2014/main" id="{C35D64A5-C4F8-47D2-B36F-0321F4CA9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78298"/>
              </p:ext>
            </p:extLst>
          </p:nvPr>
        </p:nvGraphicFramePr>
        <p:xfrm>
          <a:off x="9331" y="719666"/>
          <a:ext cx="12028697" cy="707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1820">
                  <a:extLst>
                    <a:ext uri="{9D8B030D-6E8A-4147-A177-3AD203B41FA5}">
                      <a16:colId xmlns="" xmlns:a16="http://schemas.microsoft.com/office/drawing/2014/main" val="516890206"/>
                    </a:ext>
                  </a:extLst>
                </a:gridCol>
                <a:gridCol w="4823927">
                  <a:extLst>
                    <a:ext uri="{9D8B030D-6E8A-4147-A177-3AD203B41FA5}">
                      <a16:colId xmlns="" xmlns:a16="http://schemas.microsoft.com/office/drawing/2014/main" val="13064295"/>
                    </a:ext>
                  </a:extLst>
                </a:gridCol>
                <a:gridCol w="4302950">
                  <a:extLst>
                    <a:ext uri="{9D8B030D-6E8A-4147-A177-3AD203B41FA5}">
                      <a16:colId xmlns="" xmlns:a16="http://schemas.microsoft.com/office/drawing/2014/main" val="2661937329"/>
                    </a:ext>
                  </a:extLst>
                </a:gridCol>
              </a:tblGrid>
              <a:tr h="707918"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Point/Topic</a:t>
                      </a:r>
                      <a:endParaRPr lang="en-IN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</a:t>
                      </a:r>
                      <a:endParaRPr lang="en-IN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Hints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091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8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A9F853-C8FE-462F-876A-73AC7E18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217" y="128788"/>
            <a:ext cx="7864151" cy="933062"/>
          </a:xfrm>
        </p:spPr>
        <p:txBody>
          <a:bodyPr>
            <a:noAutofit/>
          </a:bodyPr>
          <a:lstStyle/>
          <a:p>
            <a:r>
              <a:rPr lang="en-US" sz="4800" b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Cascadind</a:t>
            </a:r>
            <a:r>
              <a:rPr lang="en-US" sz="4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Style Sheet</a:t>
            </a:r>
            <a:endParaRPr lang="en-IN" sz="48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4AB2F8FD-050C-4F47-8ECC-CC9731B3C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48041"/>
              </p:ext>
            </p:extLst>
          </p:nvPr>
        </p:nvGraphicFramePr>
        <p:xfrm>
          <a:off x="74646" y="1138334"/>
          <a:ext cx="12117354" cy="5719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5836">
                  <a:extLst>
                    <a:ext uri="{9D8B030D-6E8A-4147-A177-3AD203B41FA5}">
                      <a16:colId xmlns="" xmlns:a16="http://schemas.microsoft.com/office/drawing/2014/main" val="788777718"/>
                    </a:ext>
                  </a:extLst>
                </a:gridCol>
                <a:gridCol w="5232400">
                  <a:extLst>
                    <a:ext uri="{9D8B030D-6E8A-4147-A177-3AD203B41FA5}">
                      <a16:colId xmlns="" xmlns:a16="http://schemas.microsoft.com/office/drawing/2014/main" val="1084098626"/>
                    </a:ext>
                  </a:extLst>
                </a:gridCol>
                <a:gridCol w="4039118">
                  <a:extLst>
                    <a:ext uri="{9D8B030D-6E8A-4147-A177-3AD203B41FA5}">
                      <a16:colId xmlns="" xmlns:a16="http://schemas.microsoft.com/office/drawing/2014/main" val="2943837401"/>
                    </a:ext>
                  </a:extLst>
                </a:gridCol>
              </a:tblGrid>
              <a:tr h="767123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Point/Topic</a:t>
                      </a:r>
                      <a:endParaRPr lang="en-IN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Information</a:t>
                      </a:r>
                      <a:endParaRPr lang="en-IN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Hints</a:t>
                      </a:r>
                      <a:endParaRPr lang="en-IN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938397"/>
                  </a:ext>
                </a:extLst>
              </a:tr>
              <a:tr h="2045660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 CSS</a:t>
                      </a:r>
                      <a:endParaRPr lang="en-IN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 css is used to apply css on a single line or element.</a:t>
                      </a:r>
                      <a:endParaRPr lang="en-IN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&lt;p style=“color:blue;”&gt;</a:t>
                      </a:r>
                    </a:p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 CSS &lt;/p&gt;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145598"/>
                  </a:ext>
                </a:extLst>
              </a:tr>
              <a:tr h="2906883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CSS</a:t>
                      </a:r>
                      <a:endParaRPr lang="en-IN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css is used apply css on a single document or page. </a:t>
                      </a:r>
                    </a:p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written inside the style tag with in head section of html.</a:t>
                      </a:r>
                      <a:endParaRPr lang="en-IN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3921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9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60D87E-C6D5-45B2-8401-F9D30481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6" y="166636"/>
            <a:ext cx="6943421" cy="681135"/>
          </a:xfrm>
        </p:spPr>
        <p:txBody>
          <a:bodyPr>
            <a:noAutofit/>
          </a:bodyPr>
          <a:lstStyle/>
          <a:p>
            <a:r>
              <a:rPr lang="en-US" sz="4800" b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Cascadind</a:t>
            </a:r>
            <a:r>
              <a:rPr lang="en-US" sz="4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Style Sheet</a:t>
            </a:r>
            <a:endParaRPr lang="en-IN" sz="48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6D717A63-8C21-4F06-A313-AE0D0D693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677956"/>
              </p:ext>
            </p:extLst>
          </p:nvPr>
        </p:nvGraphicFramePr>
        <p:xfrm>
          <a:off x="102638" y="1623527"/>
          <a:ext cx="12089361" cy="5159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9689">
                  <a:extLst>
                    <a:ext uri="{9D8B030D-6E8A-4147-A177-3AD203B41FA5}">
                      <a16:colId xmlns="" xmlns:a16="http://schemas.microsoft.com/office/drawing/2014/main" val="1348420051"/>
                    </a:ext>
                  </a:extLst>
                </a:gridCol>
                <a:gridCol w="3954445">
                  <a:extLst>
                    <a:ext uri="{9D8B030D-6E8A-4147-A177-3AD203B41FA5}">
                      <a16:colId xmlns="" xmlns:a16="http://schemas.microsoft.com/office/drawing/2014/main" val="1260996322"/>
                    </a:ext>
                  </a:extLst>
                </a:gridCol>
                <a:gridCol w="4785227">
                  <a:extLst>
                    <a:ext uri="{9D8B030D-6E8A-4147-A177-3AD203B41FA5}">
                      <a16:colId xmlns="" xmlns:a16="http://schemas.microsoft.com/office/drawing/2014/main" val="837277058"/>
                    </a:ext>
                  </a:extLst>
                </a:gridCol>
              </a:tblGrid>
              <a:tr h="5159828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3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CSS</a:t>
                      </a:r>
                      <a:endParaRPr lang="en-IN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Generally used when you want to make changes on multiple pages. It uses the &lt;link&gt;tag on every pages and the &lt;link&gt; tag should be put inside the head section.</a:t>
                      </a:r>
                      <a:endParaRPr lang="en-IN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&lt;head&gt;</a:t>
                      </a:r>
                    </a:p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&lt;link rel=“stylesheet” type=“text/css” href=“mystyle.css”&gt;</a:t>
                      </a:r>
                    </a:p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&lt;/head&gt;</a:t>
                      </a:r>
                    </a:p>
                    <a:p>
                      <a:r>
                        <a:rPr lang="en-IN" sz="20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File:mystyle.css:</a:t>
                      </a:r>
                    </a:p>
                    <a:p>
                      <a:r>
                        <a:rPr lang="en-IN" sz="20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</a:t>
                      </a:r>
                    </a:p>
                    <a:p>
                      <a:r>
                        <a:rPr lang="en-IN" sz="20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r>
                        <a:rPr lang="en-IN" sz="20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Background-color:lightblue;</a:t>
                      </a:r>
                    </a:p>
                    <a:p>
                      <a:r>
                        <a:rPr lang="en-IN" sz="20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r>
                        <a:rPr lang="en-IN" sz="20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H1</a:t>
                      </a:r>
                    </a:p>
                    <a:p>
                      <a:r>
                        <a:rPr lang="en-IN" sz="20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r>
                        <a:rPr lang="en-IN" sz="20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Color:navy;</a:t>
                      </a:r>
                    </a:p>
                    <a:p>
                      <a:r>
                        <a:rPr lang="en-IN" sz="2000" b="1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en-US" b="0" u="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384933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66CA0DAE-1AAE-407E-BCAF-41F5E8FE7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54071"/>
              </p:ext>
            </p:extLst>
          </p:nvPr>
        </p:nvGraphicFramePr>
        <p:xfrm>
          <a:off x="102638" y="1044406"/>
          <a:ext cx="12089361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0358">
                  <a:extLst>
                    <a:ext uri="{9D8B030D-6E8A-4147-A177-3AD203B41FA5}">
                      <a16:colId xmlns="" xmlns:a16="http://schemas.microsoft.com/office/drawing/2014/main" val="2519420899"/>
                    </a:ext>
                  </a:extLst>
                </a:gridCol>
                <a:gridCol w="3974841">
                  <a:extLst>
                    <a:ext uri="{9D8B030D-6E8A-4147-A177-3AD203B41FA5}">
                      <a16:colId xmlns="" xmlns:a16="http://schemas.microsoft.com/office/drawing/2014/main" val="1311991699"/>
                    </a:ext>
                  </a:extLst>
                </a:gridCol>
                <a:gridCol w="4774162">
                  <a:extLst>
                    <a:ext uri="{9D8B030D-6E8A-4147-A177-3AD203B41FA5}">
                      <a16:colId xmlns="" xmlns:a16="http://schemas.microsoft.com/office/drawing/2014/main" val="1625078533"/>
                    </a:ext>
                  </a:extLst>
                </a:gridCol>
              </a:tblGrid>
              <a:tr h="49452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Point/Topic</a:t>
                      </a:r>
                      <a:endParaRPr lang="en-IN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</a:t>
                      </a:r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</a:t>
                      </a:r>
                      <a:endParaRPr lang="en-IN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Hints</a:t>
                      </a:r>
                      <a:endParaRPr lang="en-IN" sz="3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9312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Cascadind</a:t>
            </a:r>
            <a:r>
              <a:rPr lang="en-US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Style Sheet Related video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To Go to </a:t>
            </a:r>
            <a:r>
              <a:rPr lang="en-US" dirty="0" err="1" smtClean="0"/>
              <a:t>Css</a:t>
            </a:r>
            <a:r>
              <a:rPr lang="en-US" dirty="0" smtClean="0"/>
              <a:t> Video </a:t>
            </a:r>
            <a:r>
              <a:rPr lang="en-US" dirty="0" smtClean="0">
                <a:hlinkClick r:id="rId2"/>
              </a:rPr>
              <a:t>Click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3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ADC6E7-C7C2-407D-A051-342CB00E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841"/>
            <a:ext cx="12192000" cy="6698514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Thank </a:t>
            </a:r>
            <a:r>
              <a:rPr lang="en-US" sz="8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IN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</TotalTime>
  <Words>492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Cascadind Style Sheet</vt:lpstr>
      <vt:lpstr>Cascadind Style Sheet</vt:lpstr>
      <vt:lpstr>Cascadind Style Sheet</vt:lpstr>
      <vt:lpstr>Cascadind Style Sheet</vt:lpstr>
      <vt:lpstr>Cascadind Style Sheet</vt:lpstr>
      <vt:lpstr>Cascadind Style Sheet</vt:lpstr>
      <vt:lpstr>Cascadind Style Sheet</vt:lpstr>
      <vt:lpstr>Cascadind Style Sheet Related video</vt:lpstr>
      <vt:lpstr>              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 shivhare</dc:creator>
  <cp:lastModifiedBy>PRITI SANKHWAR</cp:lastModifiedBy>
  <cp:revision>85</cp:revision>
  <dcterms:created xsi:type="dcterms:W3CDTF">2020-10-22T14:41:15Z</dcterms:created>
  <dcterms:modified xsi:type="dcterms:W3CDTF">2022-09-14T04:36:49Z</dcterms:modified>
</cp:coreProperties>
</file>