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18"/>
  </p:notesMasterIdLst>
  <p:sldIdLst>
    <p:sldId id="630" r:id="rId2"/>
    <p:sldId id="631" r:id="rId3"/>
    <p:sldId id="364" r:id="rId4"/>
    <p:sldId id="365" r:id="rId5"/>
    <p:sldId id="366" r:id="rId6"/>
    <p:sldId id="367" r:id="rId7"/>
    <p:sldId id="368" r:id="rId8"/>
    <p:sldId id="369" r:id="rId9"/>
    <p:sldId id="372" r:id="rId10"/>
    <p:sldId id="499" r:id="rId11"/>
    <p:sldId id="539" r:id="rId12"/>
    <p:sldId id="540" r:id="rId13"/>
    <p:sldId id="541" r:id="rId14"/>
    <p:sldId id="542" r:id="rId15"/>
    <p:sldId id="501" r:id="rId16"/>
    <p:sldId id="63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3300"/>
    <a:srgbClr val="FF0066"/>
    <a:srgbClr val="0000FF"/>
    <a:srgbClr val="FF00FF"/>
    <a:srgbClr val="D68B1C"/>
    <a:srgbClr val="0033CC"/>
    <a:srgbClr val="006600"/>
    <a:srgbClr val="FF0000"/>
    <a:srgbClr val="66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713" autoAdjust="0"/>
  </p:normalViewPr>
  <p:slideViewPr>
    <p:cSldViewPr>
      <p:cViewPr>
        <p:scale>
          <a:sx n="66" d="100"/>
          <a:sy n="66" d="100"/>
        </p:scale>
        <p:origin x="-1314" y="-54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54763-DEE3-4C80-8709-AD268736AE5C}" type="datetimeFigureOut">
              <a:rPr lang="en-US" smtClean="0"/>
              <a:pPr/>
              <a:t>10/17/2022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D8E3DC-0B46-48CA-85FC-1799844C0218}" type="slidenum">
              <a:rPr lang="en-IN" smtClean="0"/>
              <a:pPr/>
              <a:t>‹#›</a:t>
            </a:fld>
            <a:endParaRPr lang="en-IN"/>
          </a:p>
        </p:txBody>
      </p:sp>
    </p:spTree>
    <p:extLst>
      <p:ext uri="{BB962C8B-B14F-4D97-AF65-F5344CB8AC3E}">
        <p14:creationId xmlns="" xmlns:p14="http://schemas.microsoft.com/office/powerpoint/2010/main" val="178562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12</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13</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14</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15</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16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3074F12-AA26-4AC8-9962-C36BB8F32554}" type="datetimeFigureOut">
              <a:rPr lang="en-US" smtClean="0"/>
              <a:pPr/>
              <a:t>10/17/2022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82CCC60-E8CD-4174-8B1A-7DF615B22EE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74F12-AA26-4AC8-9962-C36BB8F32554}"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74F12-AA26-4AC8-9962-C36BB8F32554}"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74F12-AA26-4AC8-9962-C36BB8F32554}"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074F12-AA26-4AC8-9962-C36BB8F32554}"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3074F12-AA26-4AC8-9962-C36BB8F32554}" type="datetimeFigureOut">
              <a:rPr lang="en-US" smtClean="0"/>
              <a:pPr/>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3074F12-AA26-4AC8-9962-C36BB8F32554}" type="datetimeFigureOut">
              <a:rPr lang="en-US" smtClean="0"/>
              <a:pPr/>
              <a:t>10/17/2022</a:t>
            </a:fld>
            <a:endParaRPr lang="en-US"/>
          </a:p>
        </p:txBody>
      </p:sp>
      <p:sp>
        <p:nvSpPr>
          <p:cNvPr id="8" name="Slide Number Placeholder 7"/>
          <p:cNvSpPr>
            <a:spLocks noGrp="1"/>
          </p:cNvSpPr>
          <p:nvPr>
            <p:ph type="sldNum" sz="quarter" idx="11"/>
          </p:nvPr>
        </p:nvSpPr>
        <p:spPr/>
        <p:txBody>
          <a:bodyPr/>
          <a:lstStyle/>
          <a:p>
            <a:fld id="{B82CCC60-E8CD-4174-8B1A-7DF615B22EE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074F12-AA26-4AC8-9962-C36BB8F32554}"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82CCC60-E8CD-4174-8B1A-7DF615B22EEF}"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3074F12-AA26-4AC8-9962-C36BB8F32554}"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3074F12-AA26-4AC8-9962-C36BB8F32554}" type="datetimeFigureOut">
              <a:rPr lang="en-US" smtClean="0"/>
              <a:pPr/>
              <a:t>10/17/2022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82CCC60-E8CD-4174-8B1A-7DF615B22EE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itle 3"/>
          <p:cNvSpPr>
            <a:spLocks noGrp="1"/>
          </p:cNvSpPr>
          <p:nvPr>
            <p:ph type="title"/>
          </p:nvPr>
        </p:nvSpPr>
        <p:spPr>
          <a:xfrm>
            <a:off x="1259632" y="3212976"/>
            <a:ext cx="7016195" cy="1440160"/>
          </a:xfrm>
        </p:spPr>
        <p:style>
          <a:lnRef idx="0">
            <a:schemeClr val="accent6"/>
          </a:lnRef>
          <a:fillRef idx="3">
            <a:schemeClr val="accent6"/>
          </a:fillRef>
          <a:effectRef idx="3">
            <a:schemeClr val="accent6"/>
          </a:effectRef>
          <a:fontRef idx="minor">
            <a:schemeClr val="lt1"/>
          </a:fontRef>
        </p:style>
        <p:txBody>
          <a:bodyPr>
            <a:normAutofit/>
          </a:bodyPr>
          <a:lstStyle/>
          <a:p>
            <a:pPr algn="ctr"/>
            <a:r>
              <a:rPr lang="en-IN" sz="4000" b="1" dirty="0" smtClean="0">
                <a:solidFill>
                  <a:srgbClr val="FFFF00"/>
                </a:solidFill>
                <a:effectLst>
                  <a:outerShdw blurRad="38100" dist="38100" dir="2700000" algn="tl">
                    <a:srgbClr val="000000">
                      <a:alpha val="43137"/>
                    </a:srgbClr>
                  </a:outerShdw>
                </a:effectLst>
              </a:rPr>
              <a:t>COMPUTER INFORMATION</a:t>
            </a:r>
            <a:br>
              <a:rPr lang="en-IN" sz="4000" b="1" dirty="0" smtClean="0">
                <a:solidFill>
                  <a:srgbClr val="FFFF00"/>
                </a:solidFill>
                <a:effectLst>
                  <a:outerShdw blurRad="38100" dist="38100" dir="2700000" algn="tl">
                    <a:srgbClr val="000000">
                      <a:alpha val="43137"/>
                    </a:srgbClr>
                  </a:outerShdw>
                </a:effectLst>
              </a:rPr>
            </a:br>
            <a:endParaRPr lang="en-IN" sz="40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10163387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itle 3"/>
          <p:cNvSpPr>
            <a:spLocks noGrp="1"/>
          </p:cNvSpPr>
          <p:nvPr>
            <p:ph type="title"/>
          </p:nvPr>
        </p:nvSpPr>
        <p:spPr>
          <a:xfrm>
            <a:off x="2123728" y="3140968"/>
            <a:ext cx="6390353" cy="714950"/>
          </a:xfrm>
        </p:spPr>
        <p:style>
          <a:lnRef idx="0">
            <a:schemeClr val="accent3"/>
          </a:lnRef>
          <a:fillRef idx="3">
            <a:schemeClr val="accent3"/>
          </a:fillRef>
          <a:effectRef idx="3">
            <a:schemeClr val="accent3"/>
          </a:effectRef>
          <a:fontRef idx="minor">
            <a:schemeClr val="lt1"/>
          </a:fontRef>
        </p:style>
        <p:txBody>
          <a:bodyPr>
            <a:noAutofit/>
          </a:bodyPr>
          <a:lstStyle/>
          <a:p>
            <a:pPr algn="ctr"/>
            <a:r>
              <a:rPr lang="en-US" sz="3200" b="1" dirty="0" smtClean="0">
                <a:solidFill>
                  <a:schemeClr val="bg1"/>
                </a:solidFill>
                <a:effectLst>
                  <a:outerShdw blurRad="38100" dist="38100" dir="2700000" algn="tl">
                    <a:srgbClr val="000000">
                      <a:alpha val="43137"/>
                    </a:srgbClr>
                  </a:outerShdw>
                </a:effectLst>
              </a:rPr>
              <a:t>MEMORY CONCEPTS</a:t>
            </a:r>
            <a:endParaRPr lang="en-IN" sz="3200" b="1" dirty="0" smtClean="0">
              <a:solidFill>
                <a:schemeClr val="bg1"/>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101633878"/>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286000" y="1859340"/>
            <a:ext cx="6500842" cy="4524315"/>
          </a:xfrm>
          <a:prstGeom prst="rect">
            <a:avLst/>
          </a:prstGeom>
        </p:spPr>
        <p:txBody>
          <a:bodyPr wrap="square">
            <a:spAutoFit/>
          </a:bodyPr>
          <a:lstStyle/>
          <a:p>
            <a:pPr algn="just">
              <a:buFont typeface="Wingdings" pitchFamily="2" charset="2"/>
              <a:buChar char="ü"/>
            </a:pPr>
            <a:r>
              <a:rPr lang="en-IN" sz="3200" b="1" dirty="0" smtClean="0">
                <a:solidFill>
                  <a:schemeClr val="bg1"/>
                </a:solidFill>
                <a:effectLst>
                  <a:outerShdw blurRad="38100" dist="38100" dir="2700000" algn="tl">
                    <a:srgbClr val="000000">
                      <a:alpha val="43137"/>
                    </a:srgbClr>
                  </a:outerShdw>
                </a:effectLst>
              </a:rPr>
              <a:t>Memory is one of the most important components of a computer system as it stores data and instructions. </a:t>
            </a:r>
          </a:p>
          <a:p>
            <a:pPr algn="just">
              <a:buFont typeface="Wingdings" pitchFamily="2" charset="2"/>
              <a:buChar char="ü"/>
            </a:pPr>
            <a:endParaRPr lang="en-IN" sz="3200" b="1" dirty="0" smtClean="0">
              <a:solidFill>
                <a:schemeClr val="bg1"/>
              </a:solidFill>
              <a:effectLst>
                <a:outerShdw blurRad="38100" dist="38100" dir="2700000" algn="tl">
                  <a:srgbClr val="000000">
                    <a:alpha val="43137"/>
                  </a:srgbClr>
                </a:outerShdw>
              </a:effectLst>
            </a:endParaRPr>
          </a:p>
          <a:p>
            <a:pPr algn="just">
              <a:buFont typeface="Wingdings" pitchFamily="2" charset="2"/>
              <a:buChar char="ü"/>
            </a:pPr>
            <a:r>
              <a:rPr lang="en-IN" sz="3200" b="1" dirty="0" smtClean="0">
                <a:solidFill>
                  <a:schemeClr val="bg1"/>
                </a:solidFill>
                <a:effectLst>
                  <a:outerShdw blurRad="38100" dist="38100" dir="2700000" algn="tl">
                    <a:srgbClr val="000000">
                      <a:alpha val="43137"/>
                    </a:srgbClr>
                  </a:outerShdw>
                </a:effectLst>
              </a:rPr>
              <a:t>Every memory chip contains thousands of memory locations. In the computer, the data is stored in the form of bits and bytes. </a:t>
            </a:r>
          </a:p>
        </p:txBody>
      </p:sp>
      <p:sp>
        <p:nvSpPr>
          <p:cNvPr id="5" name="Rectangle 4"/>
          <p:cNvSpPr/>
          <p:nvPr/>
        </p:nvSpPr>
        <p:spPr>
          <a:xfrm>
            <a:off x="4071934" y="642918"/>
            <a:ext cx="2012730" cy="707886"/>
          </a:xfrm>
          <a:prstGeom prst="rect">
            <a:avLst/>
          </a:prstGeom>
        </p:spPr>
        <p:txBody>
          <a:bodyPr wrap="none">
            <a:spAutoFit/>
          </a:bodyPr>
          <a:lstStyle/>
          <a:p>
            <a:r>
              <a:rPr lang="en-IN" sz="4000" b="1" dirty="0" smtClean="0">
                <a:solidFill>
                  <a:srgbClr val="FFFF00"/>
                </a:solidFill>
                <a:effectLst>
                  <a:outerShdw blurRad="38100" dist="38100" dir="2700000" algn="tl">
                    <a:srgbClr val="000000">
                      <a:alpha val="43137"/>
                    </a:srgbClr>
                  </a:outerShdw>
                </a:effectLst>
              </a:rPr>
              <a:t>Memory</a:t>
            </a:r>
            <a:endParaRPr lang="en-IN" sz="4000" dirty="0">
              <a:solidFill>
                <a:srgbClr val="FFFF00"/>
              </a:solidFill>
            </a:endParaRPr>
          </a:p>
        </p:txBody>
      </p:sp>
    </p:spTree>
    <p:extLst>
      <p:ext uri="{BB962C8B-B14F-4D97-AF65-F5344CB8AC3E}">
        <p14:creationId xmlns="" xmlns:p14="http://schemas.microsoft.com/office/powerpoint/2010/main" val="1101633878"/>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286000" y="1859340"/>
            <a:ext cx="6500842" cy="3046988"/>
          </a:xfrm>
          <a:prstGeom prst="rect">
            <a:avLst/>
          </a:prstGeom>
        </p:spPr>
        <p:txBody>
          <a:bodyPr wrap="square">
            <a:spAutoFit/>
          </a:bodyPr>
          <a:lstStyle/>
          <a:p>
            <a:pPr algn="just"/>
            <a:endParaRPr lang="en-IN" sz="3200" b="1" dirty="0" smtClean="0">
              <a:solidFill>
                <a:schemeClr val="bg1"/>
              </a:solidFill>
              <a:effectLst>
                <a:outerShdw blurRad="38100" dist="38100" dir="2700000" algn="tl">
                  <a:srgbClr val="000000">
                    <a:alpha val="43137"/>
                  </a:srgbClr>
                </a:outerShdw>
              </a:effectLst>
            </a:endParaRPr>
          </a:p>
          <a:p>
            <a:pPr algn="just">
              <a:buFont typeface="Wingdings" pitchFamily="2" charset="2"/>
              <a:buChar char="ü"/>
            </a:pPr>
            <a:r>
              <a:rPr lang="en-IN" sz="3200" b="1" dirty="0" smtClean="0">
                <a:solidFill>
                  <a:schemeClr val="bg1"/>
                </a:solidFill>
                <a:effectLst>
                  <a:outerShdw blurRad="38100" dist="38100" dir="2700000" algn="tl">
                    <a:srgbClr val="000000">
                      <a:alpha val="43137"/>
                    </a:srgbClr>
                  </a:outerShdw>
                </a:effectLst>
              </a:rPr>
              <a:t>A bit is the smallest storage unit of memory. A nibble is a collection of 4 bits. Eight bits combined together to form a single byte, which in turn represents a single character</a:t>
            </a:r>
            <a:endParaRPr lang="en-IN" sz="3200" b="1"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4071934" y="642918"/>
            <a:ext cx="2012730" cy="707886"/>
          </a:xfrm>
          <a:prstGeom prst="rect">
            <a:avLst/>
          </a:prstGeom>
        </p:spPr>
        <p:txBody>
          <a:bodyPr wrap="none">
            <a:spAutoFit/>
          </a:bodyPr>
          <a:lstStyle/>
          <a:p>
            <a:r>
              <a:rPr lang="en-IN" sz="4000" b="1" dirty="0" smtClean="0">
                <a:solidFill>
                  <a:srgbClr val="FFFF00"/>
                </a:solidFill>
                <a:effectLst>
                  <a:outerShdw blurRad="38100" dist="38100" dir="2700000" algn="tl">
                    <a:srgbClr val="000000">
                      <a:alpha val="43137"/>
                    </a:srgbClr>
                  </a:outerShdw>
                </a:effectLst>
              </a:rPr>
              <a:t>Memory</a:t>
            </a:r>
            <a:endParaRPr lang="en-IN" sz="4000" dirty="0">
              <a:solidFill>
                <a:srgbClr val="FFFF00"/>
              </a:solidFill>
            </a:endParaRPr>
          </a:p>
        </p:txBody>
      </p:sp>
    </p:spTree>
    <p:extLst>
      <p:ext uri="{BB962C8B-B14F-4D97-AF65-F5344CB8AC3E}">
        <p14:creationId xmlns="" xmlns:p14="http://schemas.microsoft.com/office/powerpoint/2010/main" val="1101633878"/>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785918" y="642918"/>
            <a:ext cx="6715172" cy="707886"/>
          </a:xfrm>
          <a:prstGeom prst="rect">
            <a:avLst/>
          </a:prstGeom>
        </p:spPr>
        <p:txBody>
          <a:bodyPr wrap="square">
            <a:spAutoFit/>
          </a:bodyPr>
          <a:lstStyle/>
          <a:p>
            <a:pPr algn="ctr"/>
            <a:r>
              <a:rPr lang="en-IN" sz="4000" b="1" dirty="0" smtClean="0">
                <a:solidFill>
                  <a:srgbClr val="FFFF00"/>
                </a:solidFill>
                <a:effectLst>
                  <a:outerShdw blurRad="38100" dist="38100" dir="2700000" algn="tl">
                    <a:srgbClr val="000000">
                      <a:alpha val="43137"/>
                    </a:srgbClr>
                  </a:outerShdw>
                </a:effectLst>
              </a:rPr>
              <a:t>Memory Units</a:t>
            </a:r>
            <a:endParaRPr lang="en-IN" sz="4000" dirty="0">
              <a:solidFill>
                <a:srgbClr val="FFFF00"/>
              </a:solidFill>
            </a:endParaRPr>
          </a:p>
        </p:txBody>
      </p:sp>
      <p:pic>
        <p:nvPicPr>
          <p:cNvPr id="1026" name="Picture 2"/>
          <p:cNvPicPr>
            <a:picLocks noChangeAspect="1" noChangeArrowheads="1"/>
          </p:cNvPicPr>
          <p:nvPr/>
        </p:nvPicPr>
        <p:blipFill>
          <a:blip r:embed="rId4" cstate="print"/>
          <a:srcRect l="13476" t="33594" r="11523" b="14843"/>
          <a:stretch>
            <a:fillRect/>
          </a:stretch>
        </p:blipFill>
        <p:spPr bwMode="auto">
          <a:xfrm>
            <a:off x="285720" y="1785926"/>
            <a:ext cx="8589878" cy="44291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1101633878"/>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785918" y="642918"/>
            <a:ext cx="6715172" cy="707886"/>
          </a:xfrm>
          <a:prstGeom prst="rect">
            <a:avLst/>
          </a:prstGeom>
        </p:spPr>
        <p:txBody>
          <a:bodyPr wrap="square">
            <a:spAutoFit/>
          </a:bodyPr>
          <a:lstStyle/>
          <a:p>
            <a:pPr algn="ctr"/>
            <a:r>
              <a:rPr lang="en-IN" sz="4000" b="1" dirty="0" smtClean="0">
                <a:solidFill>
                  <a:srgbClr val="FFFF00"/>
                </a:solidFill>
                <a:effectLst>
                  <a:outerShdw blurRad="38100" dist="38100" dir="2700000" algn="tl">
                    <a:srgbClr val="000000">
                      <a:alpha val="43137"/>
                    </a:srgbClr>
                  </a:outerShdw>
                </a:effectLst>
              </a:rPr>
              <a:t>Memory Units</a:t>
            </a:r>
            <a:endParaRPr lang="en-IN" sz="4000" dirty="0">
              <a:solidFill>
                <a:srgbClr val="FFFF00"/>
              </a:solidFill>
            </a:endParaRPr>
          </a:p>
        </p:txBody>
      </p:sp>
      <p:pic>
        <p:nvPicPr>
          <p:cNvPr id="2050" name="Picture 2"/>
          <p:cNvPicPr>
            <a:picLocks noChangeAspect="1" noChangeArrowheads="1"/>
          </p:cNvPicPr>
          <p:nvPr/>
        </p:nvPicPr>
        <p:blipFill>
          <a:blip r:embed="rId4" cstate="print"/>
          <a:srcRect l="13476" t="51563" r="11523" b="25000"/>
          <a:stretch>
            <a:fillRect/>
          </a:stretch>
        </p:blipFill>
        <p:spPr bwMode="auto">
          <a:xfrm>
            <a:off x="500034" y="2571744"/>
            <a:ext cx="8429684" cy="1975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1101633878"/>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Title 3"/>
          <p:cNvSpPr>
            <a:spLocks noGrp="1"/>
          </p:cNvSpPr>
          <p:nvPr>
            <p:ph type="title"/>
          </p:nvPr>
        </p:nvSpPr>
        <p:spPr/>
        <p:txBody>
          <a:bodyPr>
            <a:normAutofit/>
          </a:bodyPr>
          <a:lstStyle/>
          <a:p>
            <a:pPr algn="ctr"/>
            <a:r>
              <a:rPr lang="en-IN" sz="4400" b="1" dirty="0" smtClean="0">
                <a:solidFill>
                  <a:srgbClr val="FFFF00"/>
                </a:solidFill>
                <a:effectLst>
                  <a:outerShdw blurRad="38100" dist="38100" dir="2700000" algn="tl">
                    <a:srgbClr val="000000">
                      <a:alpha val="43137"/>
                    </a:srgbClr>
                  </a:outerShdw>
                </a:effectLst>
                <a:latin typeface="+mn-lt"/>
                <a:cs typeface="Arial" charset="0"/>
              </a:rPr>
              <a:t>Types of Memories</a:t>
            </a:r>
            <a:endParaRPr lang="en-US" sz="4400" b="1" dirty="0">
              <a:solidFill>
                <a:srgbClr val="FFFF00"/>
              </a:solidFill>
              <a:effectLst>
                <a:outerShdw blurRad="38100" dist="38100" dir="2700000" algn="tl">
                  <a:srgbClr val="000000">
                    <a:alpha val="43137"/>
                  </a:srgbClr>
                </a:outerShdw>
              </a:effectLst>
              <a:latin typeface="+mn-lt"/>
            </a:endParaRPr>
          </a:p>
        </p:txBody>
      </p:sp>
      <p:sp>
        <p:nvSpPr>
          <p:cNvPr id="3" name="Rectangle 2"/>
          <p:cNvSpPr/>
          <p:nvPr/>
        </p:nvSpPr>
        <p:spPr>
          <a:xfrm>
            <a:off x="2071670" y="1785926"/>
            <a:ext cx="6715172" cy="4524315"/>
          </a:xfrm>
          <a:prstGeom prst="rect">
            <a:avLst/>
          </a:prstGeom>
        </p:spPr>
        <p:txBody>
          <a:bodyPr wrap="square">
            <a:spAutoFit/>
          </a:bodyPr>
          <a:lstStyle/>
          <a:p>
            <a:pPr algn="just"/>
            <a:r>
              <a:rPr lang="en-IN" sz="3200" b="1" dirty="0" smtClean="0">
                <a:solidFill>
                  <a:schemeClr val="bg1"/>
                </a:solidFill>
                <a:effectLst>
                  <a:outerShdw blurRad="38100" dist="38100" dir="2700000" algn="tl">
                    <a:srgbClr val="000000">
                      <a:alpha val="43137"/>
                    </a:srgbClr>
                  </a:outerShdw>
                </a:effectLst>
              </a:rPr>
              <a:t>The computer memories can be divided into following categories:</a:t>
            </a:r>
          </a:p>
          <a:p>
            <a:endParaRPr lang="en-IN" sz="3200" b="1" dirty="0" smtClean="0">
              <a:solidFill>
                <a:schemeClr val="bg1"/>
              </a:solidFill>
              <a:effectLst>
                <a:outerShdw blurRad="38100" dist="38100" dir="2700000" algn="tl">
                  <a:srgbClr val="000000">
                    <a:alpha val="43137"/>
                  </a:srgbClr>
                </a:outerShdw>
              </a:effectLst>
            </a:endParaRPr>
          </a:p>
          <a:p>
            <a:pPr>
              <a:buFont typeface="Wingdings" pitchFamily="2" charset="2"/>
              <a:buChar char="ü"/>
            </a:pPr>
            <a:r>
              <a:rPr lang="en-IN" sz="3200" b="1" dirty="0" smtClean="0">
                <a:solidFill>
                  <a:srgbClr val="FFFF00"/>
                </a:solidFill>
                <a:effectLst>
                  <a:outerShdw blurRad="38100" dist="38100" dir="2700000" algn="tl">
                    <a:srgbClr val="000000">
                      <a:alpha val="43137"/>
                    </a:srgbClr>
                  </a:outerShdw>
                </a:effectLst>
              </a:rPr>
              <a:t>Primary Memory</a:t>
            </a:r>
          </a:p>
          <a:p>
            <a:endParaRPr lang="en-IN" sz="3200" b="1" dirty="0" smtClean="0">
              <a:solidFill>
                <a:srgbClr val="FFFF00"/>
              </a:solidFill>
              <a:effectLst>
                <a:outerShdw blurRad="38100" dist="38100" dir="2700000" algn="tl">
                  <a:srgbClr val="000000">
                    <a:alpha val="43137"/>
                  </a:srgbClr>
                </a:outerShdw>
              </a:effectLst>
            </a:endParaRPr>
          </a:p>
          <a:p>
            <a:pPr>
              <a:buFont typeface="Wingdings" pitchFamily="2" charset="2"/>
              <a:buChar char="ü"/>
            </a:pPr>
            <a:r>
              <a:rPr lang="en-IN" sz="3200" b="1" dirty="0" smtClean="0">
                <a:solidFill>
                  <a:srgbClr val="FFC000"/>
                </a:solidFill>
                <a:effectLst>
                  <a:outerShdw blurRad="38100" dist="38100" dir="2700000" algn="tl">
                    <a:srgbClr val="000000">
                      <a:alpha val="43137"/>
                    </a:srgbClr>
                  </a:outerShdw>
                </a:effectLst>
              </a:rPr>
              <a:t>Cache Memory</a:t>
            </a:r>
          </a:p>
          <a:p>
            <a:endParaRPr lang="en-IN" sz="3200" b="1" dirty="0" smtClean="0">
              <a:solidFill>
                <a:srgbClr val="66FF33"/>
              </a:solidFill>
              <a:effectLst>
                <a:outerShdw blurRad="38100" dist="38100" dir="2700000" algn="tl">
                  <a:srgbClr val="000000">
                    <a:alpha val="43137"/>
                  </a:srgbClr>
                </a:outerShdw>
              </a:effectLst>
            </a:endParaRPr>
          </a:p>
          <a:p>
            <a:pPr>
              <a:buFont typeface="Wingdings" pitchFamily="2" charset="2"/>
              <a:buChar char="ü"/>
            </a:pPr>
            <a:r>
              <a:rPr lang="en-IN" sz="3200" b="1" dirty="0" smtClean="0">
                <a:solidFill>
                  <a:srgbClr val="66FF33"/>
                </a:solidFill>
                <a:effectLst>
                  <a:outerShdw blurRad="38100" dist="38100" dir="2700000" algn="tl">
                    <a:srgbClr val="000000">
                      <a:alpha val="43137"/>
                    </a:srgbClr>
                  </a:outerShdw>
                </a:effectLst>
              </a:rPr>
              <a:t>Secondary memory</a:t>
            </a:r>
          </a:p>
          <a:p>
            <a:endParaRPr lang="en-IN" sz="3200" b="1" dirty="0" smtClean="0">
              <a:solidFill>
                <a:srgbClr val="66FF33"/>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101633878"/>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Title 3"/>
          <p:cNvSpPr>
            <a:spLocks noGrp="1"/>
          </p:cNvSpPr>
          <p:nvPr>
            <p:ph type="title"/>
          </p:nvPr>
        </p:nvSpPr>
        <p:spPr/>
        <p:txBody>
          <a:bodyPr>
            <a:normAutofit/>
          </a:bodyPr>
          <a:lstStyle/>
          <a:p>
            <a:pPr algn="ctr"/>
            <a:r>
              <a:rPr lang="en-IN" sz="4400" b="1" dirty="0" smtClean="0">
                <a:solidFill>
                  <a:srgbClr val="FFFF00"/>
                </a:solidFill>
                <a:effectLst>
                  <a:outerShdw blurRad="38100" dist="38100" dir="2700000" algn="tl">
                    <a:srgbClr val="000000">
                      <a:alpha val="43137"/>
                    </a:srgbClr>
                  </a:outerShdw>
                </a:effectLst>
                <a:latin typeface="+mn-lt"/>
              </a:rPr>
              <a:t>Thank you </a:t>
            </a:r>
            <a:endParaRPr lang="en-US" sz="4400" b="1" dirty="0">
              <a:solidFill>
                <a:srgbClr val="FFFF00"/>
              </a:solidFill>
              <a:effectLst>
                <a:outerShdw blurRad="38100" dist="38100" dir="2700000" algn="tl">
                  <a:srgbClr val="000000">
                    <a:alpha val="43137"/>
                  </a:srgbClr>
                </a:outerShdw>
              </a:effectLst>
              <a:latin typeface="+mn-lt"/>
            </a:endParaRPr>
          </a:p>
        </p:txBody>
      </p:sp>
      <p:sp>
        <p:nvSpPr>
          <p:cNvPr id="4" name="TextBox 3"/>
          <p:cNvSpPr txBox="1"/>
          <p:nvPr/>
        </p:nvSpPr>
        <p:spPr>
          <a:xfrm>
            <a:off x="6572264" y="6211669"/>
            <a:ext cx="3357586" cy="646331"/>
          </a:xfrm>
          <a:prstGeom prst="rect">
            <a:avLst/>
          </a:prstGeom>
          <a:noFill/>
        </p:spPr>
        <p:txBody>
          <a:bodyPr wrap="square" rtlCol="0">
            <a:spAutoFit/>
          </a:bodyPr>
          <a:lstStyle/>
          <a:p>
            <a:r>
              <a:rPr lang="en-IN" dirty="0" smtClean="0"/>
              <a:t>By :- </a:t>
            </a:r>
            <a:r>
              <a:rPr lang="en-IN" dirty="0" err="1" smtClean="0"/>
              <a:t>Rohit</a:t>
            </a:r>
            <a:r>
              <a:rPr lang="en-IN" dirty="0" smtClean="0"/>
              <a:t> </a:t>
            </a:r>
          </a:p>
          <a:p>
            <a:endParaRPr lang="en-US" dirty="0"/>
          </a:p>
        </p:txBody>
      </p:sp>
      <p:sp>
        <p:nvSpPr>
          <p:cNvPr id="5" name="Rectangle 4"/>
          <p:cNvSpPr/>
          <p:nvPr/>
        </p:nvSpPr>
        <p:spPr>
          <a:xfrm>
            <a:off x="2023995" y="2967335"/>
            <a:ext cx="6179897" cy="923330"/>
          </a:xfrm>
          <a:prstGeom prst="rect">
            <a:avLst/>
          </a:prstGeom>
          <a:noFill/>
        </p:spPr>
        <p:txBody>
          <a:bodyPr wrap="none" lIns="91440" tIns="45720" rIns="91440" bIns="45720">
            <a:spAutoFit/>
          </a:bodyPr>
          <a:lstStyle/>
          <a:p>
            <a:pPr algn="ctr"/>
            <a:r>
              <a:rPr lang="en-IN"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Have a good  day </a:t>
            </a:r>
          </a:p>
        </p:txBody>
      </p:sp>
    </p:spTree>
    <p:extLst>
      <p:ext uri="{BB962C8B-B14F-4D97-AF65-F5344CB8AC3E}">
        <p14:creationId xmlns="" xmlns:p14="http://schemas.microsoft.com/office/powerpoint/2010/main" val="1101633878"/>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564904"/>
            <a:ext cx="6264697" cy="1728192"/>
          </a:xfrm>
        </p:spPr>
        <p:txBody>
          <a:bodyPr/>
          <a:lstStyle/>
          <a:p>
            <a:pPr algn="ctr"/>
            <a:r>
              <a:rPr lang="en-IN" b="1" dirty="0" smtClean="0">
                <a:solidFill>
                  <a:srgbClr val="FFFF00"/>
                </a:solidFill>
                <a:effectLst>
                  <a:outerShdw blurRad="38100" dist="38100" dir="2700000" algn="tl">
                    <a:srgbClr val="000000">
                      <a:alpha val="43137"/>
                    </a:srgbClr>
                  </a:outerShdw>
                </a:effectLst>
              </a:rPr>
              <a:t>Hardware and Software</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itle 3"/>
          <p:cNvSpPr>
            <a:spLocks noGrp="1"/>
          </p:cNvSpPr>
          <p:nvPr>
            <p:ph type="title"/>
          </p:nvPr>
        </p:nvSpPr>
        <p:spPr>
          <a:xfrm>
            <a:off x="1857356" y="357166"/>
            <a:ext cx="7016195" cy="1143000"/>
          </a:xfrm>
        </p:spPr>
        <p:txBody>
          <a:bodyPr>
            <a:normAutofit/>
          </a:bodyPr>
          <a:lstStyle/>
          <a:p>
            <a:pPr algn="ctr"/>
            <a:r>
              <a:rPr lang="en-IN" sz="4000" b="1" dirty="0" smtClean="0">
                <a:solidFill>
                  <a:srgbClr val="FFFF00"/>
                </a:solidFill>
                <a:effectLst>
                  <a:outerShdw blurRad="38100" dist="38100" dir="2700000" algn="tl">
                    <a:srgbClr val="000000">
                      <a:alpha val="43137"/>
                    </a:srgbClr>
                  </a:outerShdw>
                </a:effectLst>
              </a:rPr>
              <a:t>Hardware and Software</a:t>
            </a:r>
            <a:endParaRPr lang="en-IN" sz="4000" b="1" dirty="0">
              <a:solidFill>
                <a:srgbClr val="FFFF00"/>
              </a:solidFill>
              <a:effectLst>
                <a:outerShdw blurRad="38100" dist="38100" dir="2700000" algn="tl">
                  <a:srgbClr val="000000">
                    <a:alpha val="43137"/>
                  </a:srgbClr>
                </a:outerShdw>
              </a:effectLst>
            </a:endParaRPr>
          </a:p>
        </p:txBody>
      </p:sp>
      <p:sp>
        <p:nvSpPr>
          <p:cNvPr id="4" name="Rectangle 3"/>
          <p:cNvSpPr/>
          <p:nvPr/>
        </p:nvSpPr>
        <p:spPr>
          <a:xfrm>
            <a:off x="1928794" y="1593069"/>
            <a:ext cx="6858048" cy="4401205"/>
          </a:xfrm>
          <a:prstGeom prst="rect">
            <a:avLst/>
          </a:prstGeom>
        </p:spPr>
        <p:txBody>
          <a:bodyPr wrap="square">
            <a:spAutoFit/>
          </a:bodyPr>
          <a:lstStyle/>
          <a:p>
            <a:pPr algn="just">
              <a:buFont typeface="Wingdings" pitchFamily="2" charset="2"/>
              <a:buChar char="ü"/>
            </a:pPr>
            <a:r>
              <a:rPr lang="en-IN" sz="2800" b="1" dirty="0" smtClean="0">
                <a:solidFill>
                  <a:schemeClr val="bg1"/>
                </a:solidFill>
                <a:effectLst>
                  <a:outerShdw blurRad="38100" dist="38100" dir="2700000" algn="tl">
                    <a:srgbClr val="000000">
                      <a:alpha val="43137"/>
                    </a:srgbClr>
                  </a:outerShdw>
                </a:effectLst>
              </a:rPr>
              <a:t>A program is a sequence of instructions that perform a particular task. A set of programs form a software. </a:t>
            </a:r>
          </a:p>
          <a:p>
            <a:pPr algn="just"/>
            <a:endParaRPr lang="en-IN" sz="2800" b="1" dirty="0" smtClean="0">
              <a:solidFill>
                <a:schemeClr val="bg1"/>
              </a:solidFill>
              <a:effectLst>
                <a:outerShdw blurRad="38100" dist="38100" dir="2700000" algn="tl">
                  <a:srgbClr val="000000">
                    <a:alpha val="43137"/>
                  </a:srgbClr>
                </a:outerShdw>
              </a:effectLst>
            </a:endParaRPr>
          </a:p>
          <a:p>
            <a:pPr algn="just">
              <a:buFont typeface="Wingdings" pitchFamily="2" charset="2"/>
              <a:buChar char="ü"/>
            </a:pPr>
            <a:r>
              <a:rPr lang="en-IN" sz="2800" b="1" dirty="0" smtClean="0">
                <a:solidFill>
                  <a:schemeClr val="bg1"/>
                </a:solidFill>
                <a:effectLst>
                  <a:outerShdw blurRad="38100" dist="38100" dir="2700000" algn="tl">
                    <a:srgbClr val="000000">
                      <a:alpha val="43137"/>
                    </a:srgbClr>
                  </a:outerShdw>
                </a:effectLst>
              </a:rPr>
              <a:t>It is the software which gives hardware its capability. </a:t>
            </a:r>
          </a:p>
          <a:p>
            <a:pPr algn="just"/>
            <a:endParaRPr lang="en-IN" sz="2800" b="1" dirty="0" smtClean="0">
              <a:solidFill>
                <a:schemeClr val="bg1"/>
              </a:solidFill>
              <a:effectLst>
                <a:outerShdw blurRad="38100" dist="38100" dir="2700000" algn="tl">
                  <a:srgbClr val="000000">
                    <a:alpha val="43137"/>
                  </a:srgbClr>
                </a:outerShdw>
              </a:effectLst>
            </a:endParaRPr>
          </a:p>
          <a:p>
            <a:pPr algn="just">
              <a:buFont typeface="Wingdings" pitchFamily="2" charset="2"/>
              <a:buChar char="ü"/>
            </a:pPr>
            <a:r>
              <a:rPr lang="en-IN" sz="2800" b="1" dirty="0" smtClean="0">
                <a:solidFill>
                  <a:schemeClr val="bg1"/>
                </a:solidFill>
                <a:effectLst>
                  <a:outerShdw blurRad="38100" dist="38100" dir="2700000" algn="tl">
                    <a:srgbClr val="000000">
                      <a:alpha val="43137"/>
                    </a:srgbClr>
                  </a:outerShdw>
                </a:effectLst>
              </a:rPr>
              <a:t>Hardware is of no use without software and software cannot be used without hardware.</a:t>
            </a:r>
            <a:endParaRPr lang="en-IN"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10163387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itle 3"/>
          <p:cNvSpPr>
            <a:spLocks noGrp="1"/>
          </p:cNvSpPr>
          <p:nvPr>
            <p:ph type="title"/>
          </p:nvPr>
        </p:nvSpPr>
        <p:spPr>
          <a:xfrm>
            <a:off x="1857356" y="357166"/>
            <a:ext cx="7016195" cy="1143000"/>
          </a:xfrm>
        </p:spPr>
        <p:txBody>
          <a:bodyPr>
            <a:normAutofit/>
          </a:bodyPr>
          <a:lstStyle/>
          <a:p>
            <a:pPr algn="ctr"/>
            <a:r>
              <a:rPr lang="en-IN" sz="4000" b="1" dirty="0" smtClean="0">
                <a:solidFill>
                  <a:srgbClr val="FFFF00"/>
                </a:solidFill>
                <a:effectLst>
                  <a:outerShdw blurRad="38100" dist="38100" dir="2700000" algn="tl">
                    <a:srgbClr val="000000">
                      <a:alpha val="43137"/>
                    </a:srgbClr>
                  </a:outerShdw>
                </a:effectLst>
              </a:rPr>
              <a:t>Types of Software</a:t>
            </a:r>
            <a:endParaRPr lang="en-IN" sz="4000" b="1" dirty="0">
              <a:solidFill>
                <a:srgbClr val="FFFF00"/>
              </a:solidFill>
              <a:effectLst>
                <a:outerShdw blurRad="38100" dist="38100" dir="2700000" algn="tl">
                  <a:srgbClr val="000000">
                    <a:alpha val="43137"/>
                  </a:srgbClr>
                </a:outerShdw>
              </a:effectLst>
            </a:endParaRPr>
          </a:p>
        </p:txBody>
      </p:sp>
      <p:sp>
        <p:nvSpPr>
          <p:cNvPr id="5" name="Rectangle 4"/>
          <p:cNvSpPr/>
          <p:nvPr/>
        </p:nvSpPr>
        <p:spPr>
          <a:xfrm>
            <a:off x="2071670" y="1857364"/>
            <a:ext cx="6643734" cy="4031873"/>
          </a:xfrm>
          <a:prstGeom prst="rect">
            <a:avLst/>
          </a:prstGeom>
        </p:spPr>
        <p:txBody>
          <a:bodyPr wrap="square">
            <a:spAutoFit/>
          </a:bodyPr>
          <a:lstStyle/>
          <a:p>
            <a:pPr algn="just"/>
            <a:r>
              <a:rPr lang="en-IN" sz="3200" b="1" dirty="0" smtClean="0">
                <a:solidFill>
                  <a:schemeClr val="bg1"/>
                </a:solidFill>
                <a:effectLst>
                  <a:outerShdw blurRad="38100" dist="38100" dir="2700000" algn="tl">
                    <a:srgbClr val="000000">
                      <a:alpha val="43137"/>
                    </a:srgbClr>
                  </a:outerShdw>
                </a:effectLst>
              </a:rPr>
              <a:t>Software can be broadly are categorized as:</a:t>
            </a:r>
          </a:p>
          <a:p>
            <a:endParaRPr lang="en-IN" sz="3200" b="1" dirty="0" smtClean="0">
              <a:solidFill>
                <a:schemeClr val="bg1"/>
              </a:solidFill>
              <a:effectLst>
                <a:outerShdw blurRad="38100" dist="38100" dir="2700000" algn="tl">
                  <a:srgbClr val="000000">
                    <a:alpha val="43137"/>
                  </a:srgbClr>
                </a:outerShdw>
              </a:effectLst>
            </a:endParaRPr>
          </a:p>
          <a:p>
            <a:pPr>
              <a:buFont typeface="Wingdings" pitchFamily="2" charset="2"/>
              <a:buChar char="ü"/>
            </a:pPr>
            <a:r>
              <a:rPr lang="en-IN" sz="3200" b="1" dirty="0" smtClean="0">
                <a:solidFill>
                  <a:srgbClr val="FFFF00"/>
                </a:solidFill>
                <a:effectLst>
                  <a:outerShdw blurRad="38100" dist="38100" dir="2700000" algn="tl">
                    <a:srgbClr val="000000">
                      <a:alpha val="43137"/>
                    </a:srgbClr>
                  </a:outerShdw>
                </a:effectLst>
              </a:rPr>
              <a:t>System Software</a:t>
            </a:r>
          </a:p>
          <a:p>
            <a:endParaRPr lang="en-IN" sz="3200" b="1" dirty="0" smtClean="0">
              <a:solidFill>
                <a:schemeClr val="bg1"/>
              </a:solidFill>
              <a:effectLst>
                <a:outerShdw blurRad="38100" dist="38100" dir="2700000" algn="tl">
                  <a:srgbClr val="000000">
                    <a:alpha val="43137"/>
                  </a:srgbClr>
                </a:outerShdw>
              </a:effectLst>
            </a:endParaRPr>
          </a:p>
          <a:p>
            <a:pPr>
              <a:buFont typeface="Wingdings" pitchFamily="2" charset="2"/>
              <a:buChar char="ü"/>
            </a:pPr>
            <a:r>
              <a:rPr lang="en-IN" sz="3200" b="1" dirty="0" smtClean="0">
                <a:solidFill>
                  <a:srgbClr val="D68B1C"/>
                </a:solidFill>
                <a:effectLst>
                  <a:outerShdw blurRad="38100" dist="38100" dir="2700000" algn="tl">
                    <a:srgbClr val="000000">
                      <a:alpha val="43137"/>
                    </a:srgbClr>
                  </a:outerShdw>
                </a:effectLst>
              </a:rPr>
              <a:t>Application Software</a:t>
            </a:r>
          </a:p>
          <a:p>
            <a:endParaRPr lang="en-IN" sz="3200" b="1" dirty="0" smtClean="0">
              <a:solidFill>
                <a:schemeClr val="bg1"/>
              </a:solidFill>
              <a:effectLst>
                <a:outerShdw blurRad="38100" dist="38100" dir="2700000" algn="tl">
                  <a:srgbClr val="000000">
                    <a:alpha val="43137"/>
                  </a:srgbClr>
                </a:outerShdw>
              </a:effectLst>
            </a:endParaRPr>
          </a:p>
          <a:p>
            <a:pPr>
              <a:buFont typeface="Wingdings" pitchFamily="2" charset="2"/>
              <a:buChar char="ü"/>
            </a:pPr>
            <a:r>
              <a:rPr lang="en-IN" sz="3200" b="1" dirty="0" smtClean="0">
                <a:solidFill>
                  <a:srgbClr val="66FF33"/>
                </a:solidFill>
                <a:effectLst>
                  <a:outerShdw blurRad="38100" dist="38100" dir="2700000" algn="tl">
                    <a:srgbClr val="000000">
                      <a:alpha val="43137"/>
                    </a:srgbClr>
                  </a:outerShdw>
                </a:effectLst>
              </a:rPr>
              <a:t>Utility Software</a:t>
            </a:r>
            <a:endParaRPr lang="en-IN" sz="3200" b="1" dirty="0">
              <a:solidFill>
                <a:srgbClr val="66FF33"/>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10163387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itle 3"/>
          <p:cNvSpPr>
            <a:spLocks noGrp="1"/>
          </p:cNvSpPr>
          <p:nvPr>
            <p:ph type="title"/>
          </p:nvPr>
        </p:nvSpPr>
        <p:spPr>
          <a:xfrm>
            <a:off x="323528" y="0"/>
            <a:ext cx="8550023" cy="1500166"/>
          </a:xfrm>
        </p:spPr>
        <p:txBody>
          <a:bodyPr>
            <a:normAutofit/>
          </a:bodyPr>
          <a:lstStyle/>
          <a:p>
            <a:pPr algn="ctr"/>
            <a:r>
              <a:rPr lang="en-IN" sz="4000" b="1" dirty="0" smtClean="0">
                <a:solidFill>
                  <a:srgbClr val="FFFF00"/>
                </a:solidFill>
                <a:effectLst>
                  <a:outerShdw blurRad="38100" dist="38100" dir="2700000" algn="tl">
                    <a:srgbClr val="000000">
                      <a:alpha val="43137"/>
                    </a:srgbClr>
                  </a:outerShdw>
                </a:effectLst>
              </a:rPr>
              <a:t>Types of Software</a:t>
            </a:r>
            <a:endParaRPr lang="en-IN" sz="4000" b="1" dirty="0">
              <a:solidFill>
                <a:srgbClr val="FFFF00"/>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4" cstate="print"/>
          <a:srcRect l="16992" t="25781" r="15039" b="21094"/>
          <a:stretch>
            <a:fillRect/>
          </a:stretch>
        </p:blipFill>
        <p:spPr bwMode="auto">
          <a:xfrm>
            <a:off x="0" y="1340768"/>
            <a:ext cx="9144000" cy="55172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11016338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itle 3"/>
          <p:cNvSpPr>
            <a:spLocks noGrp="1"/>
          </p:cNvSpPr>
          <p:nvPr>
            <p:ph type="title"/>
          </p:nvPr>
        </p:nvSpPr>
        <p:spPr>
          <a:xfrm>
            <a:off x="1857356" y="357166"/>
            <a:ext cx="7016195" cy="1143000"/>
          </a:xfrm>
        </p:spPr>
        <p:txBody>
          <a:bodyPr>
            <a:normAutofit/>
          </a:bodyPr>
          <a:lstStyle/>
          <a:p>
            <a:pPr algn="ctr"/>
            <a:r>
              <a:rPr lang="en-IN" sz="4000" b="1" dirty="0" smtClean="0">
                <a:solidFill>
                  <a:srgbClr val="FFFF00"/>
                </a:solidFill>
                <a:effectLst>
                  <a:outerShdw blurRad="38100" dist="38100" dir="2700000" algn="tl">
                    <a:srgbClr val="000000">
                      <a:alpha val="43137"/>
                    </a:srgbClr>
                  </a:outerShdw>
                </a:effectLst>
              </a:rPr>
              <a:t>System Software</a:t>
            </a:r>
          </a:p>
        </p:txBody>
      </p:sp>
      <p:sp>
        <p:nvSpPr>
          <p:cNvPr id="5" name="Rectangle 4"/>
          <p:cNvSpPr/>
          <p:nvPr/>
        </p:nvSpPr>
        <p:spPr>
          <a:xfrm>
            <a:off x="2071670" y="1857364"/>
            <a:ext cx="6643734" cy="4031873"/>
          </a:xfrm>
          <a:prstGeom prst="rect">
            <a:avLst/>
          </a:prstGeom>
        </p:spPr>
        <p:txBody>
          <a:bodyPr wrap="square">
            <a:spAutoFit/>
          </a:bodyPr>
          <a:lstStyle/>
          <a:p>
            <a:pPr algn="just"/>
            <a:r>
              <a:rPr lang="en-IN" sz="3200" b="1" dirty="0" smtClean="0">
                <a:solidFill>
                  <a:schemeClr val="bg1"/>
                </a:solidFill>
                <a:effectLst>
                  <a:outerShdw blurRad="38100" dist="38100" dir="2700000" algn="tl">
                    <a:srgbClr val="000000">
                      <a:alpha val="43137"/>
                    </a:srgbClr>
                  </a:outerShdw>
                </a:effectLst>
              </a:rPr>
              <a:t>System Software is the software that is directly related to coordinating computer operations and performs tasks associated with controlling and utilizing computer hardware. These programs assist in running application programs and are designed to control the operation of a computer system. </a:t>
            </a:r>
            <a:endParaRPr lang="en-IN" sz="3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10163387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itle 3"/>
          <p:cNvSpPr>
            <a:spLocks noGrp="1"/>
          </p:cNvSpPr>
          <p:nvPr>
            <p:ph type="title"/>
          </p:nvPr>
        </p:nvSpPr>
        <p:spPr>
          <a:xfrm>
            <a:off x="1857356" y="357166"/>
            <a:ext cx="7016195" cy="1143000"/>
          </a:xfrm>
        </p:spPr>
        <p:txBody>
          <a:bodyPr>
            <a:normAutofit/>
          </a:bodyPr>
          <a:lstStyle/>
          <a:p>
            <a:pPr algn="ctr"/>
            <a:r>
              <a:rPr lang="en-IN" sz="4000" b="1" dirty="0" smtClean="0">
                <a:solidFill>
                  <a:srgbClr val="FFFF00"/>
                </a:solidFill>
                <a:effectLst>
                  <a:outerShdw blurRad="38100" dist="38100" dir="2700000" algn="tl">
                    <a:srgbClr val="000000">
                      <a:alpha val="43137"/>
                    </a:srgbClr>
                  </a:outerShdw>
                </a:effectLst>
              </a:rPr>
              <a:t>System Software</a:t>
            </a:r>
          </a:p>
        </p:txBody>
      </p:sp>
      <p:sp>
        <p:nvSpPr>
          <p:cNvPr id="5" name="Rectangle 4"/>
          <p:cNvSpPr/>
          <p:nvPr/>
        </p:nvSpPr>
        <p:spPr>
          <a:xfrm>
            <a:off x="2071670" y="1857364"/>
            <a:ext cx="6643734" cy="4031873"/>
          </a:xfrm>
          <a:prstGeom prst="rect">
            <a:avLst/>
          </a:prstGeom>
        </p:spPr>
        <p:txBody>
          <a:bodyPr wrap="square">
            <a:spAutoFit/>
          </a:bodyPr>
          <a:lstStyle/>
          <a:p>
            <a:pPr algn="just"/>
            <a:r>
              <a:rPr lang="en-IN" sz="3200" b="1" dirty="0" smtClean="0">
                <a:solidFill>
                  <a:schemeClr val="bg1"/>
                </a:solidFill>
                <a:effectLst>
                  <a:outerShdw blurRad="38100" dist="38100" dir="2700000" algn="tl">
                    <a:srgbClr val="000000">
                      <a:alpha val="43137"/>
                    </a:srgbClr>
                  </a:outerShdw>
                </a:effectLst>
              </a:rPr>
              <a:t>System software directs the computer what to do, when to do and how to do. System software can be further categorized into:-</a:t>
            </a:r>
          </a:p>
          <a:p>
            <a:pPr algn="just"/>
            <a:endParaRPr lang="en-IN" sz="3200" b="1" dirty="0" smtClean="0">
              <a:solidFill>
                <a:schemeClr val="bg1"/>
              </a:solidFill>
              <a:effectLst>
                <a:outerShdw blurRad="38100" dist="38100" dir="2700000" algn="tl">
                  <a:srgbClr val="000000">
                    <a:alpha val="43137"/>
                  </a:srgbClr>
                </a:outerShdw>
              </a:effectLst>
            </a:endParaRPr>
          </a:p>
          <a:p>
            <a:pPr algn="just">
              <a:buFont typeface="Wingdings" pitchFamily="2" charset="2"/>
              <a:buChar char="ü"/>
            </a:pPr>
            <a:r>
              <a:rPr lang="en-IN" sz="3200" b="1" dirty="0" smtClean="0">
                <a:solidFill>
                  <a:srgbClr val="FFFF00"/>
                </a:solidFill>
                <a:effectLst>
                  <a:outerShdw blurRad="38100" dist="38100" dir="2700000" algn="tl">
                    <a:srgbClr val="000000">
                      <a:alpha val="43137"/>
                    </a:srgbClr>
                  </a:outerShdw>
                </a:effectLst>
              </a:rPr>
              <a:t>Operating System</a:t>
            </a:r>
          </a:p>
          <a:p>
            <a:pPr algn="just"/>
            <a:endParaRPr lang="en-IN" sz="3200" b="1" dirty="0" smtClean="0">
              <a:solidFill>
                <a:schemeClr val="bg1"/>
              </a:solidFill>
              <a:effectLst>
                <a:outerShdw blurRad="38100" dist="38100" dir="2700000" algn="tl">
                  <a:srgbClr val="000000">
                    <a:alpha val="43137"/>
                  </a:srgbClr>
                </a:outerShdw>
              </a:effectLst>
            </a:endParaRPr>
          </a:p>
          <a:p>
            <a:pPr algn="just">
              <a:buFont typeface="Wingdings" pitchFamily="2" charset="2"/>
              <a:buChar char="ü"/>
            </a:pPr>
            <a:r>
              <a:rPr lang="en-IN" sz="3200" b="1" dirty="0" smtClean="0">
                <a:solidFill>
                  <a:srgbClr val="66FF33"/>
                </a:solidFill>
                <a:effectLst>
                  <a:outerShdw blurRad="38100" dist="38100" dir="2700000" algn="tl">
                    <a:srgbClr val="000000">
                      <a:alpha val="43137"/>
                    </a:srgbClr>
                  </a:outerShdw>
                </a:effectLst>
              </a:rPr>
              <a:t>Language Translators</a:t>
            </a:r>
            <a:endParaRPr lang="en-IN" sz="3200" b="1" dirty="0">
              <a:solidFill>
                <a:srgbClr val="66FF33"/>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10163387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itle 3"/>
          <p:cNvSpPr>
            <a:spLocks noGrp="1"/>
          </p:cNvSpPr>
          <p:nvPr>
            <p:ph type="title"/>
          </p:nvPr>
        </p:nvSpPr>
        <p:spPr>
          <a:xfrm>
            <a:off x="1857356" y="357166"/>
            <a:ext cx="7016195" cy="1143000"/>
          </a:xfrm>
        </p:spPr>
        <p:txBody>
          <a:bodyPr>
            <a:normAutofit/>
          </a:bodyPr>
          <a:lstStyle/>
          <a:p>
            <a:pPr algn="ctr"/>
            <a:r>
              <a:rPr lang="en-IN" sz="4000" b="1" dirty="0" smtClean="0">
                <a:solidFill>
                  <a:srgbClr val="FFFF00"/>
                </a:solidFill>
                <a:effectLst>
                  <a:outerShdw blurRad="38100" dist="38100" dir="2700000" algn="tl">
                    <a:srgbClr val="000000">
                      <a:alpha val="43137"/>
                    </a:srgbClr>
                  </a:outerShdw>
                </a:effectLst>
              </a:rPr>
              <a:t>Operating System</a:t>
            </a:r>
          </a:p>
        </p:txBody>
      </p:sp>
      <p:sp>
        <p:nvSpPr>
          <p:cNvPr id="5" name="Rectangle 4"/>
          <p:cNvSpPr/>
          <p:nvPr/>
        </p:nvSpPr>
        <p:spPr>
          <a:xfrm>
            <a:off x="2071670" y="1857364"/>
            <a:ext cx="6643734" cy="4031873"/>
          </a:xfrm>
          <a:prstGeom prst="rect">
            <a:avLst/>
          </a:prstGeom>
        </p:spPr>
        <p:txBody>
          <a:bodyPr wrap="square">
            <a:spAutoFit/>
          </a:bodyPr>
          <a:lstStyle/>
          <a:p>
            <a:pPr algn="just">
              <a:buFont typeface="Wingdings" pitchFamily="2" charset="2"/>
              <a:buChar char="ü"/>
            </a:pPr>
            <a:r>
              <a:rPr lang="en-IN" sz="3200" b="1" dirty="0" smtClean="0">
                <a:solidFill>
                  <a:schemeClr val="bg1"/>
                </a:solidFill>
              </a:rPr>
              <a:t> An Operating system is the most important system software. </a:t>
            </a:r>
          </a:p>
          <a:p>
            <a:pPr algn="just"/>
            <a:endParaRPr lang="en-IN" sz="3200" b="1" dirty="0" smtClean="0">
              <a:solidFill>
                <a:schemeClr val="bg1"/>
              </a:solidFill>
            </a:endParaRPr>
          </a:p>
          <a:p>
            <a:pPr algn="just">
              <a:buFont typeface="Wingdings" pitchFamily="2" charset="2"/>
              <a:buChar char="ü"/>
            </a:pPr>
            <a:r>
              <a:rPr lang="en-IN" sz="3200" b="1" dirty="0" smtClean="0">
                <a:solidFill>
                  <a:schemeClr val="bg1"/>
                </a:solidFill>
              </a:rPr>
              <a:t>It is a set of programs that control and supervise the hardware of a computer and also provide services to application software, programmers and users.  </a:t>
            </a:r>
            <a:r>
              <a:rPr lang="en-IN" sz="3200" b="1" smtClean="0">
                <a:solidFill>
                  <a:schemeClr val="bg1"/>
                </a:solidFill>
              </a:rPr>
              <a:t>Ex :- </a:t>
            </a:r>
            <a:endParaRPr lang="en-IN" sz="3200" b="1" dirty="0">
              <a:solidFill>
                <a:schemeClr val="bg1"/>
              </a:solidFill>
            </a:endParaRPr>
          </a:p>
        </p:txBody>
      </p:sp>
    </p:spTree>
    <p:extLst>
      <p:ext uri="{BB962C8B-B14F-4D97-AF65-F5344CB8AC3E}">
        <p14:creationId xmlns="" xmlns:p14="http://schemas.microsoft.com/office/powerpoint/2010/main" val="11016338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itle 3"/>
          <p:cNvSpPr>
            <a:spLocks noGrp="1"/>
          </p:cNvSpPr>
          <p:nvPr>
            <p:ph type="title"/>
          </p:nvPr>
        </p:nvSpPr>
        <p:spPr>
          <a:xfrm>
            <a:off x="1857356" y="357166"/>
            <a:ext cx="7016195" cy="1143000"/>
          </a:xfrm>
        </p:spPr>
        <p:txBody>
          <a:bodyPr>
            <a:normAutofit/>
          </a:bodyPr>
          <a:lstStyle/>
          <a:p>
            <a:pPr algn="ctr"/>
            <a:r>
              <a:rPr lang="en-IN" sz="4000" b="1" dirty="0" smtClean="0">
                <a:solidFill>
                  <a:srgbClr val="FFFF00"/>
                </a:solidFill>
                <a:effectLst>
                  <a:outerShdw blurRad="38100" dist="38100" dir="2700000" algn="tl">
                    <a:srgbClr val="000000">
                      <a:alpha val="43137"/>
                    </a:srgbClr>
                  </a:outerShdw>
                </a:effectLst>
              </a:rPr>
              <a:t>Operating System</a:t>
            </a:r>
          </a:p>
        </p:txBody>
      </p:sp>
      <p:sp>
        <p:nvSpPr>
          <p:cNvPr id="5" name="Rectangle 4"/>
          <p:cNvSpPr/>
          <p:nvPr/>
        </p:nvSpPr>
        <p:spPr>
          <a:xfrm>
            <a:off x="2071670" y="1857364"/>
            <a:ext cx="6643734" cy="2554545"/>
          </a:xfrm>
          <a:prstGeom prst="rect">
            <a:avLst/>
          </a:prstGeom>
        </p:spPr>
        <p:txBody>
          <a:bodyPr wrap="square">
            <a:spAutoFit/>
          </a:bodyPr>
          <a:lstStyle/>
          <a:p>
            <a:pPr algn="just"/>
            <a:endParaRPr lang="en-IN" sz="3200" b="1" dirty="0" smtClean="0">
              <a:solidFill>
                <a:schemeClr val="bg1"/>
              </a:solidFill>
            </a:endParaRPr>
          </a:p>
          <a:p>
            <a:pPr algn="just">
              <a:buFont typeface="Wingdings" pitchFamily="2" charset="2"/>
              <a:buChar char="ü"/>
            </a:pPr>
            <a:r>
              <a:rPr lang="en-IN" sz="3200" b="1" dirty="0" smtClean="0">
                <a:solidFill>
                  <a:schemeClr val="bg1"/>
                </a:solidFill>
              </a:rPr>
              <a:t>Some of the popular operating systems used in personal computers are DOS, Windows, Unix, Linux, Solaris, etc.</a:t>
            </a:r>
          </a:p>
        </p:txBody>
      </p:sp>
    </p:spTree>
    <p:extLst>
      <p:ext uri="{BB962C8B-B14F-4D97-AF65-F5344CB8AC3E}">
        <p14:creationId xmlns="" xmlns:p14="http://schemas.microsoft.com/office/powerpoint/2010/main" val="110163387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4064</TotalTime>
  <Words>348</Words>
  <Application>Microsoft Office PowerPoint</Application>
  <PresentationFormat>On-screen Show (4:3)</PresentationFormat>
  <Paragraphs>68</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COMPUTER INFORMATION </vt:lpstr>
      <vt:lpstr>Hardware and Software</vt:lpstr>
      <vt:lpstr>Hardware and Software</vt:lpstr>
      <vt:lpstr>Types of Software</vt:lpstr>
      <vt:lpstr>Types of Software</vt:lpstr>
      <vt:lpstr>System Software</vt:lpstr>
      <vt:lpstr>System Software</vt:lpstr>
      <vt:lpstr>Operating System</vt:lpstr>
      <vt:lpstr>Operating System</vt:lpstr>
      <vt:lpstr>MEMORY CONCEPTS</vt:lpstr>
      <vt:lpstr>Slide 11</vt:lpstr>
      <vt:lpstr>Slide 12</vt:lpstr>
      <vt:lpstr>Slide 13</vt:lpstr>
      <vt:lpstr>Slide 14</vt:lpstr>
      <vt:lpstr>Types of Memories</vt:lpstr>
      <vt:lpstr>Thank you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Windows User</cp:lastModifiedBy>
  <cp:revision>417</cp:revision>
  <dcterms:created xsi:type="dcterms:W3CDTF">2013-08-21T19:17:07Z</dcterms:created>
  <dcterms:modified xsi:type="dcterms:W3CDTF">2022-10-17T08:04:11Z</dcterms:modified>
</cp:coreProperties>
</file>