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B7937-2F66-A492-AE5B-E0BC0D1AB625}" v="10" dt="2022-12-09T06:33:04.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1238"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05a63600b44e86885054a335bf470fbd8d0321534775285b62ffe2ef2bd4c6::" providerId="AD" clId="Web-{40BB7937-2F66-A492-AE5B-E0BC0D1AB625}"/>
    <pc:docChg chg="modSld sldOrd">
      <pc:chgData name="Guest User" userId="S::urn:spo:anon#b105a63600b44e86885054a335bf470fbd8d0321534775285b62ffe2ef2bd4c6::" providerId="AD" clId="Web-{40BB7937-2F66-A492-AE5B-E0BC0D1AB625}" dt="2022-12-09T06:33:04.019" v="5" actId="20577"/>
      <pc:docMkLst>
        <pc:docMk/>
      </pc:docMkLst>
      <pc:sldChg chg="ord">
        <pc:chgData name="Guest User" userId="S::urn:spo:anon#b105a63600b44e86885054a335bf470fbd8d0321534775285b62ffe2ef2bd4c6::" providerId="AD" clId="Web-{40BB7937-2F66-A492-AE5B-E0BC0D1AB625}" dt="2022-12-09T06:31:07.188" v="0"/>
        <pc:sldMkLst>
          <pc:docMk/>
          <pc:sldMk cId="3828450917" sldId="261"/>
        </pc:sldMkLst>
      </pc:sldChg>
      <pc:sldChg chg="modSp">
        <pc:chgData name="Guest User" userId="S::urn:spo:anon#b105a63600b44e86885054a335bf470fbd8d0321534775285b62ffe2ef2bd4c6::" providerId="AD" clId="Web-{40BB7937-2F66-A492-AE5B-E0BC0D1AB625}" dt="2022-12-09T06:33:04.019" v="5" actId="20577"/>
        <pc:sldMkLst>
          <pc:docMk/>
          <pc:sldMk cId="2377990020" sldId="269"/>
        </pc:sldMkLst>
        <pc:spChg chg="mod">
          <ac:chgData name="Guest User" userId="S::urn:spo:anon#b105a63600b44e86885054a335bf470fbd8d0321534775285b62ffe2ef2bd4c6::" providerId="AD" clId="Web-{40BB7937-2F66-A492-AE5B-E0BC0D1AB625}" dt="2022-12-09T06:33:04.019" v="5" actId="20577"/>
          <ac:spMkLst>
            <pc:docMk/>
            <pc:sldMk cId="2377990020" sldId="269"/>
            <ac:spMk id="3" creationId="{910C3249-B4F5-469D-9F54-03802E39026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865829C-FB39-478F-BF01-D5C8BFF0644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20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D67DF-2D0C-4F6F-B0B8-1875C394189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65829C-FB39-478F-BF01-D5C8BFF06440}" type="slidenum">
              <a:rPr lang="en-IN" smtClean="0"/>
              <a:t>‹#›</a:t>
            </a:fld>
            <a:endParaRPr lang="en-IN"/>
          </a:p>
        </p:txBody>
      </p:sp>
    </p:spTree>
    <p:extLst>
      <p:ext uri="{BB962C8B-B14F-4D97-AF65-F5344CB8AC3E}">
        <p14:creationId xmlns:p14="http://schemas.microsoft.com/office/powerpoint/2010/main" val="362466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87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354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spTree>
    <p:extLst>
      <p:ext uri="{BB962C8B-B14F-4D97-AF65-F5344CB8AC3E}">
        <p14:creationId xmlns:p14="http://schemas.microsoft.com/office/powerpoint/2010/main" val="2349724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648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1232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4977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482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spTree>
    <p:extLst>
      <p:ext uri="{BB962C8B-B14F-4D97-AF65-F5344CB8AC3E}">
        <p14:creationId xmlns:p14="http://schemas.microsoft.com/office/powerpoint/2010/main" val="26147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D67DF-2D0C-4F6F-B0B8-1875C3941890}"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65829C-FB39-478F-BF01-D5C8BFF0644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688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D67DF-2D0C-4F6F-B0B8-1875C394189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65829C-FB39-478F-BF01-D5C8BFF06440}" type="slidenum">
              <a:rPr lang="en-IN" smtClean="0"/>
              <a:t>‹#›</a:t>
            </a:fld>
            <a:endParaRPr lang="en-IN"/>
          </a:p>
        </p:txBody>
      </p:sp>
    </p:spTree>
    <p:extLst>
      <p:ext uri="{BB962C8B-B14F-4D97-AF65-F5344CB8AC3E}">
        <p14:creationId xmlns:p14="http://schemas.microsoft.com/office/powerpoint/2010/main" val="287694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D67DF-2D0C-4F6F-B0B8-1875C3941890}"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65829C-FB39-478F-BF01-D5C8BFF0644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11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CD67DF-2D0C-4F6F-B0B8-1875C3941890}"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65829C-FB39-478F-BF01-D5C8BFF0644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28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D67DF-2D0C-4F6F-B0B8-1875C3941890}"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65829C-FB39-478F-BF01-D5C8BFF06440}" type="slidenum">
              <a:rPr lang="en-IN" smtClean="0"/>
              <a:t>‹#›</a:t>
            </a:fld>
            <a:endParaRPr lang="en-IN"/>
          </a:p>
        </p:txBody>
      </p:sp>
    </p:spTree>
    <p:extLst>
      <p:ext uri="{BB962C8B-B14F-4D97-AF65-F5344CB8AC3E}">
        <p14:creationId xmlns:p14="http://schemas.microsoft.com/office/powerpoint/2010/main" val="249813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D67DF-2D0C-4F6F-B0B8-1875C394189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65829C-FB39-478F-BF01-D5C8BFF0644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4659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D67DF-2D0C-4F6F-B0B8-1875C3941890}"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65829C-FB39-478F-BF01-D5C8BFF06440}" type="slidenum">
              <a:rPr lang="en-IN" smtClean="0"/>
              <a:t>‹#›</a:t>
            </a:fld>
            <a:endParaRPr lang="en-IN"/>
          </a:p>
        </p:txBody>
      </p:sp>
    </p:spTree>
    <p:extLst>
      <p:ext uri="{BB962C8B-B14F-4D97-AF65-F5344CB8AC3E}">
        <p14:creationId xmlns:p14="http://schemas.microsoft.com/office/powerpoint/2010/main" val="133346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CD67DF-2D0C-4F6F-B0B8-1875C3941890}" type="datetimeFigureOut">
              <a:rPr lang="en-IN" smtClean="0"/>
              <a:t>08-12-2022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65829C-FB39-478F-BF01-D5C8BFF06440}" type="slidenum">
              <a:rPr lang="en-IN" smtClean="0"/>
              <a:t>‹#›</a:t>
            </a:fld>
            <a:endParaRPr lang="en-IN"/>
          </a:p>
        </p:txBody>
      </p:sp>
    </p:spTree>
    <p:extLst>
      <p:ext uri="{BB962C8B-B14F-4D97-AF65-F5344CB8AC3E}">
        <p14:creationId xmlns:p14="http://schemas.microsoft.com/office/powerpoint/2010/main" val="29267790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FAF9C2-7F70-4510-AFAD-56518C44B7CD}"/>
              </a:ext>
            </a:extLst>
          </p:cNvPr>
          <p:cNvPicPr>
            <a:picLocks noChangeAspect="1"/>
          </p:cNvPicPr>
          <p:nvPr/>
        </p:nvPicPr>
        <p:blipFill>
          <a:blip r:embed="rId2"/>
          <a:stretch>
            <a:fillRect/>
          </a:stretch>
        </p:blipFill>
        <p:spPr>
          <a:xfrm>
            <a:off x="938253" y="2721189"/>
            <a:ext cx="10416209" cy="3074359"/>
          </a:xfrm>
          <a:prstGeom prst="rect">
            <a:avLst/>
          </a:prstGeom>
        </p:spPr>
      </p:pic>
      <p:sp>
        <p:nvSpPr>
          <p:cNvPr id="4" name="Rectangle 3">
            <a:extLst>
              <a:ext uri="{FF2B5EF4-FFF2-40B4-BE49-F238E27FC236}">
                <a16:creationId xmlns:a16="http://schemas.microsoft.com/office/drawing/2014/main" id="{E2CF2DB9-BB8D-4E02-BEFE-BFC483C1F102}"/>
              </a:ext>
            </a:extLst>
          </p:cNvPr>
          <p:cNvSpPr/>
          <p:nvPr/>
        </p:nvSpPr>
        <p:spPr>
          <a:xfrm>
            <a:off x="2194792" y="1402820"/>
            <a:ext cx="7413742" cy="1015663"/>
          </a:xfrm>
          <a:prstGeom prst="rect">
            <a:avLst/>
          </a:prstGeom>
          <a:noFill/>
        </p:spPr>
        <p:txBody>
          <a:bodyPr wrap="square" lIns="91440" tIns="45720" rIns="91440" bIns="45720">
            <a:spAutoFit/>
          </a:bodyPr>
          <a:lstStyle/>
          <a:p>
            <a:pPr algn="ctr"/>
            <a:r>
              <a:rPr lang="en-US" sz="6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Algerian" panose="04020705040A02060702" pitchFamily="82" charset="0"/>
              </a:rPr>
              <a:t>CRYPTOGRAPHY</a:t>
            </a:r>
            <a:endParaRPr lang="en-IN" sz="6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Algerian" panose="04020705040A02060702" pitchFamily="82" charset="0"/>
            </a:endParaRPr>
          </a:p>
        </p:txBody>
      </p:sp>
      <p:sp>
        <p:nvSpPr>
          <p:cNvPr id="5" name="TextBox 4">
            <a:extLst>
              <a:ext uri="{FF2B5EF4-FFF2-40B4-BE49-F238E27FC236}">
                <a16:creationId xmlns:a16="http://schemas.microsoft.com/office/drawing/2014/main" id="{1CBEE568-6FBB-4AAA-881E-4D66FBC904F8}"/>
              </a:ext>
            </a:extLst>
          </p:cNvPr>
          <p:cNvSpPr txBox="1"/>
          <p:nvPr/>
        </p:nvSpPr>
        <p:spPr>
          <a:xfrm>
            <a:off x="9430246" y="6202018"/>
            <a:ext cx="2369489"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Presented By : Prateek</a:t>
            </a:r>
            <a:endParaRPr lang="en-IN"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1930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3F508-DE7F-4D30-9821-ABA1DC4467C6}"/>
              </a:ext>
            </a:extLst>
          </p:cNvPr>
          <p:cNvSpPr txBox="1"/>
          <p:nvPr/>
        </p:nvSpPr>
        <p:spPr>
          <a:xfrm>
            <a:off x="1359673" y="1005266"/>
            <a:ext cx="8046720" cy="1754326"/>
          </a:xfrm>
          <a:prstGeom prst="rect">
            <a:avLst/>
          </a:prstGeom>
          <a:noFill/>
        </p:spPr>
        <p:txBody>
          <a:bodyPr wrap="square">
            <a:spAutoFit/>
          </a:bodyPr>
          <a:lstStyle/>
          <a:p>
            <a:r>
              <a:rPr lang="en-IN" sz="3600" dirty="0"/>
              <a:t>                        </a:t>
            </a:r>
            <a:r>
              <a:rPr lang="en-IN" sz="3600" b="1" dirty="0"/>
              <a:t>RADIUS</a:t>
            </a:r>
          </a:p>
          <a:p>
            <a:r>
              <a:rPr lang="en-IN" dirty="0"/>
              <a:t>• </a:t>
            </a:r>
            <a:r>
              <a:rPr lang="en-IN" b="1" dirty="0"/>
              <a:t>REMOTE AUTHENTICATION DIAL-IN USER SERVICE</a:t>
            </a:r>
          </a:p>
          <a:p>
            <a:endParaRPr lang="en-IN" dirty="0"/>
          </a:p>
          <a:p>
            <a:r>
              <a:rPr lang="en-IN" dirty="0"/>
              <a:t>﻿﻿</a:t>
            </a:r>
            <a:r>
              <a:rPr lang="en-IN" b="1" dirty="0"/>
              <a:t>Developed for authentication and accounting by Livingston Enterprises in 1991</a:t>
            </a:r>
          </a:p>
          <a:p>
            <a:r>
              <a:rPr lang="en-IN" b="1" dirty="0"/>
              <a:t>﻿﻿Bought by IETF.</a:t>
            </a:r>
          </a:p>
        </p:txBody>
      </p:sp>
      <p:sp>
        <p:nvSpPr>
          <p:cNvPr id="7" name="TextBox 6">
            <a:extLst>
              <a:ext uri="{FF2B5EF4-FFF2-40B4-BE49-F238E27FC236}">
                <a16:creationId xmlns:a16="http://schemas.microsoft.com/office/drawing/2014/main" id="{C2DF8D8E-5515-4CE0-9459-C0D3D718B1FA}"/>
              </a:ext>
            </a:extLst>
          </p:cNvPr>
          <p:cNvSpPr txBox="1"/>
          <p:nvPr/>
        </p:nvSpPr>
        <p:spPr>
          <a:xfrm>
            <a:off x="1252331" y="2759592"/>
            <a:ext cx="9579996" cy="3231654"/>
          </a:xfrm>
          <a:prstGeom prst="rect">
            <a:avLst/>
          </a:prstGeom>
          <a:noFill/>
        </p:spPr>
        <p:txBody>
          <a:bodyPr wrap="square">
            <a:spAutoFit/>
          </a:bodyPr>
          <a:lstStyle/>
          <a:p>
            <a:r>
              <a:rPr lang="en-IN" sz="2800" b="1" dirty="0"/>
              <a:t>WHY RADIUS?</a:t>
            </a:r>
          </a:p>
          <a:p>
            <a:endParaRPr lang="en-IN" sz="1600" b="1" dirty="0"/>
          </a:p>
          <a:p>
            <a:r>
              <a:rPr lang="en-IN" sz="1600" dirty="0"/>
              <a:t>﻿﻿</a:t>
            </a:r>
            <a:r>
              <a:rPr lang="en-IN" sz="2000" b="1" dirty="0"/>
              <a:t>Thousands of servers located which provide different services.</a:t>
            </a:r>
          </a:p>
          <a:p>
            <a:endParaRPr lang="en-IN" sz="2000" b="1" dirty="0"/>
          </a:p>
          <a:p>
            <a:r>
              <a:rPr lang="en-IN" sz="2000" b="1" dirty="0"/>
              <a:t>﻿﻿Different users access services provided by server.</a:t>
            </a:r>
          </a:p>
          <a:p>
            <a:r>
              <a:rPr lang="en-IN" sz="2000" b="1" dirty="0"/>
              <a:t>﻿﻿Authentication required.</a:t>
            </a:r>
          </a:p>
          <a:p>
            <a:endParaRPr lang="en-IN" sz="2000" b="1" dirty="0"/>
          </a:p>
          <a:p>
            <a:r>
              <a:rPr lang="en-IN" sz="2000" b="1" dirty="0"/>
              <a:t>﻿﻿Authorization &amp; Accounting also required</a:t>
            </a:r>
          </a:p>
          <a:p>
            <a:endParaRPr lang="en-IN" sz="2000" b="1" dirty="0"/>
          </a:p>
          <a:p>
            <a:r>
              <a:rPr lang="en-IN" sz="2000" b="1" dirty="0"/>
              <a:t>﻿﻿RADIUS provides AAA functionality</a:t>
            </a:r>
          </a:p>
        </p:txBody>
      </p:sp>
    </p:spTree>
    <p:extLst>
      <p:ext uri="{BB962C8B-B14F-4D97-AF65-F5344CB8AC3E}">
        <p14:creationId xmlns:p14="http://schemas.microsoft.com/office/powerpoint/2010/main" val="158774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45F7B-CA51-4DA6-B29A-63FC527B6981}"/>
              </a:ext>
            </a:extLst>
          </p:cNvPr>
          <p:cNvSpPr txBox="1"/>
          <p:nvPr/>
        </p:nvSpPr>
        <p:spPr>
          <a:xfrm>
            <a:off x="1289436" y="766708"/>
            <a:ext cx="8738483" cy="2062103"/>
          </a:xfrm>
          <a:prstGeom prst="rect">
            <a:avLst/>
          </a:prstGeom>
          <a:noFill/>
        </p:spPr>
        <p:txBody>
          <a:bodyPr wrap="square">
            <a:spAutoFit/>
          </a:bodyPr>
          <a:lstStyle/>
          <a:p>
            <a:r>
              <a:rPr lang="en-IN" sz="3200" b="1" dirty="0"/>
              <a:t>What is AAA ?</a:t>
            </a:r>
          </a:p>
          <a:p>
            <a:r>
              <a:rPr lang="en-IN" dirty="0"/>
              <a:t>﻿﻿</a:t>
            </a:r>
            <a:r>
              <a:rPr lang="en-IN" sz="2400" b="1" dirty="0"/>
              <a:t>AAA stands for authentication, authorization and accounting.</a:t>
            </a:r>
          </a:p>
          <a:p>
            <a:r>
              <a:rPr lang="en-IN" sz="2400" b="1" dirty="0"/>
              <a:t>﻿﻿Authentication : verify user</a:t>
            </a:r>
          </a:p>
          <a:p>
            <a:r>
              <a:rPr lang="en-IN" sz="2400" b="1" dirty="0"/>
              <a:t>﻿﻿Authorization: services provided to the specific user</a:t>
            </a:r>
          </a:p>
          <a:p>
            <a:r>
              <a:rPr lang="en-IN" sz="2400" b="1" dirty="0"/>
              <a:t>﻿﻿Accounting: billing for service used by the</a:t>
            </a:r>
          </a:p>
        </p:txBody>
      </p:sp>
      <p:pic>
        <p:nvPicPr>
          <p:cNvPr id="5" name="Picture 4">
            <a:extLst>
              <a:ext uri="{FF2B5EF4-FFF2-40B4-BE49-F238E27FC236}">
                <a16:creationId xmlns:a16="http://schemas.microsoft.com/office/drawing/2014/main" id="{D03154BD-83EF-468F-A907-D20522F5E05E}"/>
              </a:ext>
            </a:extLst>
          </p:cNvPr>
          <p:cNvPicPr>
            <a:picLocks noChangeAspect="1"/>
          </p:cNvPicPr>
          <p:nvPr/>
        </p:nvPicPr>
        <p:blipFill>
          <a:blip r:embed="rId2"/>
          <a:stretch>
            <a:fillRect/>
          </a:stretch>
        </p:blipFill>
        <p:spPr>
          <a:xfrm>
            <a:off x="445274" y="2886324"/>
            <a:ext cx="11444577" cy="2807404"/>
          </a:xfrm>
          <a:prstGeom prst="rect">
            <a:avLst/>
          </a:prstGeom>
        </p:spPr>
      </p:pic>
    </p:spTree>
    <p:extLst>
      <p:ext uri="{BB962C8B-B14F-4D97-AF65-F5344CB8AC3E}">
        <p14:creationId xmlns:p14="http://schemas.microsoft.com/office/powerpoint/2010/main" val="154698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E9323F-8E4C-4AD5-8F87-B0CBBD6D964C}"/>
              </a:ext>
            </a:extLst>
          </p:cNvPr>
          <p:cNvSpPr/>
          <p:nvPr/>
        </p:nvSpPr>
        <p:spPr>
          <a:xfrm>
            <a:off x="1779736" y="884093"/>
            <a:ext cx="783740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FEATURES OF RADIUS</a:t>
            </a:r>
          </a:p>
        </p:txBody>
      </p:sp>
      <p:sp>
        <p:nvSpPr>
          <p:cNvPr id="5" name="TextBox 4">
            <a:extLst>
              <a:ext uri="{FF2B5EF4-FFF2-40B4-BE49-F238E27FC236}">
                <a16:creationId xmlns:a16="http://schemas.microsoft.com/office/drawing/2014/main" id="{E3C1E863-D5F1-460B-9D79-F60FA61C4833}"/>
              </a:ext>
            </a:extLst>
          </p:cNvPr>
          <p:cNvSpPr txBox="1"/>
          <p:nvPr/>
        </p:nvSpPr>
        <p:spPr>
          <a:xfrm>
            <a:off x="2174682" y="2286160"/>
            <a:ext cx="6114552" cy="3108543"/>
          </a:xfrm>
          <a:prstGeom prst="rect">
            <a:avLst/>
          </a:prstGeom>
          <a:noFill/>
        </p:spPr>
        <p:txBody>
          <a:bodyPr wrap="square">
            <a:spAutoFit/>
          </a:bodyPr>
          <a:lstStyle/>
          <a:p>
            <a:pPr marL="457200" indent="-457200">
              <a:buFont typeface="Arial" panose="020B0604020202020204" pitchFamily="34" charset="0"/>
              <a:buChar char="•"/>
            </a:pPr>
            <a:r>
              <a:rPr lang="en-IN" sz="2800" b="1" dirty="0"/>
              <a:t>﻿Client/Server Model</a:t>
            </a:r>
          </a:p>
          <a:p>
            <a:pPr marL="457200" indent="-457200">
              <a:buFont typeface="Arial" panose="020B0604020202020204" pitchFamily="34" charset="0"/>
              <a:buChar char="•"/>
            </a:pPr>
            <a:endParaRPr lang="en-IN" sz="2800" b="1" dirty="0"/>
          </a:p>
          <a:p>
            <a:pPr marL="457200" indent="-457200">
              <a:buFont typeface="Arial" panose="020B0604020202020204" pitchFamily="34" charset="0"/>
              <a:buChar char="•"/>
            </a:pPr>
            <a:r>
              <a:rPr lang="en-IN" sz="2800" b="1" dirty="0"/>
              <a:t>﻿﻿Network Security</a:t>
            </a:r>
          </a:p>
          <a:p>
            <a:pPr marL="457200" indent="-457200">
              <a:buFont typeface="Arial" panose="020B0604020202020204" pitchFamily="34" charset="0"/>
              <a:buChar char="•"/>
            </a:pPr>
            <a:endParaRPr lang="en-IN" sz="2800" b="1" dirty="0"/>
          </a:p>
          <a:p>
            <a:pPr marL="457200" indent="-457200">
              <a:buFont typeface="Arial" panose="020B0604020202020204" pitchFamily="34" charset="0"/>
              <a:buChar char="•"/>
            </a:pPr>
            <a:r>
              <a:rPr lang="en-IN" sz="2800" b="1" dirty="0"/>
              <a:t>﻿﻿Flexible Authentication Mechanism</a:t>
            </a:r>
          </a:p>
          <a:p>
            <a:pPr marL="457200" indent="-457200">
              <a:buFont typeface="Arial" panose="020B0604020202020204" pitchFamily="34" charset="0"/>
              <a:buChar char="•"/>
            </a:pPr>
            <a:endParaRPr lang="en-IN" sz="2800" b="1" dirty="0"/>
          </a:p>
          <a:p>
            <a:pPr marL="457200" indent="-457200">
              <a:buFont typeface="Arial" panose="020B0604020202020204" pitchFamily="34" charset="0"/>
              <a:buChar char="•"/>
            </a:pPr>
            <a:r>
              <a:rPr lang="en-IN" sz="2800" b="1" dirty="0"/>
              <a:t>﻿﻿Extensible Protocol</a:t>
            </a:r>
          </a:p>
        </p:txBody>
      </p:sp>
    </p:spTree>
    <p:extLst>
      <p:ext uri="{BB962C8B-B14F-4D97-AF65-F5344CB8AC3E}">
        <p14:creationId xmlns:p14="http://schemas.microsoft.com/office/powerpoint/2010/main" val="291652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FF62A2-7A02-45F0-9BEC-D14EACAA9F16}"/>
              </a:ext>
            </a:extLst>
          </p:cNvPr>
          <p:cNvSpPr/>
          <p:nvPr/>
        </p:nvSpPr>
        <p:spPr>
          <a:xfrm>
            <a:off x="485030" y="653506"/>
            <a:ext cx="11138828"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GENERAL FLOWGRAPH</a:t>
            </a:r>
          </a:p>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FOR RADIUS</a:t>
            </a:r>
          </a:p>
        </p:txBody>
      </p:sp>
      <p:pic>
        <p:nvPicPr>
          <p:cNvPr id="4" name="Picture 3">
            <a:extLst>
              <a:ext uri="{FF2B5EF4-FFF2-40B4-BE49-F238E27FC236}">
                <a16:creationId xmlns:a16="http://schemas.microsoft.com/office/drawing/2014/main" id="{3705AE7C-8FBE-4542-8D11-4F9367433F35}"/>
              </a:ext>
            </a:extLst>
          </p:cNvPr>
          <p:cNvPicPr>
            <a:picLocks noChangeAspect="1"/>
          </p:cNvPicPr>
          <p:nvPr/>
        </p:nvPicPr>
        <p:blipFill>
          <a:blip r:embed="rId2"/>
          <a:stretch>
            <a:fillRect/>
          </a:stretch>
        </p:blipFill>
        <p:spPr>
          <a:xfrm>
            <a:off x="343231" y="1932167"/>
            <a:ext cx="11505538" cy="4925833"/>
          </a:xfrm>
          <a:prstGeom prst="rect">
            <a:avLst/>
          </a:prstGeom>
        </p:spPr>
      </p:pic>
    </p:spTree>
    <p:extLst>
      <p:ext uri="{BB962C8B-B14F-4D97-AF65-F5344CB8AC3E}">
        <p14:creationId xmlns:p14="http://schemas.microsoft.com/office/powerpoint/2010/main" val="298965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C3249-B4F5-469D-9F54-03802E390269}"/>
              </a:ext>
            </a:extLst>
          </p:cNvPr>
          <p:cNvSpPr txBox="1"/>
          <p:nvPr/>
        </p:nvSpPr>
        <p:spPr>
          <a:xfrm>
            <a:off x="993913" y="842838"/>
            <a:ext cx="10328744" cy="4401205"/>
          </a:xfrm>
          <a:prstGeom prst="rect">
            <a:avLst/>
          </a:prstGeom>
          <a:noFill/>
        </p:spPr>
        <p:txBody>
          <a:bodyPr wrap="square" lIns="91440" tIns="45720" rIns="91440" bIns="45720" anchor="t">
            <a:spAutoFit/>
          </a:bodyPr>
          <a:lstStyle/>
          <a:p>
            <a:r>
              <a:rPr lang="en-IN" sz="3200" b="1" dirty="0"/>
              <a:t>RADIUS DETAILS</a:t>
            </a:r>
          </a:p>
          <a:p>
            <a:endParaRPr lang="en-IN" sz="2400" b="1" dirty="0"/>
          </a:p>
          <a:p>
            <a:r>
              <a:rPr lang="en-IN" sz="2400" b="1" dirty="0"/>
              <a:t> RADIUS uses UDP and not TCP</a:t>
            </a:r>
          </a:p>
          <a:p>
            <a:endParaRPr lang="en-IN" sz="2000" b="1" dirty="0"/>
          </a:p>
          <a:p>
            <a:r>
              <a:rPr lang="en-IN" sz="2000" b="1" dirty="0"/>
              <a:t>Following are some reasons:</a:t>
            </a:r>
          </a:p>
          <a:p>
            <a:endParaRPr lang="en-IN" sz="2000" b="1" dirty="0"/>
          </a:p>
          <a:p>
            <a:r>
              <a:rPr lang="en-IN" sz="2000" b="1" dirty="0"/>
              <a:t>﻿﻿﻿1).User cannot wait for several minutes, so retransmission algorithm of TCP not required.</a:t>
            </a:r>
          </a:p>
          <a:p>
            <a:endParaRPr lang="en-IN" sz="2000" b="1" dirty="0"/>
          </a:p>
          <a:p>
            <a:r>
              <a:rPr lang="en-IN" sz="2000" b="1" dirty="0"/>
              <a:t>﻿﻿﻿2).No special handling for offline clients and Servers</a:t>
            </a:r>
          </a:p>
          <a:p>
            <a:endParaRPr lang="en-IN" sz="2000" b="1" dirty="0"/>
          </a:p>
          <a:p>
            <a:r>
              <a:rPr lang="en-IN" sz="2000" b="1" dirty="0"/>
              <a:t>﻿﻿﻿3).Stateless Protocol</a:t>
            </a:r>
          </a:p>
          <a:p>
            <a:endParaRPr lang="en-IN" sz="2000" b="1" dirty="0"/>
          </a:p>
          <a:p>
            <a:r>
              <a:rPr lang="en-IN" sz="2000" b="1" dirty="0"/>
              <a:t>﻿﻿﻿4).Easy to implement multi-threaded server and provide service to multiple</a:t>
            </a:r>
          </a:p>
        </p:txBody>
      </p:sp>
    </p:spTree>
    <p:extLst>
      <p:ext uri="{BB962C8B-B14F-4D97-AF65-F5344CB8AC3E}">
        <p14:creationId xmlns:p14="http://schemas.microsoft.com/office/powerpoint/2010/main" val="237799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50DF9-DEF9-416A-B903-51114ED91626}"/>
              </a:ext>
            </a:extLst>
          </p:cNvPr>
          <p:cNvPicPr>
            <a:picLocks noChangeAspect="1"/>
          </p:cNvPicPr>
          <p:nvPr/>
        </p:nvPicPr>
        <p:blipFill rotWithShape="1">
          <a:blip r:embed="rId2">
            <a:extLst>
              <a:ext uri="{28A0092B-C50C-407E-A947-70E740481C1C}">
                <a14:useLocalDpi xmlns:a14="http://schemas.microsoft.com/office/drawing/2010/main" val="0"/>
              </a:ext>
            </a:extLst>
          </a:blip>
          <a:srcRect l="6649" t="18389" r="5212" b="7124"/>
          <a:stretch/>
        </p:blipFill>
        <p:spPr>
          <a:xfrm>
            <a:off x="1275080" y="1219200"/>
            <a:ext cx="9641839" cy="3980953"/>
          </a:xfrm>
          <a:prstGeom prst="rect">
            <a:avLst/>
          </a:prstGeom>
        </p:spPr>
      </p:pic>
    </p:spTree>
    <p:extLst>
      <p:ext uri="{BB962C8B-B14F-4D97-AF65-F5344CB8AC3E}">
        <p14:creationId xmlns:p14="http://schemas.microsoft.com/office/powerpoint/2010/main" val="32529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BC365-13CE-497B-9020-5D22C5F357BF}"/>
              </a:ext>
            </a:extLst>
          </p:cNvPr>
          <p:cNvSpPr txBox="1"/>
          <p:nvPr/>
        </p:nvSpPr>
        <p:spPr>
          <a:xfrm>
            <a:off x="1270000" y="1046480"/>
            <a:ext cx="9428480" cy="4154984"/>
          </a:xfrm>
          <a:prstGeom prst="rect">
            <a:avLst/>
          </a:prstGeom>
          <a:noFill/>
        </p:spPr>
        <p:txBody>
          <a:bodyPr wrap="square">
            <a:spAutoFit/>
          </a:bodyPr>
          <a:lstStyle/>
          <a:p>
            <a:r>
              <a:rPr lang="en-US" sz="2400" b="1" dirty="0"/>
              <a:t>Connection Steps </a:t>
            </a:r>
          </a:p>
          <a:p>
            <a:r>
              <a:rPr lang="en-US" sz="2400" b="1" dirty="0"/>
              <a:t>1. User initiates PPP authentication to the NAS. </a:t>
            </a:r>
          </a:p>
          <a:p>
            <a:r>
              <a:rPr lang="en-US" sz="2400" b="1" dirty="0"/>
              <a:t>2. NAS prompts for username and password (if Password Authentication Protocol [PAP]) or challenge (if Challenge Handshake Authentication Protocol [CHAP]). </a:t>
            </a:r>
          </a:p>
          <a:p>
            <a:r>
              <a:rPr lang="en-US" sz="2400" b="1" dirty="0"/>
              <a:t>3. User replies.</a:t>
            </a:r>
          </a:p>
          <a:p>
            <a:r>
              <a:rPr lang="en-US" sz="2400" b="1" dirty="0"/>
              <a:t> 4. RADIUS client sends username and encrypted password to the RADIUS server. </a:t>
            </a:r>
          </a:p>
          <a:p>
            <a:r>
              <a:rPr lang="en-US" sz="2400" b="1" dirty="0"/>
              <a:t>5. RADIUS server responds with Accept, Reject, or Challenge.</a:t>
            </a:r>
          </a:p>
          <a:p>
            <a:r>
              <a:rPr lang="en-US" sz="2400" b="1" dirty="0"/>
              <a:t> 6. The RADIUS client acts upon services and services parameters bundled with Accept or Reject.. </a:t>
            </a:r>
            <a:endParaRPr lang="en-IN" sz="2400" b="1" dirty="0"/>
          </a:p>
        </p:txBody>
      </p:sp>
    </p:spTree>
    <p:extLst>
      <p:ext uri="{BB962C8B-B14F-4D97-AF65-F5344CB8AC3E}">
        <p14:creationId xmlns:p14="http://schemas.microsoft.com/office/powerpoint/2010/main" val="240035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5CD6C-9590-47A4-A339-70D8F9AE107A}"/>
              </a:ext>
            </a:extLst>
          </p:cNvPr>
          <p:cNvSpPr txBox="1"/>
          <p:nvPr/>
        </p:nvSpPr>
        <p:spPr>
          <a:xfrm>
            <a:off x="1554480" y="1385054"/>
            <a:ext cx="9875520" cy="646331"/>
          </a:xfrm>
          <a:prstGeom prst="rect">
            <a:avLst/>
          </a:prstGeom>
          <a:noFill/>
        </p:spPr>
        <p:txBody>
          <a:bodyPr wrap="square">
            <a:spAutoFit/>
          </a:bodyPr>
          <a:lstStyle/>
          <a:p>
            <a:r>
              <a:rPr lang="en-IN" sz="3600" b="1" dirty="0"/>
              <a:t>Remote Access Authentication Protocol</a:t>
            </a:r>
          </a:p>
        </p:txBody>
      </p:sp>
      <p:sp>
        <p:nvSpPr>
          <p:cNvPr id="5" name="TextBox 4">
            <a:extLst>
              <a:ext uri="{FF2B5EF4-FFF2-40B4-BE49-F238E27FC236}">
                <a16:creationId xmlns:a16="http://schemas.microsoft.com/office/drawing/2014/main" id="{A8D25366-0467-44C9-B90E-521FDE3E020D}"/>
              </a:ext>
            </a:extLst>
          </p:cNvPr>
          <p:cNvSpPr txBox="1"/>
          <p:nvPr/>
        </p:nvSpPr>
        <p:spPr>
          <a:xfrm>
            <a:off x="1676400" y="2930436"/>
            <a:ext cx="8148320" cy="1815882"/>
          </a:xfrm>
          <a:prstGeom prst="rect">
            <a:avLst/>
          </a:prstGeom>
          <a:noFill/>
        </p:spPr>
        <p:txBody>
          <a:bodyPr wrap="square">
            <a:spAutoFit/>
          </a:bodyPr>
          <a:lstStyle/>
          <a:p>
            <a:r>
              <a:rPr lang="en-IN" sz="2800" b="1" dirty="0"/>
              <a:t>A remote access authentication protocol is the method by which remote users will be authenticated when they log on the network. One (unwise) choice is to allow users to log on without authentication.</a:t>
            </a:r>
          </a:p>
        </p:txBody>
      </p:sp>
    </p:spTree>
    <p:extLst>
      <p:ext uri="{BB962C8B-B14F-4D97-AF65-F5344CB8AC3E}">
        <p14:creationId xmlns:p14="http://schemas.microsoft.com/office/powerpoint/2010/main" val="1471493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F10FE-80CF-4703-86D9-5E9B2FDE8FE2}"/>
              </a:ext>
            </a:extLst>
          </p:cNvPr>
          <p:cNvSpPr txBox="1"/>
          <p:nvPr/>
        </p:nvSpPr>
        <p:spPr>
          <a:xfrm>
            <a:off x="1432560" y="1413063"/>
            <a:ext cx="9530080" cy="4031873"/>
          </a:xfrm>
          <a:prstGeom prst="rect">
            <a:avLst/>
          </a:prstGeom>
          <a:noFill/>
        </p:spPr>
        <p:txBody>
          <a:bodyPr wrap="square">
            <a:spAutoFit/>
          </a:bodyPr>
          <a:lstStyle/>
          <a:p>
            <a:r>
              <a:rPr lang="en-US" sz="3200" b="1" dirty="0"/>
              <a:t>There are simply two methods to authenticate PPP links namely Password Authentication Protocol (PAP) and Challenge Handshake Authentication Protocol (CHAP).</a:t>
            </a:r>
          </a:p>
          <a:p>
            <a:endParaRPr lang="en-US" sz="3200" b="1" dirty="0"/>
          </a:p>
          <a:p>
            <a:r>
              <a:rPr lang="en-US" sz="3200" b="1" dirty="0"/>
              <a:t> From these two authentication protocols, PAP is less secured as the password is sent in clear text and is performed only at the initial link establishment.</a:t>
            </a:r>
            <a:endParaRPr lang="en-IN" sz="3200" b="1" dirty="0"/>
          </a:p>
        </p:txBody>
      </p:sp>
    </p:spTree>
    <p:extLst>
      <p:ext uri="{BB962C8B-B14F-4D97-AF65-F5344CB8AC3E}">
        <p14:creationId xmlns:p14="http://schemas.microsoft.com/office/powerpoint/2010/main" val="408410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1E0630-1302-429D-9F67-6413C005BF24}"/>
              </a:ext>
            </a:extLst>
          </p:cNvPr>
          <p:cNvSpPr txBox="1"/>
          <p:nvPr/>
        </p:nvSpPr>
        <p:spPr>
          <a:xfrm>
            <a:off x="995680" y="902176"/>
            <a:ext cx="10403840" cy="2031325"/>
          </a:xfrm>
          <a:prstGeom prst="rect">
            <a:avLst/>
          </a:prstGeom>
          <a:noFill/>
        </p:spPr>
        <p:txBody>
          <a:bodyPr wrap="square">
            <a:spAutoFit/>
          </a:bodyPr>
          <a:lstStyle/>
          <a:p>
            <a:r>
              <a:rPr lang="en-US" sz="2800" b="1" dirty="0"/>
              <a:t>What is PAP ?</a:t>
            </a:r>
          </a:p>
          <a:p>
            <a:endParaRPr lang="en-US" b="1" dirty="0"/>
          </a:p>
          <a:p>
            <a:r>
              <a:rPr lang="en-US" dirty="0"/>
              <a:t> </a:t>
            </a:r>
            <a:r>
              <a:rPr lang="en-US" sz="2000" b="1" dirty="0"/>
              <a:t>PAP is a password Authentication Protocol used by PPP links to validate users. PAP authentication requires the calling device to enter the username and password. If the credentials match with the local database of the called device or in the remote AAA database then it is allowed to access otherwise denied</a:t>
            </a:r>
            <a:endParaRPr lang="en-IN" sz="2000" b="1" dirty="0"/>
          </a:p>
        </p:txBody>
      </p:sp>
      <p:sp>
        <p:nvSpPr>
          <p:cNvPr id="7" name="TextBox 6">
            <a:extLst>
              <a:ext uri="{FF2B5EF4-FFF2-40B4-BE49-F238E27FC236}">
                <a16:creationId xmlns:a16="http://schemas.microsoft.com/office/drawing/2014/main" id="{235B91CF-0BFC-4FB4-AF0F-1C398054FED6}"/>
              </a:ext>
            </a:extLst>
          </p:cNvPr>
          <p:cNvSpPr txBox="1"/>
          <p:nvPr/>
        </p:nvSpPr>
        <p:spPr>
          <a:xfrm>
            <a:off x="1117600" y="3330416"/>
            <a:ext cx="10281920" cy="2677656"/>
          </a:xfrm>
          <a:prstGeom prst="rect">
            <a:avLst/>
          </a:prstGeom>
          <a:noFill/>
        </p:spPr>
        <p:txBody>
          <a:bodyPr wrap="square">
            <a:spAutoFit/>
          </a:bodyPr>
          <a:lstStyle/>
          <a:p>
            <a:r>
              <a:rPr lang="en-US" sz="2400" b="1" dirty="0"/>
              <a:t>Features of PAP Some of the features of PAP are: </a:t>
            </a:r>
          </a:p>
          <a:p>
            <a:r>
              <a:rPr lang="en-US" sz="2400" b="1" dirty="0"/>
              <a:t>• The password is sent in clear text. </a:t>
            </a:r>
          </a:p>
          <a:p>
            <a:r>
              <a:rPr lang="en-US" sz="2400" b="1" dirty="0"/>
              <a:t>• All network operating system support PAP. </a:t>
            </a:r>
          </a:p>
          <a:p>
            <a:r>
              <a:rPr lang="en-US" sz="2400" b="1" dirty="0"/>
              <a:t>• It uses two-way Handshake Protocol. </a:t>
            </a:r>
          </a:p>
          <a:p>
            <a:r>
              <a:rPr lang="en-US" sz="2400" b="1" dirty="0"/>
              <a:t>• It is non-interactive.</a:t>
            </a:r>
          </a:p>
          <a:p>
            <a:r>
              <a:rPr lang="en-US" sz="2400" b="1" dirty="0"/>
              <a:t> • PAP supports both one-way authentication (unidirectional) and two-way authentication (bidirectional)</a:t>
            </a:r>
            <a:endParaRPr lang="en-IN" sz="2400" b="1" dirty="0"/>
          </a:p>
        </p:txBody>
      </p:sp>
    </p:spTree>
    <p:extLst>
      <p:ext uri="{BB962C8B-B14F-4D97-AF65-F5344CB8AC3E}">
        <p14:creationId xmlns:p14="http://schemas.microsoft.com/office/powerpoint/2010/main" val="109244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B542F-1A4C-4EB3-B925-B95D7E553098}"/>
              </a:ext>
            </a:extLst>
          </p:cNvPr>
          <p:cNvSpPr/>
          <p:nvPr/>
        </p:nvSpPr>
        <p:spPr>
          <a:xfrm>
            <a:off x="2305018" y="725068"/>
            <a:ext cx="708899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Cryptography ?</a:t>
            </a:r>
          </a:p>
        </p:txBody>
      </p:sp>
      <p:sp>
        <p:nvSpPr>
          <p:cNvPr id="3" name="TextBox 2">
            <a:extLst>
              <a:ext uri="{FF2B5EF4-FFF2-40B4-BE49-F238E27FC236}">
                <a16:creationId xmlns:a16="http://schemas.microsoft.com/office/drawing/2014/main" id="{F729D8CF-F65F-4DA5-B055-69A10C5A7D30}"/>
              </a:ext>
            </a:extLst>
          </p:cNvPr>
          <p:cNvSpPr txBox="1"/>
          <p:nvPr/>
        </p:nvSpPr>
        <p:spPr>
          <a:xfrm>
            <a:off x="3872285" y="1987825"/>
            <a:ext cx="7537837" cy="378565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Cryptography derived its name from a</a:t>
            </a:r>
          </a:p>
          <a:p>
            <a:r>
              <a:rPr lang="en-US" sz="2400" b="1" dirty="0">
                <a:latin typeface="Arial" panose="020B0604020202020204" pitchFamily="34" charset="0"/>
                <a:cs typeface="Arial" panose="020B0604020202020204" pitchFamily="34" charset="0"/>
              </a:rPr>
              <a:t>Greek word called "</a:t>
            </a:r>
            <a:r>
              <a:rPr lang="en-US" sz="2400" b="1" dirty="0" err="1">
                <a:latin typeface="Arial" panose="020B0604020202020204" pitchFamily="34" charset="0"/>
                <a:cs typeface="Arial" panose="020B0604020202020204" pitchFamily="34" charset="0"/>
              </a:rPr>
              <a:t>Kryptos</a:t>
            </a:r>
            <a:r>
              <a:rPr lang="en-US" sz="2400" b="1" dirty="0">
                <a:latin typeface="Arial" panose="020B0604020202020204" pitchFamily="34" charset="0"/>
                <a:cs typeface="Arial" panose="020B0604020202020204" pitchFamily="34" charset="0"/>
              </a:rPr>
              <a:t>" which means          "Hidden Secrets"</a:t>
            </a:r>
          </a:p>
          <a:p>
            <a:r>
              <a:rPr lang="en-US" sz="2400" b="1" dirty="0">
                <a:latin typeface="Arial" panose="020B0604020202020204" pitchFamily="34" charset="0"/>
                <a:cs typeface="Arial" panose="020B0604020202020204" pitchFamily="34" charset="0"/>
              </a:rPr>
              <a:t>Cryptography is the practice and study of hiding information. It is the Art or Science of converting a plain intelligible data into an unintelligible data and again retransforming that message into its original form.</a:t>
            </a:r>
          </a:p>
          <a:p>
            <a:r>
              <a:rPr lang="en-US" sz="2400" b="1" dirty="0">
                <a:latin typeface="Arial" panose="020B0604020202020204" pitchFamily="34" charset="0"/>
                <a:cs typeface="Arial" panose="020B0604020202020204" pitchFamily="34" charset="0"/>
              </a:rPr>
              <a:t>It provides</a:t>
            </a:r>
          </a:p>
          <a:p>
            <a:r>
              <a:rPr lang="en-US" sz="2400" b="1" dirty="0">
                <a:latin typeface="Arial" panose="020B0604020202020204" pitchFamily="34" charset="0"/>
                <a:cs typeface="Arial" panose="020B0604020202020204" pitchFamily="34" charset="0"/>
              </a:rPr>
              <a:t>Confidentiality, Integrity, Accuracy.</a:t>
            </a:r>
            <a:endParaRPr lang="en-IN" sz="2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156EC06-4067-4B07-9C0F-1B6D53E0C479}"/>
              </a:ext>
            </a:extLst>
          </p:cNvPr>
          <p:cNvPicPr>
            <a:picLocks noChangeAspect="1"/>
          </p:cNvPicPr>
          <p:nvPr/>
        </p:nvPicPr>
        <p:blipFill>
          <a:blip r:embed="rId2"/>
          <a:stretch>
            <a:fillRect/>
          </a:stretch>
        </p:blipFill>
        <p:spPr>
          <a:xfrm>
            <a:off x="779228" y="2075289"/>
            <a:ext cx="2857500" cy="3172571"/>
          </a:xfrm>
          <a:prstGeom prst="rect">
            <a:avLst/>
          </a:prstGeom>
        </p:spPr>
      </p:pic>
    </p:spTree>
    <p:extLst>
      <p:ext uri="{BB962C8B-B14F-4D97-AF65-F5344CB8AC3E}">
        <p14:creationId xmlns:p14="http://schemas.microsoft.com/office/powerpoint/2010/main" val="1263796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E34968-31BB-4AE2-A324-A06F253B6D35}"/>
              </a:ext>
            </a:extLst>
          </p:cNvPr>
          <p:cNvSpPr txBox="1"/>
          <p:nvPr/>
        </p:nvSpPr>
        <p:spPr>
          <a:xfrm>
            <a:off x="955040" y="841216"/>
            <a:ext cx="10485120" cy="2677656"/>
          </a:xfrm>
          <a:prstGeom prst="rect">
            <a:avLst/>
          </a:prstGeom>
          <a:noFill/>
        </p:spPr>
        <p:txBody>
          <a:bodyPr wrap="square">
            <a:spAutoFit/>
          </a:bodyPr>
          <a:lstStyle/>
          <a:p>
            <a:r>
              <a:rPr lang="en-US" sz="2800" b="1" dirty="0"/>
              <a:t>CHAP</a:t>
            </a:r>
            <a:endParaRPr lang="en-US" b="1" dirty="0"/>
          </a:p>
          <a:p>
            <a:r>
              <a:rPr lang="en-US" dirty="0"/>
              <a:t> </a:t>
            </a:r>
            <a:r>
              <a:rPr lang="en-US" sz="2800" b="1" dirty="0"/>
              <a:t>Challenge Handshake Authentication Protocol (CHAP) is a Point-to-point protocol (PPP) authentication protocol developed by IETF (Internet Engineering Task Force). It is used at the initial startup of the link. Also, it performs periodic checkups to check if the router is still communicating with the same host.</a:t>
            </a:r>
            <a:endParaRPr lang="en-IN" b="1" dirty="0"/>
          </a:p>
        </p:txBody>
      </p:sp>
      <p:pic>
        <p:nvPicPr>
          <p:cNvPr id="5" name="Picture 4">
            <a:extLst>
              <a:ext uri="{FF2B5EF4-FFF2-40B4-BE49-F238E27FC236}">
                <a16:creationId xmlns:a16="http://schemas.microsoft.com/office/drawing/2014/main" id="{1A42328E-660F-43FF-B90A-BAF755495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 y="3518872"/>
            <a:ext cx="10017760" cy="3200677"/>
          </a:xfrm>
          <a:prstGeom prst="rect">
            <a:avLst/>
          </a:prstGeom>
        </p:spPr>
      </p:pic>
    </p:spTree>
    <p:extLst>
      <p:ext uri="{BB962C8B-B14F-4D97-AF65-F5344CB8AC3E}">
        <p14:creationId xmlns:p14="http://schemas.microsoft.com/office/powerpoint/2010/main" val="248948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8D6631-75F8-4F3F-AEB5-662CCDB4409E}"/>
              </a:ext>
            </a:extLst>
          </p:cNvPr>
          <p:cNvSpPr txBox="1"/>
          <p:nvPr/>
        </p:nvSpPr>
        <p:spPr>
          <a:xfrm>
            <a:off x="955040" y="718741"/>
            <a:ext cx="10525760" cy="5386090"/>
          </a:xfrm>
          <a:prstGeom prst="rect">
            <a:avLst/>
          </a:prstGeom>
          <a:noFill/>
        </p:spPr>
        <p:txBody>
          <a:bodyPr wrap="square">
            <a:spAutoFit/>
          </a:bodyPr>
          <a:lstStyle/>
          <a:p>
            <a:r>
              <a:rPr lang="en-US" sz="3200" b="1" dirty="0"/>
              <a:t>Features of CHAP </a:t>
            </a:r>
          </a:p>
          <a:p>
            <a:endParaRPr lang="en-US" sz="3200" b="1" dirty="0"/>
          </a:p>
          <a:p>
            <a:r>
              <a:rPr lang="en-US" sz="2000" b="1" dirty="0"/>
              <a:t>• It uses 3-way handshaking protocol (not like TCP). First, the authenticator sends a challenge packet to the peer then, the peer responds with a value using its one way hash function. The authenticator then matches the received value with its own calculated hash value. If the values match then the authentication is acknowledged otherwise, the connection will be terminated. </a:t>
            </a:r>
          </a:p>
          <a:p>
            <a:endParaRPr lang="en-US" sz="2000" b="1" dirty="0"/>
          </a:p>
          <a:p>
            <a:r>
              <a:rPr lang="en-US" sz="2000" b="1" dirty="0"/>
              <a:t>• It uses one-way hash function called MD5.</a:t>
            </a:r>
          </a:p>
          <a:p>
            <a:r>
              <a:rPr lang="en-US" sz="2000" b="1" dirty="0"/>
              <a:t> </a:t>
            </a:r>
          </a:p>
          <a:p>
            <a:r>
              <a:rPr lang="en-US" sz="2000" b="1" dirty="0"/>
              <a:t>• It also authenticates periodically to check if the communication is taking place with the same device or not. </a:t>
            </a:r>
          </a:p>
          <a:p>
            <a:endParaRPr lang="en-US" sz="2000" b="1" dirty="0"/>
          </a:p>
          <a:p>
            <a:r>
              <a:rPr lang="en-US" sz="2000" b="1" dirty="0"/>
              <a:t>• Also, it provides more security than PAP (Password Authentication Procedure) as the value used (find out by hash function) is changed variably. </a:t>
            </a:r>
          </a:p>
          <a:p>
            <a:endParaRPr lang="en-US" sz="2000" b="1" dirty="0"/>
          </a:p>
          <a:p>
            <a:r>
              <a:rPr lang="en-US" sz="2000" b="1" dirty="0"/>
              <a:t>• CHAP requires to know the plaintext of the secret as it is never sent over the network</a:t>
            </a:r>
            <a:r>
              <a:rPr lang="en-US" sz="2000" dirty="0"/>
              <a:t>.</a:t>
            </a:r>
            <a:endParaRPr lang="en-IN" sz="2000" dirty="0"/>
          </a:p>
        </p:txBody>
      </p:sp>
    </p:spTree>
    <p:extLst>
      <p:ext uri="{BB962C8B-B14F-4D97-AF65-F5344CB8AC3E}">
        <p14:creationId xmlns:p14="http://schemas.microsoft.com/office/powerpoint/2010/main" val="1749222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C8EB1-80AA-4E58-9501-E103FD9C374C}"/>
              </a:ext>
            </a:extLst>
          </p:cNvPr>
          <p:cNvSpPr txBox="1"/>
          <p:nvPr/>
        </p:nvSpPr>
        <p:spPr>
          <a:xfrm>
            <a:off x="934720" y="948174"/>
            <a:ext cx="10512642" cy="1938992"/>
          </a:xfrm>
          <a:prstGeom prst="rect">
            <a:avLst/>
          </a:prstGeom>
          <a:noFill/>
        </p:spPr>
        <p:txBody>
          <a:bodyPr wrap="square">
            <a:spAutoFit/>
          </a:bodyPr>
          <a:lstStyle/>
          <a:p>
            <a:r>
              <a:rPr lang="en-US" sz="4800" b="1" dirty="0"/>
              <a:t>CHAP Packets </a:t>
            </a:r>
          </a:p>
          <a:p>
            <a:endParaRPr lang="en-US" sz="3600" b="1" dirty="0"/>
          </a:p>
          <a:p>
            <a:r>
              <a:rPr lang="en-US" sz="3600" b="1" dirty="0"/>
              <a:t>There are 4 types of CHAP packets</a:t>
            </a:r>
            <a:endParaRPr lang="en-IN" sz="3600" b="1" dirty="0"/>
          </a:p>
        </p:txBody>
      </p:sp>
      <p:sp>
        <p:nvSpPr>
          <p:cNvPr id="5" name="TextBox 4">
            <a:extLst>
              <a:ext uri="{FF2B5EF4-FFF2-40B4-BE49-F238E27FC236}">
                <a16:creationId xmlns:a16="http://schemas.microsoft.com/office/drawing/2014/main" id="{0A95BB3D-6217-48C2-8A64-8C82CCB5BFEA}"/>
              </a:ext>
            </a:extLst>
          </p:cNvPr>
          <p:cNvSpPr txBox="1"/>
          <p:nvPr/>
        </p:nvSpPr>
        <p:spPr>
          <a:xfrm>
            <a:off x="1084163" y="3059139"/>
            <a:ext cx="6111432" cy="523220"/>
          </a:xfrm>
          <a:prstGeom prst="rect">
            <a:avLst/>
          </a:prstGeom>
          <a:noFill/>
        </p:spPr>
        <p:txBody>
          <a:bodyPr wrap="square">
            <a:spAutoFit/>
          </a:bodyPr>
          <a:lstStyle/>
          <a:p>
            <a:r>
              <a:rPr lang="en-IN" sz="2800" b="1" dirty="0"/>
              <a:t>1).Challenge Packet</a:t>
            </a:r>
          </a:p>
        </p:txBody>
      </p:sp>
      <p:sp>
        <p:nvSpPr>
          <p:cNvPr id="7" name="TextBox 6">
            <a:extLst>
              <a:ext uri="{FF2B5EF4-FFF2-40B4-BE49-F238E27FC236}">
                <a16:creationId xmlns:a16="http://schemas.microsoft.com/office/drawing/2014/main" id="{94A95C8C-05A3-4C38-98B2-ACDECF71F2D4}"/>
              </a:ext>
            </a:extLst>
          </p:cNvPr>
          <p:cNvSpPr txBox="1"/>
          <p:nvPr/>
        </p:nvSpPr>
        <p:spPr>
          <a:xfrm>
            <a:off x="1084163" y="3582359"/>
            <a:ext cx="6111432" cy="523220"/>
          </a:xfrm>
          <a:prstGeom prst="rect">
            <a:avLst/>
          </a:prstGeom>
          <a:noFill/>
        </p:spPr>
        <p:txBody>
          <a:bodyPr wrap="square">
            <a:spAutoFit/>
          </a:bodyPr>
          <a:lstStyle/>
          <a:p>
            <a:r>
              <a:rPr lang="en-IN" sz="2800" b="1" dirty="0"/>
              <a:t>2).Response Packet</a:t>
            </a:r>
          </a:p>
        </p:txBody>
      </p:sp>
      <p:sp>
        <p:nvSpPr>
          <p:cNvPr id="9" name="TextBox 8">
            <a:extLst>
              <a:ext uri="{FF2B5EF4-FFF2-40B4-BE49-F238E27FC236}">
                <a16:creationId xmlns:a16="http://schemas.microsoft.com/office/drawing/2014/main" id="{94CD1AEF-43CB-4C23-8164-DEC7BCFD0941}"/>
              </a:ext>
            </a:extLst>
          </p:cNvPr>
          <p:cNvSpPr txBox="1"/>
          <p:nvPr/>
        </p:nvSpPr>
        <p:spPr>
          <a:xfrm>
            <a:off x="1084163" y="4105579"/>
            <a:ext cx="6111432" cy="523220"/>
          </a:xfrm>
          <a:prstGeom prst="rect">
            <a:avLst/>
          </a:prstGeom>
          <a:noFill/>
        </p:spPr>
        <p:txBody>
          <a:bodyPr wrap="square">
            <a:spAutoFit/>
          </a:bodyPr>
          <a:lstStyle/>
          <a:p>
            <a:r>
              <a:rPr lang="en-IN" sz="2800" b="1" dirty="0"/>
              <a:t>3).Success Packet</a:t>
            </a:r>
          </a:p>
        </p:txBody>
      </p:sp>
      <p:sp>
        <p:nvSpPr>
          <p:cNvPr id="11" name="TextBox 10">
            <a:extLst>
              <a:ext uri="{FF2B5EF4-FFF2-40B4-BE49-F238E27FC236}">
                <a16:creationId xmlns:a16="http://schemas.microsoft.com/office/drawing/2014/main" id="{84F5DAAB-81AB-4981-81A6-05D04DEF8896}"/>
              </a:ext>
            </a:extLst>
          </p:cNvPr>
          <p:cNvSpPr txBox="1"/>
          <p:nvPr/>
        </p:nvSpPr>
        <p:spPr>
          <a:xfrm>
            <a:off x="1084163" y="4657374"/>
            <a:ext cx="6111432" cy="523220"/>
          </a:xfrm>
          <a:prstGeom prst="rect">
            <a:avLst/>
          </a:prstGeom>
          <a:noFill/>
        </p:spPr>
        <p:txBody>
          <a:bodyPr wrap="square">
            <a:spAutoFit/>
          </a:bodyPr>
          <a:lstStyle/>
          <a:p>
            <a:r>
              <a:rPr lang="en-IN" sz="2800" b="1" dirty="0"/>
              <a:t>4).Failure Packet</a:t>
            </a:r>
          </a:p>
        </p:txBody>
      </p:sp>
    </p:spTree>
    <p:extLst>
      <p:ext uri="{BB962C8B-B14F-4D97-AF65-F5344CB8AC3E}">
        <p14:creationId xmlns:p14="http://schemas.microsoft.com/office/powerpoint/2010/main" val="106913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561F1-05AA-406D-929A-86346E2907AF}"/>
              </a:ext>
            </a:extLst>
          </p:cNvPr>
          <p:cNvSpPr txBox="1"/>
          <p:nvPr/>
        </p:nvSpPr>
        <p:spPr>
          <a:xfrm>
            <a:off x="937549" y="1026871"/>
            <a:ext cx="9444942" cy="4524315"/>
          </a:xfrm>
          <a:prstGeom prst="rect">
            <a:avLst/>
          </a:prstGeom>
          <a:noFill/>
        </p:spPr>
        <p:txBody>
          <a:bodyPr wrap="square">
            <a:spAutoFit/>
          </a:bodyPr>
          <a:lstStyle/>
          <a:p>
            <a:r>
              <a:rPr lang="en-US" sz="3200" b="1" dirty="0"/>
              <a:t>When to use PAP</a:t>
            </a:r>
          </a:p>
          <a:p>
            <a:endParaRPr lang="en-US" sz="3200" b="1" dirty="0"/>
          </a:p>
          <a:p>
            <a:r>
              <a:rPr lang="en-US" sz="2800" b="1" dirty="0"/>
              <a:t> PAP is usually used in following scenarios:</a:t>
            </a:r>
          </a:p>
          <a:p>
            <a:r>
              <a:rPr lang="en-US" sz="2800" b="1" dirty="0"/>
              <a:t> </a:t>
            </a:r>
          </a:p>
          <a:p>
            <a:r>
              <a:rPr lang="en-US" sz="2400" b="1" dirty="0"/>
              <a:t>• When the application doesn’t support CHAP. </a:t>
            </a:r>
          </a:p>
          <a:p>
            <a:endParaRPr lang="en-US" sz="2400" b="1" dirty="0"/>
          </a:p>
          <a:p>
            <a:r>
              <a:rPr lang="en-US" sz="2400" b="1" dirty="0"/>
              <a:t>• Circumstances where it is necessary to sent a plain text password to stimulate a login at the called device (remote host). </a:t>
            </a:r>
          </a:p>
          <a:p>
            <a:endParaRPr lang="en-US" sz="2400" b="1" dirty="0"/>
          </a:p>
          <a:p>
            <a:r>
              <a:rPr lang="en-US" sz="2400" b="1" dirty="0"/>
              <a:t>• When there is occurrence of incompatibilities between different vendors of CHAP.</a:t>
            </a:r>
            <a:endParaRPr lang="en-IN" sz="2400" b="1" dirty="0"/>
          </a:p>
        </p:txBody>
      </p:sp>
    </p:spTree>
    <p:extLst>
      <p:ext uri="{BB962C8B-B14F-4D97-AF65-F5344CB8AC3E}">
        <p14:creationId xmlns:p14="http://schemas.microsoft.com/office/powerpoint/2010/main" val="165818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FB7725-456D-437B-8855-524C180039E3}"/>
              </a:ext>
            </a:extLst>
          </p:cNvPr>
          <p:cNvSpPr txBox="1"/>
          <p:nvPr/>
        </p:nvSpPr>
        <p:spPr>
          <a:xfrm>
            <a:off x="752354" y="911125"/>
            <a:ext cx="10718157" cy="2677656"/>
          </a:xfrm>
          <a:prstGeom prst="rect">
            <a:avLst/>
          </a:prstGeom>
          <a:noFill/>
        </p:spPr>
        <p:txBody>
          <a:bodyPr wrap="square">
            <a:spAutoFit/>
          </a:bodyPr>
          <a:lstStyle/>
          <a:p>
            <a:r>
              <a:rPr lang="en-US" sz="2800" b="1" dirty="0"/>
              <a:t>Advantage of CHAP over PAP Some of the advantages are:</a:t>
            </a:r>
          </a:p>
          <a:p>
            <a:r>
              <a:rPr lang="en-US" sz="2800" b="1" dirty="0"/>
              <a:t> • CHAP is more secured than PAP. </a:t>
            </a:r>
          </a:p>
          <a:p>
            <a:r>
              <a:rPr lang="en-US" sz="2800" b="1" dirty="0"/>
              <a:t>• CHAP can provide authentication periodically to </a:t>
            </a:r>
            <a:r>
              <a:rPr lang="en-US" sz="2800" b="1" dirty="0" err="1"/>
              <a:t>recognise</a:t>
            </a:r>
            <a:r>
              <a:rPr lang="en-US" sz="2800" b="1" dirty="0"/>
              <a:t> that the user accessing the PPP link is same or not. </a:t>
            </a:r>
          </a:p>
          <a:p>
            <a:r>
              <a:rPr lang="en-US" sz="2800" b="1" dirty="0"/>
              <a:t>• In CHAP, the real passwords are never shared on the link instead a hash value of it is calculated and transferred.</a:t>
            </a:r>
            <a:endParaRPr lang="en-IN" sz="2800" b="1" dirty="0"/>
          </a:p>
        </p:txBody>
      </p:sp>
      <p:sp>
        <p:nvSpPr>
          <p:cNvPr id="5" name="TextBox 4">
            <a:extLst>
              <a:ext uri="{FF2B5EF4-FFF2-40B4-BE49-F238E27FC236}">
                <a16:creationId xmlns:a16="http://schemas.microsoft.com/office/drawing/2014/main" id="{ED2D1313-CF78-41A3-B043-5FB68E65BEEA}"/>
              </a:ext>
            </a:extLst>
          </p:cNvPr>
          <p:cNvSpPr txBox="1"/>
          <p:nvPr/>
        </p:nvSpPr>
        <p:spPr>
          <a:xfrm>
            <a:off x="752354" y="3750197"/>
            <a:ext cx="10718157" cy="2246769"/>
          </a:xfrm>
          <a:prstGeom prst="rect">
            <a:avLst/>
          </a:prstGeom>
          <a:noFill/>
        </p:spPr>
        <p:txBody>
          <a:bodyPr wrap="square">
            <a:spAutoFit/>
          </a:bodyPr>
          <a:lstStyle/>
          <a:p>
            <a:r>
              <a:rPr lang="en-US" sz="2800" b="1" dirty="0"/>
              <a:t>Advantage of PAP over CHAP</a:t>
            </a:r>
          </a:p>
          <a:p>
            <a:r>
              <a:rPr lang="en-US" sz="2800" b="1" dirty="0"/>
              <a:t> The only advantage PAP holds over CHAP is that it is supported by the all the network operating system vendors therefore it can be said that PAP is used where CHAP is not supported. But if CHAP is supported then it is recommended to use CHAP as it is more secured.</a:t>
            </a:r>
            <a:endParaRPr lang="en-IN" sz="2800" b="1" dirty="0"/>
          </a:p>
        </p:txBody>
      </p:sp>
    </p:spTree>
    <p:extLst>
      <p:ext uri="{BB962C8B-B14F-4D97-AF65-F5344CB8AC3E}">
        <p14:creationId xmlns:p14="http://schemas.microsoft.com/office/powerpoint/2010/main" val="182907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13AF-AFEE-41CB-805F-3641B6D66083}"/>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205586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8BBBD8-2495-4C5D-AE4B-242E85A257A9}"/>
              </a:ext>
            </a:extLst>
          </p:cNvPr>
          <p:cNvSpPr/>
          <p:nvPr/>
        </p:nvSpPr>
        <p:spPr>
          <a:xfrm>
            <a:off x="1191322" y="725067"/>
            <a:ext cx="961853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Encryption/Decryption</a:t>
            </a:r>
          </a:p>
        </p:txBody>
      </p:sp>
      <p:sp>
        <p:nvSpPr>
          <p:cNvPr id="3" name="TextBox 2">
            <a:extLst>
              <a:ext uri="{FF2B5EF4-FFF2-40B4-BE49-F238E27FC236}">
                <a16:creationId xmlns:a16="http://schemas.microsoft.com/office/drawing/2014/main" id="{06C5A46F-CB34-4906-BDF4-B52A555C8BDE}"/>
              </a:ext>
            </a:extLst>
          </p:cNvPr>
          <p:cNvSpPr txBox="1"/>
          <p:nvPr/>
        </p:nvSpPr>
        <p:spPr>
          <a:xfrm>
            <a:off x="1359673" y="2162615"/>
            <a:ext cx="9151952" cy="3970318"/>
          </a:xfrm>
          <a:prstGeom prst="rect">
            <a:avLst/>
          </a:prstGeom>
          <a:noFill/>
        </p:spPr>
        <p:txBody>
          <a:bodyPr wrap="square" rtlCol="0">
            <a:spAutoFit/>
          </a:bodyPr>
          <a:lstStyle/>
          <a:p>
            <a:pPr marL="457200" indent="-457200">
              <a:buFont typeface="Arial" panose="020B0604020202020204" pitchFamily="34" charset="0"/>
              <a:buChar char="•"/>
            </a:pPr>
            <a:r>
              <a:rPr lang="en-US" sz="2800" b="1" dirty="0"/>
              <a:t>Encryption -</a:t>
            </a:r>
          </a:p>
          <a:p>
            <a:r>
              <a:rPr lang="en-US" sz="2800" b="1" dirty="0"/>
              <a:t>﻿﻿ The process of converting plain text into an                 unintelligible format (cipher text) is called</a:t>
            </a:r>
          </a:p>
          <a:p>
            <a:r>
              <a:rPr lang="en-US" sz="2800" b="1" dirty="0"/>
              <a:t>Encryption.</a:t>
            </a:r>
          </a:p>
          <a:p>
            <a:endParaRPr lang="en-US" sz="2800" b="1" dirty="0"/>
          </a:p>
          <a:p>
            <a:endParaRPr lang="en-US" sz="2800" b="1" dirty="0"/>
          </a:p>
          <a:p>
            <a:pPr marL="457200" indent="-457200">
              <a:buFont typeface="Arial" panose="020B0604020202020204" pitchFamily="34" charset="0"/>
              <a:buChar char="•"/>
            </a:pPr>
            <a:r>
              <a:rPr lang="en-US" sz="2800" b="1" dirty="0"/>
              <a:t>﻿﻿Decryption -</a:t>
            </a:r>
          </a:p>
          <a:p>
            <a:r>
              <a:rPr lang="en-US" sz="2800" b="1" dirty="0"/>
              <a:t>﻿﻿The process of converting cipher text into a plain text is called Decryption.</a:t>
            </a:r>
            <a:endParaRPr lang="en-IN" sz="2800" b="1" dirty="0"/>
          </a:p>
        </p:txBody>
      </p:sp>
    </p:spTree>
    <p:extLst>
      <p:ext uri="{BB962C8B-B14F-4D97-AF65-F5344CB8AC3E}">
        <p14:creationId xmlns:p14="http://schemas.microsoft.com/office/powerpoint/2010/main" val="84093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667BC-DEA1-4708-95DE-2B8F016C77AD}"/>
              </a:ext>
            </a:extLst>
          </p:cNvPr>
          <p:cNvSpPr txBox="1"/>
          <p:nvPr/>
        </p:nvSpPr>
        <p:spPr>
          <a:xfrm>
            <a:off x="1606163" y="985302"/>
            <a:ext cx="9541565" cy="4801314"/>
          </a:xfrm>
          <a:prstGeom prst="rect">
            <a:avLst/>
          </a:prstGeom>
          <a:noFill/>
        </p:spPr>
        <p:txBody>
          <a:bodyPr wrap="square">
            <a:spAutoFit/>
          </a:bodyPr>
          <a:lstStyle/>
          <a:p>
            <a:r>
              <a:rPr lang="en-IN" sz="2800" b="1" dirty="0">
                <a:latin typeface="Arial Rounded MT Bold" panose="020F0704030504030204" pitchFamily="34" charset="0"/>
              </a:rPr>
              <a:t>What is a Key?</a:t>
            </a:r>
          </a:p>
          <a:p>
            <a:r>
              <a:rPr lang="en-IN" sz="2000" b="1" dirty="0">
                <a:latin typeface="Arial" panose="020B0604020202020204" pitchFamily="34" charset="0"/>
                <a:cs typeface="Arial" panose="020B0604020202020204" pitchFamily="34" charset="0"/>
              </a:rPr>
              <a:t>﻿In cryptography, a key is a variable value that is applied using an algorithm to a string or block of unencrypted text to produce encrypted text, or to decrypt encrypted text.</a:t>
            </a:r>
          </a:p>
          <a:p>
            <a:r>
              <a:rPr lang="en-IN" sz="2000" b="1" dirty="0">
                <a:latin typeface="Arial" panose="020B0604020202020204" pitchFamily="34" charset="0"/>
                <a:cs typeface="Arial" panose="020B0604020202020204" pitchFamily="34" charset="0"/>
              </a:rPr>
              <a:t>The length of the key is a factor in considering how difficult it will be to decrypt the text in a given message.</a:t>
            </a:r>
          </a:p>
          <a:p>
            <a:endParaRPr lang="en-IN" dirty="0"/>
          </a:p>
          <a:p>
            <a:r>
              <a:rPr lang="en-IN" dirty="0"/>
              <a:t>﻿﻿</a:t>
            </a:r>
            <a:r>
              <a:rPr lang="en-IN" sz="2800" b="1" dirty="0"/>
              <a:t>What is a Block Cipher?</a:t>
            </a:r>
          </a:p>
          <a:p>
            <a:r>
              <a:rPr lang="en-IN" dirty="0"/>
              <a:t>﻿﻿</a:t>
            </a:r>
            <a:r>
              <a:rPr lang="en-IN" b="1" dirty="0">
                <a:latin typeface="Arial" panose="020B0604020202020204" pitchFamily="34" charset="0"/>
                <a:cs typeface="Arial" panose="020B0604020202020204" pitchFamily="34" charset="0"/>
              </a:rPr>
              <a:t>A method of encrypting / decrypting data</a:t>
            </a:r>
          </a:p>
          <a:p>
            <a:r>
              <a:rPr lang="en-IN" b="1" dirty="0">
                <a:latin typeface="Arial" panose="020B0604020202020204" pitchFamily="34" charset="0"/>
                <a:cs typeface="Arial" panose="020B0604020202020204" pitchFamily="34" charset="0"/>
              </a:rPr>
              <a:t>﻿Key is used for encryption / decryption.</a:t>
            </a:r>
          </a:p>
          <a:p>
            <a:r>
              <a:rPr lang="en-IN" b="1" dirty="0">
                <a:latin typeface="Arial" panose="020B0604020202020204" pitchFamily="34" charset="0"/>
                <a:cs typeface="Arial" panose="020B0604020202020204" pitchFamily="34" charset="0"/>
              </a:rPr>
              <a:t>﻿</a:t>
            </a:r>
          </a:p>
          <a:p>
            <a:r>
              <a:rPr lang="en-IN" sz="2400" b="1" dirty="0"/>
              <a:t>What is Initialization Vector?</a:t>
            </a:r>
          </a:p>
          <a:p>
            <a:r>
              <a:rPr lang="en-IN" dirty="0"/>
              <a:t>﻿﻿</a:t>
            </a:r>
            <a:r>
              <a:rPr lang="en-IN" b="1" dirty="0">
                <a:latin typeface="Arial" panose="020B0604020202020204" pitchFamily="34" charset="0"/>
                <a:cs typeface="Arial" panose="020B0604020202020204" pitchFamily="34" charset="0"/>
              </a:rPr>
              <a:t>An initialization vector (IV) is an arbitrary number that can be used along with a secret key for data encryption.</a:t>
            </a:r>
          </a:p>
          <a:p>
            <a:r>
              <a:rPr lang="en-IN" b="1" dirty="0">
                <a:latin typeface="Arial" panose="020B0604020202020204" pitchFamily="34" charset="0"/>
                <a:cs typeface="Arial" panose="020B0604020202020204" pitchFamily="34" charset="0"/>
              </a:rPr>
              <a:t>﻿It is a group of hex values.</a:t>
            </a:r>
          </a:p>
        </p:txBody>
      </p:sp>
    </p:spTree>
    <p:extLst>
      <p:ext uri="{BB962C8B-B14F-4D97-AF65-F5344CB8AC3E}">
        <p14:creationId xmlns:p14="http://schemas.microsoft.com/office/powerpoint/2010/main" val="382845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7EE539-FC80-4ED9-AA67-BD9F93EDA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972" y="2310562"/>
            <a:ext cx="7248525" cy="3793310"/>
          </a:xfrm>
          <a:prstGeom prst="rect">
            <a:avLst/>
          </a:prstGeom>
        </p:spPr>
      </p:pic>
      <p:sp>
        <p:nvSpPr>
          <p:cNvPr id="3" name="TextBox 2">
            <a:extLst>
              <a:ext uri="{FF2B5EF4-FFF2-40B4-BE49-F238E27FC236}">
                <a16:creationId xmlns:a16="http://schemas.microsoft.com/office/drawing/2014/main" id="{30227A89-7B1C-48F3-A820-C1A1ADA3E2D4}"/>
              </a:ext>
            </a:extLst>
          </p:cNvPr>
          <p:cNvSpPr txBox="1"/>
          <p:nvPr/>
        </p:nvSpPr>
        <p:spPr>
          <a:xfrm>
            <a:off x="834887" y="3429000"/>
            <a:ext cx="4468633" cy="1846659"/>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Same Key is used by both parties</a:t>
            </a:r>
          </a:p>
          <a:p>
            <a:r>
              <a:rPr lang="en-IN" b="1" dirty="0">
                <a:solidFill>
                  <a:srgbClr val="FF0000"/>
                </a:solidFill>
              </a:rPr>
              <a:t>Advantages</a:t>
            </a:r>
          </a:p>
          <a:p>
            <a:r>
              <a:rPr lang="en-IN" b="1" dirty="0"/>
              <a:t>1. Simpler and Faster</a:t>
            </a:r>
          </a:p>
          <a:p>
            <a:endParaRPr lang="en-IN" b="1" dirty="0"/>
          </a:p>
          <a:p>
            <a:r>
              <a:rPr lang="en-IN" b="1" dirty="0"/>
              <a:t>Disadvantages</a:t>
            </a:r>
          </a:p>
          <a:p>
            <a:r>
              <a:rPr lang="en-IN" b="1" dirty="0"/>
              <a:t>1. Less Secured</a:t>
            </a:r>
          </a:p>
        </p:txBody>
      </p:sp>
      <p:sp>
        <p:nvSpPr>
          <p:cNvPr id="4" name="Rectangle 3">
            <a:extLst>
              <a:ext uri="{FF2B5EF4-FFF2-40B4-BE49-F238E27FC236}">
                <a16:creationId xmlns:a16="http://schemas.microsoft.com/office/drawing/2014/main" id="{BCB04EF3-2BFE-486F-874A-7C7CD6EC5209}"/>
              </a:ext>
            </a:extLst>
          </p:cNvPr>
          <p:cNvSpPr/>
          <p:nvPr/>
        </p:nvSpPr>
        <p:spPr>
          <a:xfrm>
            <a:off x="1097281" y="613749"/>
            <a:ext cx="9432602" cy="1754326"/>
          </a:xfrm>
          <a:prstGeom prst="rect">
            <a:avLst/>
          </a:prstGeom>
          <a:noFill/>
        </p:spPr>
        <p:txBody>
          <a:bodyPr wrap="squar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Symmetric Key Cryptography </a:t>
            </a:r>
          </a:p>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(Secret Key Cryptography)</a:t>
            </a:r>
          </a:p>
        </p:txBody>
      </p:sp>
    </p:spTree>
    <p:extLst>
      <p:ext uri="{BB962C8B-B14F-4D97-AF65-F5344CB8AC3E}">
        <p14:creationId xmlns:p14="http://schemas.microsoft.com/office/powerpoint/2010/main" val="216192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AA08F0-9A5F-4C53-91BF-D21C6ACA6819}"/>
              </a:ext>
            </a:extLst>
          </p:cNvPr>
          <p:cNvSpPr/>
          <p:nvPr/>
        </p:nvSpPr>
        <p:spPr>
          <a:xfrm>
            <a:off x="1280160" y="603768"/>
            <a:ext cx="9310977"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Asymmetric Key Cryptography (Public Key Cryptography)</a:t>
            </a:r>
          </a:p>
        </p:txBody>
      </p:sp>
      <p:sp>
        <p:nvSpPr>
          <p:cNvPr id="4" name="TextBox 3">
            <a:extLst>
              <a:ext uri="{FF2B5EF4-FFF2-40B4-BE49-F238E27FC236}">
                <a16:creationId xmlns:a16="http://schemas.microsoft.com/office/drawing/2014/main" id="{79289357-32A8-4815-9C3E-888F4DD4E8D2}"/>
              </a:ext>
            </a:extLst>
          </p:cNvPr>
          <p:cNvSpPr txBox="1"/>
          <p:nvPr/>
        </p:nvSpPr>
        <p:spPr>
          <a:xfrm>
            <a:off x="922350" y="2461779"/>
            <a:ext cx="7855889" cy="830997"/>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Arial Rounded MT Bold" panose="020F0704030504030204" pitchFamily="34" charset="0"/>
              </a:rPr>
              <a:t>2 different keys are used and</a:t>
            </a:r>
          </a:p>
          <a:p>
            <a:r>
              <a:rPr lang="en-IN" sz="2400" dirty="0">
                <a:latin typeface="Arial Rounded MT Bold" panose="020F0704030504030204" pitchFamily="34" charset="0"/>
              </a:rPr>
              <a:t>     Users get the Key from an Certificate Authority</a:t>
            </a:r>
          </a:p>
        </p:txBody>
      </p:sp>
      <p:sp>
        <p:nvSpPr>
          <p:cNvPr id="6" name="TextBox 5">
            <a:extLst>
              <a:ext uri="{FF2B5EF4-FFF2-40B4-BE49-F238E27FC236}">
                <a16:creationId xmlns:a16="http://schemas.microsoft.com/office/drawing/2014/main" id="{3BB76A2F-E90F-4779-AC98-8AA4E1A49435}"/>
              </a:ext>
            </a:extLst>
          </p:cNvPr>
          <p:cNvSpPr txBox="1"/>
          <p:nvPr/>
        </p:nvSpPr>
        <p:spPr>
          <a:xfrm>
            <a:off x="1343264" y="3565225"/>
            <a:ext cx="6114552" cy="2123658"/>
          </a:xfrm>
          <a:prstGeom prst="rect">
            <a:avLst/>
          </a:prstGeom>
          <a:noFill/>
        </p:spPr>
        <p:txBody>
          <a:bodyPr wrap="square">
            <a:spAutoFit/>
          </a:bodyPr>
          <a:lstStyle/>
          <a:p>
            <a:pPr marL="285750" indent="-285750">
              <a:buFont typeface="Arial" panose="020B0604020202020204" pitchFamily="34" charset="0"/>
              <a:buChar char="•"/>
            </a:pPr>
            <a:r>
              <a:rPr lang="en-IN" sz="2400" b="1" dirty="0"/>
              <a:t>Advantages</a:t>
            </a:r>
          </a:p>
          <a:p>
            <a:pPr marL="342900" indent="-342900">
              <a:buFont typeface="+mj-lt"/>
              <a:buAutoNum type="arabicPeriod"/>
            </a:pPr>
            <a:r>
              <a:rPr lang="en-IN" dirty="0"/>
              <a:t>﻿﻿﻿More Secured</a:t>
            </a:r>
          </a:p>
          <a:p>
            <a:r>
              <a:rPr lang="en-IN" dirty="0"/>
              <a:t>﻿﻿﻿2.   Authentication</a:t>
            </a:r>
          </a:p>
          <a:p>
            <a:endParaRPr lang="en-IN" dirty="0"/>
          </a:p>
          <a:p>
            <a:endParaRPr lang="en-IN" dirty="0"/>
          </a:p>
          <a:p>
            <a:pPr marL="285750" indent="-285750">
              <a:buFont typeface="Arial" panose="020B0604020202020204" pitchFamily="34" charset="0"/>
              <a:buChar char="•"/>
            </a:pPr>
            <a:r>
              <a:rPr lang="en-IN" b="1" dirty="0"/>
              <a:t>Disadvantages</a:t>
            </a:r>
          </a:p>
          <a:p>
            <a:r>
              <a:rPr lang="en-IN" dirty="0"/>
              <a:t>1. Relatively Complex</a:t>
            </a:r>
          </a:p>
        </p:txBody>
      </p:sp>
      <p:pic>
        <p:nvPicPr>
          <p:cNvPr id="8" name="Picture 7">
            <a:extLst>
              <a:ext uri="{FF2B5EF4-FFF2-40B4-BE49-F238E27FC236}">
                <a16:creationId xmlns:a16="http://schemas.microsoft.com/office/drawing/2014/main" id="{2BF83244-EE18-4A12-9E1A-42D18218B148}"/>
              </a:ext>
            </a:extLst>
          </p:cNvPr>
          <p:cNvPicPr>
            <a:picLocks noChangeAspect="1"/>
          </p:cNvPicPr>
          <p:nvPr/>
        </p:nvPicPr>
        <p:blipFill>
          <a:blip r:embed="rId2"/>
          <a:stretch>
            <a:fillRect/>
          </a:stretch>
        </p:blipFill>
        <p:spPr>
          <a:xfrm>
            <a:off x="4548653" y="3292775"/>
            <a:ext cx="6042484" cy="2869485"/>
          </a:xfrm>
          <a:prstGeom prst="rect">
            <a:avLst/>
          </a:prstGeom>
        </p:spPr>
      </p:pic>
    </p:spTree>
    <p:extLst>
      <p:ext uri="{BB962C8B-B14F-4D97-AF65-F5344CB8AC3E}">
        <p14:creationId xmlns:p14="http://schemas.microsoft.com/office/powerpoint/2010/main" val="249539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FDB56-84DF-4BE7-A106-857465A9E07B}"/>
              </a:ext>
            </a:extLst>
          </p:cNvPr>
          <p:cNvSpPr txBox="1"/>
          <p:nvPr/>
        </p:nvSpPr>
        <p:spPr>
          <a:xfrm>
            <a:off x="1162215" y="945545"/>
            <a:ext cx="9867569" cy="4555093"/>
          </a:xfrm>
          <a:prstGeom prst="rect">
            <a:avLst/>
          </a:prstGeom>
          <a:noFill/>
        </p:spPr>
        <p:txBody>
          <a:bodyPr wrap="square">
            <a:spAutoFit/>
          </a:bodyPr>
          <a:lstStyle/>
          <a:p>
            <a:pPr marL="285750" indent="-285750">
              <a:buFont typeface="Arial" panose="020B0604020202020204" pitchFamily="34" charset="0"/>
              <a:buChar char="•"/>
            </a:pPr>
            <a:r>
              <a:rPr lang="en-IN" sz="2800" b="1" dirty="0"/>
              <a:t>What is DES?</a:t>
            </a:r>
          </a:p>
          <a:p>
            <a:endParaRPr lang="en-IN" sz="2800" b="1" dirty="0"/>
          </a:p>
          <a:p>
            <a:r>
              <a:rPr lang="en-IN" dirty="0"/>
              <a:t>﻿﻿</a:t>
            </a:r>
            <a:r>
              <a:rPr lang="en-IN" b="1" dirty="0"/>
              <a:t>The Data Encryption Standard (DES) is a previously predominant algorithm used for encryption/decryption of electronic data. DES was developed in the early 70's by IBM which was then submitted to the National Bureau of Standards (NBS).</a:t>
            </a:r>
          </a:p>
          <a:p>
            <a:endParaRPr lang="en-IN" b="1" dirty="0"/>
          </a:p>
          <a:p>
            <a:r>
              <a:rPr lang="en-IN" dirty="0"/>
              <a:t>﻿﻿</a:t>
            </a:r>
            <a:r>
              <a:rPr lang="en-IN" b="1" dirty="0"/>
              <a:t>Like other private key cryptographic methods, both the sender and the receiver must know and use the same private key.</a:t>
            </a:r>
          </a:p>
          <a:p>
            <a:endParaRPr lang="en-IN" dirty="0"/>
          </a:p>
          <a:p>
            <a:r>
              <a:rPr lang="en-IN" dirty="0"/>
              <a:t>﻿﻿</a:t>
            </a:r>
            <a:r>
              <a:rPr lang="en-IN" b="1" dirty="0"/>
              <a:t>DES uses a 56 bit encryption key which can give around 2^56 (</a:t>
            </a:r>
            <a:r>
              <a:rPr lang="en-IN" b="1" dirty="0" err="1"/>
              <a:t>ie</a:t>
            </a:r>
            <a:r>
              <a:rPr lang="en-IN" b="1" dirty="0"/>
              <a:t>)</a:t>
            </a:r>
          </a:p>
          <a:p>
            <a:r>
              <a:rPr lang="en-IN" b="1" dirty="0"/>
              <a:t>256 combinations to encrypt the plain text. DES is restricted with a Block Size of just 64bits.</a:t>
            </a:r>
          </a:p>
          <a:p>
            <a:endParaRPr lang="en-IN" dirty="0"/>
          </a:p>
          <a:p>
            <a:r>
              <a:rPr lang="en-IN" b="1" dirty="0"/>
              <a:t>Sometimes DES is said to use 64 bit key, but 8bits out of it is used for some other purpose.</a:t>
            </a:r>
          </a:p>
          <a:p>
            <a:r>
              <a:rPr lang="en-IN" b="1" dirty="0"/>
              <a:t>﻿﻿The maximum amount that can be transferred with a single encryption is 32GB. DES uses the Feistel Network which divides, block into 2 halves before going through the encryption steps</a:t>
            </a:r>
            <a:r>
              <a:rPr lang="en-IN" dirty="0"/>
              <a:t>.</a:t>
            </a:r>
          </a:p>
        </p:txBody>
      </p:sp>
    </p:spTree>
    <p:extLst>
      <p:ext uri="{BB962C8B-B14F-4D97-AF65-F5344CB8AC3E}">
        <p14:creationId xmlns:p14="http://schemas.microsoft.com/office/powerpoint/2010/main" val="127502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5DCB81-76F7-4720-96ED-B110BE508B45}"/>
              </a:ext>
            </a:extLst>
          </p:cNvPr>
          <p:cNvSpPr txBox="1"/>
          <p:nvPr/>
        </p:nvSpPr>
        <p:spPr>
          <a:xfrm>
            <a:off x="1543878" y="1164855"/>
            <a:ext cx="9104243" cy="4955203"/>
          </a:xfrm>
          <a:prstGeom prst="rect">
            <a:avLst/>
          </a:prstGeom>
          <a:noFill/>
        </p:spPr>
        <p:txBody>
          <a:bodyPr wrap="square">
            <a:spAutoFit/>
          </a:bodyPr>
          <a:lstStyle/>
          <a:p>
            <a:pPr marL="457200" indent="-457200">
              <a:buFont typeface="Arial" panose="020B0604020202020204" pitchFamily="34" charset="0"/>
              <a:buChar char="•"/>
            </a:pPr>
            <a:r>
              <a:rPr lang="en-IN" sz="2800" b="1" dirty="0"/>
              <a:t>What is AES?</a:t>
            </a:r>
          </a:p>
          <a:p>
            <a:endParaRPr lang="en-IN" sz="2800" b="1" dirty="0"/>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﻿The Advanced Encryption Standard (AES) is a specification for the Encryption of electronic data. Originally called "</a:t>
            </a:r>
            <a:r>
              <a:rPr lang="en-IN" sz="2000" b="1" dirty="0" err="1">
                <a:latin typeface="Arial" panose="020B0604020202020204" pitchFamily="34" charset="0"/>
                <a:cs typeface="Arial" panose="020B0604020202020204" pitchFamily="34" charset="0"/>
              </a:rPr>
              <a:t>Rindael</a:t>
            </a:r>
            <a:r>
              <a:rPr lang="en-IN" sz="2000" b="1" dirty="0">
                <a:latin typeface="Arial" panose="020B0604020202020204" pitchFamily="34" charset="0"/>
                <a:cs typeface="Arial" panose="020B0604020202020204" pitchFamily="34" charset="0"/>
              </a:rPr>
              <a:t>" the cipher was developed by 2 Belgian Cryptographers "Joan Daemen" and "Vincent </a:t>
            </a:r>
            <a:r>
              <a:rPr lang="en-IN" sz="2000" b="1" dirty="0" err="1">
                <a:latin typeface="Arial" panose="020B0604020202020204" pitchFamily="34" charset="0"/>
                <a:cs typeface="Arial" panose="020B0604020202020204" pitchFamily="34" charset="0"/>
              </a:rPr>
              <a:t>Rimen</a:t>
            </a:r>
            <a:r>
              <a:rPr lang="en-IN" sz="2000" b="1" dirty="0">
                <a:latin typeface="Arial" panose="020B0604020202020204" pitchFamily="34" charset="0"/>
                <a:cs typeface="Arial" panose="020B0604020202020204" pitchFamily="34" charset="0"/>
              </a:rPr>
              <a:t>“.</a:t>
            </a:r>
          </a:p>
          <a:p>
            <a:r>
              <a:rPr lang="en-IN" sz="2000" b="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The algorithm described by AES is a Symmetric-Key Algorithm, meaning the same key is used for encrypting and decrypting the data. AES standard is a variant of Rijndael where the block size is restricted to 128bits and the key size of 128, 192, 256 bits can be used.</a:t>
            </a:r>
          </a:p>
          <a:p>
            <a:r>
              <a:rPr lang="en-IN" sz="2000" b="1" dirty="0">
                <a:latin typeface="Arial" panose="020B0604020202020204" pitchFamily="34" charset="0"/>
                <a:cs typeface="Arial" panose="020B0604020202020204" pitchFamily="34" charset="0"/>
              </a:rPr>
              <a:t>﻿</a:t>
            </a:r>
          </a:p>
          <a:p>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AES is based on a design principle known as a substitution-permutation network, and is fast in both software and hardware</a:t>
            </a:r>
          </a:p>
        </p:txBody>
      </p:sp>
    </p:spTree>
    <p:extLst>
      <p:ext uri="{BB962C8B-B14F-4D97-AF65-F5344CB8AC3E}">
        <p14:creationId xmlns:p14="http://schemas.microsoft.com/office/powerpoint/2010/main" val="313015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DEA03B-9F11-43DC-AE24-C6A7300E47AB}"/>
              </a:ext>
            </a:extLst>
          </p:cNvPr>
          <p:cNvSpPr/>
          <p:nvPr/>
        </p:nvSpPr>
        <p:spPr>
          <a:xfrm>
            <a:off x="2340185" y="1003363"/>
            <a:ext cx="6923242"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Now our Next Topic is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a:extLst>
              <a:ext uri="{FF2B5EF4-FFF2-40B4-BE49-F238E27FC236}">
                <a16:creationId xmlns:a16="http://schemas.microsoft.com/office/drawing/2014/main" id="{AD3F7DAA-F983-42C9-8960-B29B4B7DD153}"/>
              </a:ext>
            </a:extLst>
          </p:cNvPr>
          <p:cNvSpPr txBox="1"/>
          <p:nvPr/>
        </p:nvSpPr>
        <p:spPr>
          <a:xfrm>
            <a:off x="2631881" y="3228230"/>
            <a:ext cx="6798365" cy="1631216"/>
          </a:xfrm>
          <a:prstGeom prst="rect">
            <a:avLst/>
          </a:prstGeom>
          <a:noFill/>
        </p:spPr>
        <p:txBody>
          <a:bodyPr wrap="square" rtlCol="0">
            <a:spAutoFit/>
          </a:bodyPr>
          <a:lstStyle/>
          <a:p>
            <a:r>
              <a:rPr lang="en-US" sz="4400" b="1" dirty="0"/>
              <a:t>RADIUS</a:t>
            </a:r>
          </a:p>
          <a:p>
            <a:r>
              <a:rPr lang="en-US" sz="2800" dirty="0"/>
              <a:t>(REMOTE AUTHENTICATION DIAL-IN USER SERVICE)</a:t>
            </a:r>
            <a:endParaRPr lang="en-IN" sz="2800" dirty="0"/>
          </a:p>
        </p:txBody>
      </p:sp>
    </p:spTree>
    <p:extLst>
      <p:ext uri="{BB962C8B-B14F-4D97-AF65-F5344CB8AC3E}">
        <p14:creationId xmlns:p14="http://schemas.microsoft.com/office/powerpoint/2010/main" val="27902078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162</TotalTime>
  <Words>1494</Words>
  <Application>Microsoft Office PowerPoint</Application>
  <PresentationFormat>Widescreen</PresentationFormat>
  <Paragraphs>167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mishra</dc:creator>
  <cp:lastModifiedBy>Prateek NSTI Noida</cp:lastModifiedBy>
  <cp:revision>9</cp:revision>
  <dcterms:created xsi:type="dcterms:W3CDTF">2022-12-08T17:09:24Z</dcterms:created>
  <dcterms:modified xsi:type="dcterms:W3CDTF">2022-12-09T06:33:09Z</dcterms:modified>
</cp:coreProperties>
</file>