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7" r:id="rId2"/>
    <p:sldId id="258" r:id="rId3"/>
    <p:sldId id="259" r:id="rId4"/>
    <p:sldId id="260" r:id="rId5"/>
    <p:sldId id="261" r:id="rId6"/>
    <p:sldId id="263" r:id="rId7"/>
    <p:sldId id="264" r:id="rId8"/>
    <p:sldId id="276" r:id="rId9"/>
    <p:sldId id="265" r:id="rId10"/>
    <p:sldId id="266" r:id="rId11"/>
    <p:sldId id="267" r:id="rId12"/>
    <p:sldId id="268" r:id="rId13"/>
    <p:sldId id="269" r:id="rId14"/>
    <p:sldId id="270" r:id="rId15"/>
    <p:sldId id="277" r:id="rId16"/>
    <p:sldId id="271" r:id="rId17"/>
    <p:sldId id="278" r:id="rId18"/>
    <p:sldId id="272"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FF"/>
    <a:srgbClr val="A5002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900507-19DA-7F1C-8A9C-74F158D9B3F0}" v="2" dt="2022-12-09T06:16:15.8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b105a63600b44e86885054a335bf470fbd8d0321534775285b62ffe2ef2bd4c6::" providerId="AD" clId="Web-{CC900507-19DA-7F1C-8A9C-74F158D9B3F0}"/>
    <pc:docChg chg="modSld">
      <pc:chgData name="Guest User" userId="S::urn:spo:anon#b105a63600b44e86885054a335bf470fbd8d0321534775285b62ffe2ef2bd4c6::" providerId="AD" clId="Web-{CC900507-19DA-7F1C-8A9C-74F158D9B3F0}" dt="2022-12-09T06:16:15.855" v="1" actId="20577"/>
      <pc:docMkLst>
        <pc:docMk/>
      </pc:docMkLst>
      <pc:sldChg chg="modSp">
        <pc:chgData name="Guest User" userId="S::urn:spo:anon#b105a63600b44e86885054a335bf470fbd8d0321534775285b62ffe2ef2bd4c6::" providerId="AD" clId="Web-{CC900507-19DA-7F1C-8A9C-74F158D9B3F0}" dt="2022-12-09T06:16:15.855" v="1" actId="20577"/>
        <pc:sldMkLst>
          <pc:docMk/>
          <pc:sldMk cId="0" sldId="263"/>
        </pc:sldMkLst>
        <pc:spChg chg="mod">
          <ac:chgData name="Guest User" userId="S::urn:spo:anon#b105a63600b44e86885054a335bf470fbd8d0321534775285b62ffe2ef2bd4c6::" providerId="AD" clId="Web-{CC900507-19DA-7F1C-8A9C-74F158D9B3F0}" dt="2022-12-09T06:16:15.855" v="1" actId="20577"/>
          <ac:spMkLst>
            <pc:docMk/>
            <pc:sldMk cId="0" sldId="263"/>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B9F83CE-5249-4AC4-BC3F-48C0CC7BDCA2}" type="datetimeFigureOut">
              <a:rPr lang="en-US" smtClean="0"/>
              <a:pPr/>
              <a:t>12/8/2022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D7AA71F-42D1-4DD2-98C6-293E242B7CC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B9F83CE-5249-4AC4-BC3F-48C0CC7BDCA2}"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AA71F-42D1-4DD2-98C6-293E242B7CC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B9F83CE-5249-4AC4-BC3F-48C0CC7BDCA2}"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AA71F-42D1-4DD2-98C6-293E242B7CC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B9F83CE-5249-4AC4-BC3F-48C0CC7BDCA2}"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AA71F-42D1-4DD2-98C6-293E242B7CCC}"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B9F83CE-5249-4AC4-BC3F-48C0CC7BDCA2}" type="datetimeFigureOut">
              <a:rPr lang="en-US" smtClean="0"/>
              <a:pPr/>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AA71F-42D1-4DD2-98C6-293E242B7CCC}"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B9F83CE-5249-4AC4-BC3F-48C0CC7BDCA2}" type="datetimeFigureOut">
              <a:rPr lang="en-US" smtClean="0"/>
              <a:pPr/>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AA71F-42D1-4DD2-98C6-293E242B7CCC}"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B9F83CE-5249-4AC4-BC3F-48C0CC7BDCA2}" type="datetimeFigureOut">
              <a:rPr lang="en-US" smtClean="0"/>
              <a:pPr/>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7AA71F-42D1-4DD2-98C6-293E242B7CC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B9F83CE-5249-4AC4-BC3F-48C0CC7BDCA2}" type="datetimeFigureOut">
              <a:rPr lang="en-US" smtClean="0"/>
              <a:pPr/>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7AA71F-42D1-4DD2-98C6-293E242B7CCC}"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F83CE-5249-4AC4-BC3F-48C0CC7BDCA2}" type="datetimeFigureOut">
              <a:rPr lang="en-US" smtClean="0"/>
              <a:pPr/>
              <a:t>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7AA71F-42D1-4DD2-98C6-293E242B7CC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B9F83CE-5249-4AC4-BC3F-48C0CC7BDCA2}" type="datetimeFigureOut">
              <a:rPr lang="en-US" smtClean="0"/>
              <a:pPr/>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AA71F-42D1-4DD2-98C6-293E242B7CC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fld id="{2B9F83CE-5249-4AC4-BC3F-48C0CC7BDCA2}" type="datetimeFigureOut">
              <a:rPr lang="en-US" smtClean="0"/>
              <a:pPr/>
              <a:t>12/8/2022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D7AA71F-42D1-4DD2-98C6-293E242B7CCC}"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B9F83CE-5249-4AC4-BC3F-48C0CC7BDCA2}" type="datetimeFigureOut">
              <a:rPr lang="en-US" smtClean="0"/>
              <a:pPr/>
              <a:t>12/8/2022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D7AA71F-42D1-4DD2-98C6-293E242B7CC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javatpoint.com/computer-network-privac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357430"/>
            <a:ext cx="8229600" cy="1143000"/>
          </a:xfrm>
        </p:spPr>
        <p:txBody>
          <a:bodyPr>
            <a:normAutofit/>
          </a:bodyPr>
          <a:lstStyle/>
          <a:p>
            <a:pPr algn="ctr"/>
            <a:r>
              <a:rPr lang="en-US" sz="6600" i="1">
                <a:solidFill>
                  <a:srgbClr val="C00000"/>
                </a:solidFill>
                <a:latin typeface="Algerian" pitchFamily="82" charset="0"/>
              </a:rPr>
              <a:t>DHCP SERVICE</a:t>
            </a:r>
          </a:p>
        </p:txBody>
      </p:sp>
    </p:spTree>
  </p:cSld>
  <p:clrMapOvr>
    <a:masterClrMapping/>
  </p:clrMapOvr>
  <p:transition spd="slow">
    <p:spli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 of proxy server</a:t>
            </a:r>
          </a:p>
        </p:txBody>
      </p:sp>
      <p:pic>
        <p:nvPicPr>
          <p:cNvPr id="6" name="Content Placeholder 3" descr="image-5.png"/>
          <p:cNvPicPr>
            <a:picLocks noGrp="1" noChangeAspect="1"/>
          </p:cNvPicPr>
          <p:nvPr>
            <p:ph idx="1"/>
          </p:nvPr>
        </p:nvPicPr>
        <p:blipFill>
          <a:blip r:embed="rId2" cstate="print"/>
          <a:stretch>
            <a:fillRect/>
          </a:stretch>
        </p:blipFill>
        <p:spPr>
          <a:xfrm>
            <a:off x="457200" y="1744908"/>
            <a:ext cx="8229600" cy="3998422"/>
          </a:xfrm>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Hide your </a:t>
            </a:r>
            <a:r>
              <a:rPr lang="en-US" err="1"/>
              <a:t>Ip</a:t>
            </a:r>
            <a:r>
              <a:rPr lang="en-US"/>
              <a:t> address.</a:t>
            </a:r>
          </a:p>
          <a:p>
            <a:r>
              <a:rPr lang="en-US"/>
              <a:t>Blocking Website browser.</a:t>
            </a:r>
          </a:p>
          <a:p>
            <a:r>
              <a:rPr lang="en-US"/>
              <a:t>Speed</a:t>
            </a:r>
          </a:p>
          <a:p>
            <a:r>
              <a:rPr lang="en-US"/>
              <a:t>Activity logging</a:t>
            </a:r>
          </a:p>
          <a:p>
            <a:r>
              <a:rPr lang="en-US"/>
              <a:t>Access Control</a:t>
            </a:r>
          </a:p>
          <a:p>
            <a:r>
              <a:rPr lang="en-US"/>
              <a:t>Security</a:t>
            </a:r>
          </a:p>
        </p:txBody>
      </p:sp>
      <p:sp>
        <p:nvSpPr>
          <p:cNvPr id="2" name="Title 1"/>
          <p:cNvSpPr>
            <a:spLocks noGrp="1"/>
          </p:cNvSpPr>
          <p:nvPr>
            <p:ph type="title"/>
          </p:nvPr>
        </p:nvSpPr>
        <p:spPr/>
        <p:txBody>
          <a:bodyPr/>
          <a:lstStyle/>
          <a:p>
            <a:r>
              <a:rPr lang="en-US"/>
              <a:t>Uses of proxy server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HTTP Proxy</a:t>
            </a:r>
          </a:p>
          <a:p>
            <a:pPr>
              <a:buNone/>
            </a:pPr>
            <a:endParaRPr lang="en-US"/>
          </a:p>
          <a:p>
            <a:r>
              <a:rPr lang="en-US"/>
              <a:t>Socks Proxy </a:t>
            </a:r>
          </a:p>
          <a:p>
            <a:pPr>
              <a:buNone/>
            </a:pPr>
            <a:endParaRPr lang="en-US"/>
          </a:p>
          <a:p>
            <a:r>
              <a:rPr lang="en-US"/>
              <a:t>Transparent Proxy</a:t>
            </a:r>
          </a:p>
        </p:txBody>
      </p:sp>
      <p:sp>
        <p:nvSpPr>
          <p:cNvPr id="2" name="Title 1"/>
          <p:cNvSpPr>
            <a:spLocks noGrp="1"/>
          </p:cNvSpPr>
          <p:nvPr>
            <p:ph type="title"/>
          </p:nvPr>
        </p:nvSpPr>
        <p:spPr/>
        <p:txBody>
          <a:bodyPr/>
          <a:lstStyle/>
          <a:p>
            <a:r>
              <a:rPr lang="en-US"/>
              <a:t>Types of proxy server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a:t>It improves the security and enhances the </a:t>
            </a:r>
            <a:r>
              <a:rPr lang="en-US">
                <a:hlinkClick r:id="rId2"/>
              </a:rPr>
              <a:t>privacy</a:t>
            </a:r>
            <a:r>
              <a:rPr lang="en-US"/>
              <a:t> of the user.</a:t>
            </a:r>
          </a:p>
          <a:p>
            <a:r>
              <a:rPr lang="en-US"/>
              <a:t>It hides the identity (IP address) of the user.</a:t>
            </a:r>
          </a:p>
          <a:p>
            <a:r>
              <a:rPr lang="en-US"/>
              <a:t>Also, saves bandwidth by caching files and compressing incoming traffic.</a:t>
            </a:r>
          </a:p>
          <a:p>
            <a:r>
              <a:rPr lang="en-US"/>
              <a:t>Protect our network from malware.</a:t>
            </a:r>
          </a:p>
          <a:p>
            <a:r>
              <a:rPr lang="en-US"/>
              <a:t>Allows access to the restricted content.</a:t>
            </a:r>
          </a:p>
          <a:p>
            <a:pPr>
              <a:buNone/>
            </a:pPr>
            <a:endParaRPr lang="en-US"/>
          </a:p>
          <a:p>
            <a:endParaRPr lang="en-US"/>
          </a:p>
        </p:txBody>
      </p:sp>
      <p:sp>
        <p:nvSpPr>
          <p:cNvPr id="2" name="Title 1"/>
          <p:cNvSpPr>
            <a:spLocks noGrp="1"/>
          </p:cNvSpPr>
          <p:nvPr>
            <p:ph type="title"/>
          </p:nvPr>
        </p:nvSpPr>
        <p:spPr/>
        <p:txBody>
          <a:bodyPr/>
          <a:lstStyle/>
          <a:p>
            <a:r>
              <a:rPr lang="en-US"/>
              <a:t>Benefits of Proxy Server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714488"/>
            <a:ext cx="8229600" cy="1928818"/>
          </a:xfrm>
        </p:spPr>
        <p:txBody>
          <a:bodyPr>
            <a:noAutofit/>
          </a:bodyPr>
          <a:lstStyle/>
          <a:p>
            <a:pPr algn="ctr"/>
            <a:r>
              <a:rPr lang="en-US" sz="6000">
                <a:solidFill>
                  <a:srgbClr val="FFC000"/>
                </a:solidFill>
                <a:latin typeface="Algerian" pitchFamily="82" charset="0"/>
              </a:rPr>
              <a:t>Remote Access Service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buNone/>
            </a:pPr>
            <a:r>
              <a:rPr lang="en-US" sz="3200">
                <a:latin typeface="Arial Rounded MT Bold" pitchFamily="34" charset="0"/>
                <a:cs typeface="Times New Roman" pitchFamily="18" charset="0"/>
              </a:rPr>
              <a:t>Remote Access Service</a:t>
            </a:r>
          </a:p>
          <a:p>
            <a:pPr algn="ctr">
              <a:buNone/>
            </a:pPr>
            <a:endParaRPr lang="en-US" sz="3200">
              <a:latin typeface="Arial Rounded MT Bold" pitchFamily="34" charset="0"/>
              <a:cs typeface="Times New Roman" pitchFamily="18" charset="0"/>
            </a:endParaRPr>
          </a:p>
          <a:p>
            <a:pPr>
              <a:buFont typeface="Wingdings" pitchFamily="2" charset="2"/>
              <a:buChar char="v"/>
            </a:pPr>
            <a:r>
              <a:rPr lang="en-US" sz="2800"/>
              <a:t>What is Remote Access Service ?</a:t>
            </a:r>
          </a:p>
          <a:p>
            <a:pPr>
              <a:buFont typeface="Wingdings" pitchFamily="2" charset="2"/>
              <a:buChar char="v"/>
            </a:pPr>
            <a:r>
              <a:rPr lang="en-IN" sz="2800"/>
              <a:t>How to work Remote Access Server ?</a:t>
            </a:r>
            <a:endParaRPr lang="en-US" sz="2800"/>
          </a:p>
          <a:p>
            <a:pPr>
              <a:buFont typeface="Wingdings" pitchFamily="2" charset="2"/>
              <a:buChar char="v"/>
            </a:pPr>
            <a:r>
              <a:rPr lang="en-US" sz="2800"/>
              <a:t>Use of Remote Access Software</a:t>
            </a:r>
          </a:p>
          <a:p>
            <a:pPr>
              <a:buFont typeface="Wingdings" pitchFamily="2" charset="2"/>
              <a:buChar char="v"/>
            </a:pPr>
            <a:r>
              <a:rPr lang="en-US" sz="2800"/>
              <a:t>Remote Access Software List</a:t>
            </a:r>
          </a:p>
          <a:p>
            <a:endParaRPr lang="en-US"/>
          </a:p>
        </p:txBody>
      </p:sp>
      <p:sp>
        <p:nvSpPr>
          <p:cNvPr id="3" name="Title 2"/>
          <p:cNvSpPr>
            <a:spLocks noGrp="1"/>
          </p:cNvSpPr>
          <p:nvPr>
            <p:ph type="title"/>
          </p:nvPr>
        </p:nvSpPr>
        <p:spPr/>
        <p:txBody>
          <a:bodyPr/>
          <a:lstStyle/>
          <a:p>
            <a:r>
              <a:rPr lang="en-US">
                <a:latin typeface="Arial Rounded MT Bold" pitchFamily="34" charset="0"/>
              </a:rPr>
              <a:t>In this section, we will discuss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a:p>
            <a:r>
              <a:rPr lang="en-US"/>
              <a:t>Remote Access software </a:t>
            </a:r>
            <a:r>
              <a:rPr lang="en-US" b="1"/>
              <a:t>allows one computer to remotely access and control another computer through the network </a:t>
            </a:r>
            <a:r>
              <a:rPr lang="en-US"/>
              <a:t>This software enables the user to connect two or more computers present at the different networks and locations.</a:t>
            </a:r>
          </a:p>
        </p:txBody>
      </p:sp>
      <p:sp>
        <p:nvSpPr>
          <p:cNvPr id="2" name="Title 1"/>
          <p:cNvSpPr>
            <a:spLocks noGrp="1"/>
          </p:cNvSpPr>
          <p:nvPr>
            <p:ph type="title"/>
          </p:nvPr>
        </p:nvSpPr>
        <p:spPr/>
        <p:txBody>
          <a:bodyPr>
            <a:normAutofit/>
          </a:bodyPr>
          <a:lstStyle/>
          <a:p>
            <a:r>
              <a:rPr lang="en-US"/>
              <a:t>What is Remote Access Service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200">
                <a:effectLst/>
                <a:latin typeface="Arial Rounded MT Bold" pitchFamily="34" charset="0"/>
              </a:rPr>
              <a:t>How to Work Remote Access Server ?</a:t>
            </a:r>
            <a:endParaRPr lang="en-US" sz="3200">
              <a:effectLst/>
              <a:latin typeface="Arial Rounded MT Bold" pitchFamily="34" charset="0"/>
            </a:endParaRPr>
          </a:p>
        </p:txBody>
      </p:sp>
      <p:pic>
        <p:nvPicPr>
          <p:cNvPr id="6" name="Content Placeholder 5" descr="remoteaccess-1536x864.jpg"/>
          <p:cNvPicPr>
            <a:picLocks noGrp="1" noChangeAspect="1"/>
          </p:cNvPicPr>
          <p:nvPr>
            <p:ph idx="1"/>
          </p:nvPr>
        </p:nvPicPr>
        <p:blipFill>
          <a:blip r:embed="rId2"/>
          <a:stretch>
            <a:fillRect/>
          </a:stretch>
        </p:blipFill>
        <p:spPr>
          <a:xfrm>
            <a:off x="548922" y="1481138"/>
            <a:ext cx="8046155" cy="4525962"/>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a:p>
          <a:p>
            <a:r>
              <a:rPr lang="en-US"/>
              <a:t>Troubleshooting</a:t>
            </a:r>
          </a:p>
          <a:p>
            <a:pPr>
              <a:buNone/>
            </a:pPr>
            <a:r>
              <a:rPr lang="en-US"/>
              <a:t> </a:t>
            </a:r>
          </a:p>
          <a:p>
            <a:r>
              <a:rPr lang="en-US"/>
              <a:t>Work from home </a:t>
            </a:r>
          </a:p>
          <a:p>
            <a:pPr>
              <a:buNone/>
            </a:pPr>
            <a:endParaRPr lang="en-US"/>
          </a:p>
          <a:p>
            <a:r>
              <a:rPr lang="en-US"/>
              <a:t>Help Desk </a:t>
            </a:r>
          </a:p>
          <a:p>
            <a:pPr>
              <a:buNone/>
            </a:pPr>
            <a:endParaRPr lang="en-US"/>
          </a:p>
          <a:p>
            <a:r>
              <a:rPr lang="en-US"/>
              <a:t>Personal Use </a:t>
            </a:r>
          </a:p>
          <a:p>
            <a:endParaRPr lang="en-US"/>
          </a:p>
        </p:txBody>
      </p:sp>
      <p:sp>
        <p:nvSpPr>
          <p:cNvPr id="2" name="Title 1"/>
          <p:cNvSpPr>
            <a:spLocks noGrp="1"/>
          </p:cNvSpPr>
          <p:nvPr>
            <p:ph type="title"/>
          </p:nvPr>
        </p:nvSpPr>
        <p:spPr/>
        <p:txBody>
          <a:bodyPr>
            <a:normAutofit fontScale="90000"/>
          </a:bodyPr>
          <a:lstStyle/>
          <a:p>
            <a:br>
              <a:rPr lang="en-US"/>
            </a:br>
            <a:r>
              <a:rPr lang="en-US"/>
              <a:t>Use of Remote Access Software</a:t>
            </a:r>
            <a:br>
              <a:rPr lang="en-US"/>
            </a:b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85926"/>
            <a:ext cx="8229600" cy="4340237"/>
          </a:xfrm>
        </p:spPr>
        <p:txBody>
          <a:bodyPr/>
          <a:lstStyle/>
          <a:p>
            <a:pPr>
              <a:buFont typeface="Wingdings" pitchFamily="2" charset="2"/>
              <a:buChar char="q"/>
            </a:pPr>
            <a:r>
              <a:rPr lang="en-US"/>
              <a:t> Team Viewer</a:t>
            </a:r>
          </a:p>
          <a:p>
            <a:pPr>
              <a:buNone/>
            </a:pPr>
            <a:endParaRPr lang="en-US"/>
          </a:p>
          <a:p>
            <a:pPr>
              <a:buFont typeface="Wingdings" pitchFamily="2" charset="2"/>
              <a:buChar char="q"/>
            </a:pPr>
            <a:r>
              <a:rPr lang="en-US"/>
              <a:t> AnyDesk</a:t>
            </a:r>
          </a:p>
        </p:txBody>
      </p:sp>
      <p:sp>
        <p:nvSpPr>
          <p:cNvPr id="2" name="Title 1"/>
          <p:cNvSpPr>
            <a:spLocks noGrp="1"/>
          </p:cNvSpPr>
          <p:nvPr>
            <p:ph type="title"/>
          </p:nvPr>
        </p:nvSpPr>
        <p:spPr/>
        <p:txBody>
          <a:bodyPr>
            <a:normAutofit fontScale="90000"/>
          </a:bodyPr>
          <a:lstStyle/>
          <a:p>
            <a:r>
              <a:rPr lang="en-US" b="0">
                <a:latin typeface="Algerian" pitchFamily="82" charset="0"/>
              </a:rPr>
              <a:t> </a:t>
            </a:r>
            <a:r>
              <a:rPr lang="en-US" b="0">
                <a:solidFill>
                  <a:schemeClr val="tx1"/>
                </a:solidFill>
                <a:latin typeface="Algerian" pitchFamily="82" charset="0"/>
              </a:rPr>
              <a:t>Remote Access Software List</a:t>
            </a:r>
            <a:endParaRPr lang="en-US">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662316"/>
          </a:xfrm>
        </p:spPr>
        <p:txBody>
          <a:bodyPr>
            <a:normAutofit/>
          </a:bodyPr>
          <a:lstStyle/>
          <a:p>
            <a:pPr algn="ctr">
              <a:buNone/>
            </a:pPr>
            <a:r>
              <a:rPr lang="en-US" sz="3200">
                <a:latin typeface="Arial Rounded MT Bold" pitchFamily="34" charset="0"/>
              </a:rPr>
              <a:t>DHCP Service</a:t>
            </a:r>
          </a:p>
          <a:p>
            <a:pPr algn="ctr">
              <a:buNone/>
            </a:pPr>
            <a:endParaRPr lang="en-US" sz="1800">
              <a:latin typeface="Arial Rounded MT Bold" pitchFamily="34" charset="0"/>
            </a:endParaRPr>
          </a:p>
          <a:p>
            <a:pPr>
              <a:buFont typeface="Wingdings" pitchFamily="2" charset="2"/>
              <a:buChar char="v"/>
            </a:pPr>
            <a:r>
              <a:rPr lang="en-US" sz="2800">
                <a:latin typeface="Times New Roman" pitchFamily="18" charset="0"/>
                <a:cs typeface="Times New Roman" pitchFamily="18" charset="0"/>
              </a:rPr>
              <a:t>What is DHCP and DHCP Server ?</a:t>
            </a:r>
          </a:p>
          <a:p>
            <a:pPr>
              <a:buFont typeface="Wingdings" pitchFamily="2" charset="2"/>
              <a:buChar char="v"/>
            </a:pPr>
            <a:r>
              <a:rPr lang="en-US" sz="2800">
                <a:latin typeface="Times New Roman" pitchFamily="18" charset="0"/>
                <a:cs typeface="Times New Roman" pitchFamily="18" charset="0"/>
              </a:rPr>
              <a:t>Why is DHCP important ?</a:t>
            </a:r>
          </a:p>
          <a:p>
            <a:pPr>
              <a:buFont typeface="Wingdings" pitchFamily="2" charset="2"/>
              <a:buChar char="v"/>
            </a:pPr>
            <a:r>
              <a:rPr lang="en-US" sz="2800">
                <a:latin typeface="Times New Roman" pitchFamily="18" charset="0"/>
                <a:cs typeface="Times New Roman" pitchFamily="18" charset="0"/>
              </a:rPr>
              <a:t>IP Address allocation mechanism of DHCP</a:t>
            </a:r>
          </a:p>
          <a:p>
            <a:pPr>
              <a:buFont typeface="Wingdings" pitchFamily="2" charset="2"/>
              <a:buChar char="v"/>
            </a:pPr>
            <a:r>
              <a:rPr lang="en-US" sz="2800">
                <a:latin typeface="Times New Roman" pitchFamily="18" charset="0"/>
                <a:cs typeface="Times New Roman" pitchFamily="18" charset="0"/>
              </a:rPr>
              <a:t>Benefits of DHCP</a:t>
            </a:r>
          </a:p>
          <a:p>
            <a:pPr algn="ctr">
              <a:buNone/>
            </a:pPr>
            <a:endParaRPr lang="en-US" sz="1600"/>
          </a:p>
          <a:p>
            <a:pPr>
              <a:buNone/>
            </a:pPr>
            <a:endParaRPr lang="en-US" sz="1600"/>
          </a:p>
          <a:p>
            <a:pPr>
              <a:buNone/>
            </a:pPr>
            <a:endParaRPr lang="en-US"/>
          </a:p>
          <a:p>
            <a:pPr>
              <a:buNone/>
            </a:pPr>
            <a:endParaRPr lang="en-US"/>
          </a:p>
          <a:p>
            <a:pPr>
              <a:buNone/>
            </a:pPr>
            <a:endParaRPr lang="en-US"/>
          </a:p>
          <a:p>
            <a:pPr>
              <a:buNone/>
            </a:pPr>
            <a:endParaRPr lang="en-US"/>
          </a:p>
          <a:p>
            <a:pPr>
              <a:buNone/>
            </a:pPr>
            <a:endParaRPr lang="en-US"/>
          </a:p>
          <a:p>
            <a:pPr>
              <a:buNone/>
            </a:pPr>
            <a:endParaRPr lang="en-US"/>
          </a:p>
        </p:txBody>
      </p:sp>
      <p:sp>
        <p:nvSpPr>
          <p:cNvPr id="2" name="Title 1"/>
          <p:cNvSpPr>
            <a:spLocks noGrp="1"/>
          </p:cNvSpPr>
          <p:nvPr>
            <p:ph type="title"/>
          </p:nvPr>
        </p:nvSpPr>
        <p:spPr/>
        <p:txBody>
          <a:bodyPr>
            <a:normAutofit/>
          </a:bodyPr>
          <a:lstStyle/>
          <a:p>
            <a:r>
              <a:rPr lang="en-US">
                <a:latin typeface="Arial Rounded MT Bold" pitchFamily="34" charset="0"/>
              </a:rPr>
              <a:t>In this section, we will discuss</a:t>
            </a:r>
          </a:p>
        </p:txBody>
      </p:sp>
    </p:spTree>
  </p:cSld>
  <p:clrMapOvr>
    <a:masterClrMapping/>
  </p:clrMapOvr>
  <p:transition spd="slow">
    <p:wipe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86058"/>
            <a:ext cx="8229600" cy="1143000"/>
          </a:xfrm>
        </p:spPr>
        <p:txBody>
          <a:bodyPr>
            <a:normAutofit/>
          </a:bodyPr>
          <a:lstStyle/>
          <a:p>
            <a:pPr algn="ctr"/>
            <a:r>
              <a:rPr lang="en-US" sz="6000" i="1">
                <a:solidFill>
                  <a:srgbClr val="C00000"/>
                </a:solidFill>
                <a:effectLst/>
                <a:latin typeface="Algerian" pitchFamily="82"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28802"/>
            <a:ext cx="8229600" cy="4197361"/>
          </a:xfrm>
        </p:spPr>
        <p:txBody>
          <a:bodyPr>
            <a:normAutofit/>
          </a:bodyPr>
          <a:lstStyle/>
          <a:p>
            <a:r>
              <a:rPr lang="en-US"/>
              <a:t>DHCP – Dynamic Host Configuration Protocol is a network management protocol that we use on TCP/IP network. The DHCP server, automatically assigns IP addresses and other network configurations like subnet mask, default gateway, DNS server, and more to the connected devices so they can exchange information. </a:t>
            </a:r>
          </a:p>
        </p:txBody>
      </p:sp>
      <p:sp>
        <p:nvSpPr>
          <p:cNvPr id="2" name="Title 1"/>
          <p:cNvSpPr>
            <a:spLocks noGrp="1"/>
          </p:cNvSpPr>
          <p:nvPr>
            <p:ph type="title"/>
          </p:nvPr>
        </p:nvSpPr>
        <p:spPr/>
        <p:txBody>
          <a:bodyPr>
            <a:normAutofit fontScale="90000"/>
          </a:bodyPr>
          <a:lstStyle/>
          <a:p>
            <a:br>
              <a:rPr lang="en-US" b="1"/>
            </a:br>
            <a:r>
              <a:rPr lang="en-US" b="1"/>
              <a:t>What is DHCP and DHCP server?</a:t>
            </a:r>
            <a:br>
              <a:rPr lang="en-US" b="1"/>
            </a:br>
            <a:endParaRPr lang="en-US"/>
          </a:p>
        </p:txBody>
      </p:sp>
    </p:spTree>
  </p:cSld>
  <p:clrMapOvr>
    <a:masterClrMapping/>
  </p:clrMapOvr>
  <p:transition spd="slow">
    <p:blinds/>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972072"/>
          </a:xfrm>
        </p:spPr>
        <p:txBody>
          <a:bodyPr>
            <a:normAutofit fontScale="55000" lnSpcReduction="20000"/>
          </a:bodyPr>
          <a:lstStyle/>
          <a:p>
            <a:endParaRPr lang="en-US"/>
          </a:p>
          <a:p>
            <a:r>
              <a:rPr lang="en-US" sz="3200"/>
              <a:t>DHCP is important because it makes it really easy for network administrators to provide IP addresses to client devices on the network. It manages the pool of IP addresses automatically.</a:t>
            </a:r>
          </a:p>
          <a:p>
            <a:endParaRPr lang="en-US" sz="3200"/>
          </a:p>
          <a:p>
            <a:r>
              <a:rPr lang="en-US" sz="3200"/>
              <a:t>Using this protocol, the network administrators, don’t need to set a static IP for each device, and later reassign it to another and keep an eye on all the available IPs. They will just set up the DHCP server with all the additional network information, and it will do its work dynamically.</a:t>
            </a:r>
            <a:br>
              <a:rPr lang="en-US" sz="3200"/>
            </a:br>
            <a:endParaRPr lang="en-US" sz="3200"/>
          </a:p>
        </p:txBody>
      </p:sp>
      <p:pic>
        <p:nvPicPr>
          <p:cNvPr id="5" name="Content Placeholder 4" descr="143758oyrevymyy2yyihm2.jpg"/>
          <p:cNvPicPr>
            <a:picLocks noGrp="1" noChangeAspect="1"/>
          </p:cNvPicPr>
          <p:nvPr>
            <p:ph sz="half" idx="2"/>
          </p:nvPr>
        </p:nvPicPr>
        <p:blipFill>
          <a:blip r:embed="rId2"/>
          <a:stretch>
            <a:fillRect/>
          </a:stretch>
        </p:blipFill>
        <p:spPr>
          <a:xfrm>
            <a:off x="4648200" y="2214555"/>
            <a:ext cx="4038600" cy="2714644"/>
          </a:xfrm>
        </p:spPr>
      </p:pic>
      <p:sp>
        <p:nvSpPr>
          <p:cNvPr id="2" name="Title 1"/>
          <p:cNvSpPr>
            <a:spLocks noGrp="1"/>
          </p:cNvSpPr>
          <p:nvPr>
            <p:ph type="title"/>
          </p:nvPr>
        </p:nvSpPr>
        <p:spPr/>
        <p:txBody>
          <a:bodyPr>
            <a:normAutofit fontScale="90000"/>
          </a:bodyPr>
          <a:lstStyle/>
          <a:p>
            <a:br>
              <a:rPr lang="en-US" b="1"/>
            </a:br>
            <a:r>
              <a:rPr lang="en-US" b="1"/>
              <a:t>Why is DHCP important?</a:t>
            </a:r>
            <a:br>
              <a:rPr lang="en-US" b="1"/>
            </a:br>
            <a:endParaRPr lang="en-US"/>
          </a:p>
        </p:txBody>
      </p:sp>
    </p:spTree>
  </p:cSld>
  <p:clrMapOvr>
    <a:masterClrMapping/>
  </p:clrMapOvr>
  <p:transition spd="slow">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71612"/>
            <a:ext cx="8229600" cy="4435679"/>
          </a:xfrm>
        </p:spPr>
        <p:txBody>
          <a:bodyPr>
            <a:normAutofit fontScale="70000" lnSpcReduction="20000"/>
          </a:bodyPr>
          <a:lstStyle/>
          <a:p>
            <a:r>
              <a:rPr lang="en-US" sz="3400">
                <a:latin typeface="Times New Roman" pitchFamily="18" charset="0"/>
                <a:cs typeface="Times New Roman" pitchFamily="18" charset="0"/>
              </a:rPr>
              <a:t>There are three ways that you can configure the DHCP server:</a:t>
            </a:r>
          </a:p>
          <a:p>
            <a:endParaRPr lang="en-US">
              <a:latin typeface="Times New Roman" pitchFamily="18" charset="0"/>
              <a:cs typeface="Times New Roman" pitchFamily="18" charset="0"/>
            </a:endParaRPr>
          </a:p>
          <a:p>
            <a:r>
              <a:rPr lang="en-US" sz="3400" b="1">
                <a:solidFill>
                  <a:srgbClr val="800000"/>
                </a:solidFill>
                <a:latin typeface="Times New Roman" pitchFamily="18" charset="0"/>
                <a:cs typeface="Times New Roman" pitchFamily="18" charset="0"/>
              </a:rPr>
              <a:t>Automatic allocation.</a:t>
            </a:r>
            <a:r>
              <a:rPr lang="en-US" sz="3400">
                <a:latin typeface="Times New Roman" pitchFamily="18" charset="0"/>
                <a:cs typeface="Times New Roman" pitchFamily="18" charset="0"/>
              </a:rPr>
              <a:t> This one will automatically assign an IP per client permanently. The IP address will be designated for just one device, so if, in the future, many new devices get connected, the server could run out of IP addresses to give.</a:t>
            </a:r>
          </a:p>
          <a:p>
            <a:endParaRPr lang="en-US" sz="3400">
              <a:latin typeface="Times New Roman" pitchFamily="18" charset="0"/>
              <a:cs typeface="Times New Roman" pitchFamily="18" charset="0"/>
            </a:endParaRPr>
          </a:p>
          <a:p>
            <a:r>
              <a:rPr lang="en-US" sz="3400" b="1">
                <a:solidFill>
                  <a:srgbClr val="800000"/>
                </a:solidFill>
                <a:latin typeface="Times New Roman" pitchFamily="18" charset="0"/>
                <a:cs typeface="Times New Roman" pitchFamily="18" charset="0"/>
              </a:rPr>
              <a:t>Dynamic allocation</a:t>
            </a:r>
            <a:r>
              <a:rPr lang="en-US" sz="3400" b="1">
                <a:latin typeface="Times New Roman" pitchFamily="18" charset="0"/>
                <a:cs typeface="Times New Roman" pitchFamily="18" charset="0"/>
              </a:rPr>
              <a:t>.</a:t>
            </a:r>
            <a:r>
              <a:rPr lang="en-US" sz="3400">
                <a:latin typeface="Times New Roman" pitchFamily="18" charset="0"/>
                <a:cs typeface="Times New Roman" pitchFamily="18" charset="0"/>
              </a:rPr>
              <a:t> This is the most common configuration. The server auto-assigns IP addresses to clients, but there is a time period. After the time expires, the client needs to ask for a new IP address again. This will prevent the running out of IPs.</a:t>
            </a:r>
          </a:p>
          <a:p>
            <a:endParaRPr lang="en-US" sz="3400">
              <a:latin typeface="Times New Roman" pitchFamily="18" charset="0"/>
              <a:cs typeface="Times New Roman" pitchFamily="18" charset="0"/>
            </a:endParaRPr>
          </a:p>
          <a:p>
            <a:r>
              <a:rPr lang="en-US" sz="3400" b="1">
                <a:solidFill>
                  <a:srgbClr val="800000"/>
                </a:solidFill>
                <a:latin typeface="Times New Roman" pitchFamily="18" charset="0"/>
                <a:cs typeface="Times New Roman" pitchFamily="18" charset="0"/>
              </a:rPr>
              <a:t>Manual allocation.</a:t>
            </a:r>
            <a:r>
              <a:rPr lang="en-US" sz="3400">
                <a:latin typeface="Times New Roman" pitchFamily="18" charset="0"/>
                <a:cs typeface="Times New Roman" pitchFamily="18" charset="0"/>
              </a:rPr>
              <a:t> Manually the network administrator will assign the IP address to the client. </a:t>
            </a:r>
          </a:p>
          <a:p>
            <a:endParaRPr lang="en-US">
              <a:latin typeface="Times New Roman" pitchFamily="18" charset="0"/>
              <a:cs typeface="Times New Roman" pitchFamily="18" charset="0"/>
            </a:endParaRPr>
          </a:p>
        </p:txBody>
      </p:sp>
      <p:sp>
        <p:nvSpPr>
          <p:cNvPr id="2" name="Title 1"/>
          <p:cNvSpPr>
            <a:spLocks noGrp="1"/>
          </p:cNvSpPr>
          <p:nvPr>
            <p:ph type="title"/>
          </p:nvPr>
        </p:nvSpPr>
        <p:spPr/>
        <p:txBody>
          <a:bodyPr>
            <a:normAutofit fontScale="90000"/>
          </a:bodyPr>
          <a:lstStyle/>
          <a:p>
            <a:br>
              <a:rPr lang="en-US" b="1"/>
            </a:br>
            <a:r>
              <a:rPr lang="en-US" b="1"/>
              <a:t>IP address allocation mechanisms of DHCP</a:t>
            </a:r>
            <a:br>
              <a:rPr lang="en-US" b="1"/>
            </a:br>
            <a:endParaRPr lang="en-US"/>
          </a:p>
        </p:txBody>
      </p:sp>
    </p:spTree>
  </p:cSld>
  <p:clrMapOvr>
    <a:masterClrMapping/>
  </p:clrMapOvr>
  <p:transition spd="slow">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anchor="t">
            <a:normAutofit/>
          </a:bodyPr>
          <a:lstStyle/>
          <a:p>
            <a:pPr indent="-255905"/>
            <a:r>
              <a:rPr lang="en-US"/>
              <a:t>Reduced network administration time and costs.</a:t>
            </a:r>
          </a:p>
          <a:p>
            <a:pPr indent="-255905"/>
            <a:r>
              <a:rPr lang="en-US"/>
              <a:t>Increased Security.</a:t>
            </a:r>
            <a:endParaRPr lang="en-US">
              <a:cs typeface="Lucida Sans Unicode"/>
            </a:endParaRPr>
          </a:p>
          <a:p>
            <a:pPr indent="-255905"/>
            <a:r>
              <a:rPr lang="en-US"/>
              <a:t>More Efficient use of Ip addresses.</a:t>
            </a:r>
            <a:endParaRPr lang="en-US">
              <a:cs typeface="Lucida Sans Unicode"/>
            </a:endParaRPr>
          </a:p>
          <a:p>
            <a:pPr indent="-255905"/>
            <a:r>
              <a:rPr lang="en-US"/>
              <a:t>Automatic allocation of Ip addresses.</a:t>
            </a:r>
            <a:endParaRPr lang="en-US">
              <a:cs typeface="Lucida Sans Unicode"/>
            </a:endParaRPr>
          </a:p>
          <a:p>
            <a:pPr indent="-255905"/>
            <a:r>
              <a:rPr lang="en-US"/>
              <a:t>Easy to use and manage.</a:t>
            </a:r>
            <a:endParaRPr lang="en-US">
              <a:cs typeface="Lucida Sans Unicode"/>
            </a:endParaRPr>
          </a:p>
        </p:txBody>
      </p:sp>
      <p:sp>
        <p:nvSpPr>
          <p:cNvPr id="2" name="Title 1"/>
          <p:cNvSpPr>
            <a:spLocks noGrp="1"/>
          </p:cNvSpPr>
          <p:nvPr>
            <p:ph type="title"/>
          </p:nvPr>
        </p:nvSpPr>
        <p:spPr/>
        <p:txBody>
          <a:bodyPr>
            <a:normAutofit fontScale="90000"/>
          </a:bodyPr>
          <a:lstStyle/>
          <a:p>
            <a:br>
              <a:rPr lang="en-US" b="1"/>
            </a:br>
            <a:r>
              <a:rPr lang="en-US" b="1"/>
              <a:t>Benefits of DHCP</a:t>
            </a:r>
            <a:br>
              <a:rPr lang="en-US" b="1"/>
            </a:br>
            <a:endParaRPr lang="en-US"/>
          </a:p>
        </p:txBody>
      </p:sp>
    </p:spTree>
  </p:cSld>
  <p:clrMapOvr>
    <a:masterClrMapping/>
  </p:clrMapOvr>
  <p:transition spd="slow">
    <p:split orient="vert"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285992"/>
            <a:ext cx="8229600" cy="1143000"/>
          </a:xfrm>
        </p:spPr>
        <p:txBody>
          <a:bodyPr>
            <a:normAutofit/>
          </a:bodyPr>
          <a:lstStyle/>
          <a:p>
            <a:pPr algn="ctr"/>
            <a:r>
              <a:rPr lang="en-US" sz="6000">
                <a:solidFill>
                  <a:srgbClr val="FFC000"/>
                </a:solidFill>
                <a:effectLst/>
                <a:latin typeface="Algerian" pitchFamily="82" charset="0"/>
              </a:rPr>
              <a:t>PROXY SERVER</a:t>
            </a:r>
          </a:p>
        </p:txBody>
      </p:sp>
    </p:spTree>
  </p:cSld>
  <p:clrMapOvr>
    <a:masterClrMapping/>
  </p:clrMapOvr>
  <p:transition spd="slow">
    <p:push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buNone/>
            </a:pPr>
            <a:r>
              <a:rPr lang="en-US" sz="3600">
                <a:latin typeface="Arial Rounded MT Bold" pitchFamily="34" charset="0"/>
              </a:rPr>
              <a:t>Proxy Server</a:t>
            </a:r>
          </a:p>
          <a:p>
            <a:pPr algn="ctr">
              <a:buNone/>
            </a:pPr>
            <a:endParaRPr lang="en-US" sz="3600">
              <a:latin typeface="Arial Rounded MT Bold" pitchFamily="34" charset="0"/>
            </a:endParaRPr>
          </a:p>
          <a:p>
            <a:pPr>
              <a:buFont typeface="Wingdings" pitchFamily="2" charset="2"/>
              <a:buChar char="v"/>
            </a:pPr>
            <a:r>
              <a:rPr lang="en-US" sz="2800"/>
              <a:t>What is Proxy Server ?</a:t>
            </a:r>
          </a:p>
          <a:p>
            <a:pPr>
              <a:buFont typeface="Wingdings" pitchFamily="2" charset="2"/>
              <a:buChar char="v"/>
            </a:pPr>
            <a:r>
              <a:rPr lang="en-US" sz="2800"/>
              <a:t>Work of Proxy Server</a:t>
            </a:r>
          </a:p>
          <a:p>
            <a:pPr>
              <a:buFont typeface="Wingdings" pitchFamily="2" charset="2"/>
              <a:buChar char="v"/>
            </a:pPr>
            <a:r>
              <a:rPr lang="en-US" sz="2800"/>
              <a:t>Use of Proxy Server</a:t>
            </a:r>
          </a:p>
          <a:p>
            <a:pPr>
              <a:buFont typeface="Wingdings" pitchFamily="2" charset="2"/>
              <a:buChar char="v"/>
            </a:pPr>
            <a:r>
              <a:rPr lang="en-US" sz="2800"/>
              <a:t>Types of Proxy Server</a:t>
            </a:r>
          </a:p>
          <a:p>
            <a:pPr>
              <a:buFont typeface="Wingdings" pitchFamily="2" charset="2"/>
              <a:buChar char="v"/>
            </a:pPr>
            <a:r>
              <a:rPr lang="en-US" sz="2800"/>
              <a:t>Benefits of Proxy Server</a:t>
            </a:r>
          </a:p>
          <a:p>
            <a:pPr>
              <a:buNone/>
            </a:pPr>
            <a:endParaRPr lang="en-US"/>
          </a:p>
        </p:txBody>
      </p:sp>
      <p:sp>
        <p:nvSpPr>
          <p:cNvPr id="3" name="Title 2"/>
          <p:cNvSpPr>
            <a:spLocks noGrp="1"/>
          </p:cNvSpPr>
          <p:nvPr>
            <p:ph type="title"/>
          </p:nvPr>
        </p:nvSpPr>
        <p:spPr/>
        <p:txBody>
          <a:bodyPr/>
          <a:lstStyle/>
          <a:p>
            <a:r>
              <a:rPr lang="en-US">
                <a:latin typeface="Arial Rounded MT Bold" pitchFamily="34" charset="0"/>
              </a:rPr>
              <a:t>In this section, we will discuss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A Proxy Server is Software System running on a computer that acts as :</a:t>
            </a:r>
          </a:p>
          <a:p>
            <a:r>
              <a:rPr lang="en-US"/>
              <a:t>An end user , such as computer</a:t>
            </a:r>
          </a:p>
          <a:p>
            <a:r>
              <a:rPr lang="en-US"/>
              <a:t>An internet server hosting resources like web pages, files, videos.</a:t>
            </a:r>
          </a:p>
          <a:p>
            <a:r>
              <a:rPr lang="en-US"/>
              <a:t>Proxy means: Representing someone , acting on behalf of someone.</a:t>
            </a:r>
          </a:p>
        </p:txBody>
      </p:sp>
      <p:sp>
        <p:nvSpPr>
          <p:cNvPr id="2" name="Title 1"/>
          <p:cNvSpPr>
            <a:spLocks noGrp="1"/>
          </p:cNvSpPr>
          <p:nvPr>
            <p:ph type="title"/>
          </p:nvPr>
        </p:nvSpPr>
        <p:spPr/>
        <p:txBody>
          <a:bodyPr/>
          <a:lstStyle/>
          <a:p>
            <a:r>
              <a:rPr lang="en-US"/>
              <a:t>What is Proxy Server ?</a:t>
            </a:r>
          </a:p>
        </p:txBody>
      </p:sp>
    </p:spTree>
  </p:cSld>
  <p:clrMapOvr>
    <a:masterClrMapping/>
  </p:clrMapOvr>
  <p:transition spd="slow">
    <p:wipe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Application>Microsoft Office PowerPoint</Application>
  <PresentationFormat>On-screen Show (4:3)</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DHCP SERVICE</vt:lpstr>
      <vt:lpstr>In this section, we will discuss</vt:lpstr>
      <vt:lpstr> What is DHCP and DHCP server? </vt:lpstr>
      <vt:lpstr> Why is DHCP important? </vt:lpstr>
      <vt:lpstr> IP address allocation mechanisms of DHCP </vt:lpstr>
      <vt:lpstr> Benefits of DHCP </vt:lpstr>
      <vt:lpstr>PROXY SERVER</vt:lpstr>
      <vt:lpstr>In this section, we will discuss</vt:lpstr>
      <vt:lpstr>What is Proxy Server ?</vt:lpstr>
      <vt:lpstr>Work of proxy server</vt:lpstr>
      <vt:lpstr>Uses of proxy server</vt:lpstr>
      <vt:lpstr>Types of proxy server</vt:lpstr>
      <vt:lpstr>Benefits of Proxy Server</vt:lpstr>
      <vt:lpstr>Remote Access Service</vt:lpstr>
      <vt:lpstr>In this section, we will discuss</vt:lpstr>
      <vt:lpstr>What is Remote Access Service</vt:lpstr>
      <vt:lpstr>How to Work Remote Access Server ?</vt:lpstr>
      <vt:lpstr> Use of Remote Access Software </vt:lpstr>
      <vt:lpstr> Remote Access Software List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DHCP SERVICE</dc:title>
  <dc:creator>DELL</dc:creator>
  <cp:revision>1</cp:revision>
  <dcterms:created xsi:type="dcterms:W3CDTF">2022-12-08T04:31:08Z</dcterms:created>
  <dcterms:modified xsi:type="dcterms:W3CDTF">2022-12-09T06:17:00Z</dcterms:modified>
</cp:coreProperties>
</file>