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4117C-D371-40CD-81A3-08095960E56F}" type="datetimeFigureOut">
              <a:rPr lang="en-US" smtClean="0"/>
              <a:t>12/9/2022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5582971-5D11-499C-B022-F71F3F1CE8B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36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4117C-D371-40CD-81A3-08095960E56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2971-5D11-499C-B022-F71F3F1CE8B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459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4117C-D371-40CD-81A3-08095960E56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2971-5D11-499C-B022-F71F3F1CE8B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2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4117C-D371-40CD-81A3-08095960E56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2971-5D11-499C-B022-F71F3F1CE8B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504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94117C-D371-40CD-81A3-08095960E56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82971-5D11-499C-B022-F71F3F1CE8B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084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4117C-D371-40CD-81A3-08095960E56F}"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82971-5D11-499C-B022-F71F3F1CE8B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41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4117C-D371-40CD-81A3-08095960E56F}"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82971-5D11-499C-B022-F71F3F1CE8B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52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4117C-D371-40CD-81A3-08095960E56F}"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82971-5D11-499C-B022-F71F3F1CE8B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81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117C-D371-40CD-81A3-08095960E56F}"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82971-5D11-499C-B022-F71F3F1CE8BB}" type="slidenum">
              <a:rPr lang="en-US" smtClean="0"/>
              <a:t>‹#›</a:t>
            </a:fld>
            <a:endParaRPr lang="en-US"/>
          </a:p>
        </p:txBody>
      </p:sp>
    </p:spTree>
    <p:extLst>
      <p:ext uri="{BB962C8B-B14F-4D97-AF65-F5344CB8AC3E}">
        <p14:creationId xmlns:p14="http://schemas.microsoft.com/office/powerpoint/2010/main" val="217020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94117C-D371-40CD-81A3-08095960E56F}"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82971-5D11-499C-B022-F71F3F1CE8B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283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94117C-D371-40CD-81A3-08095960E56F}" type="datetimeFigureOut">
              <a:rPr lang="en-US" smtClean="0"/>
              <a:t>12/9/2022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5582971-5D11-499C-B022-F71F3F1CE8B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18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94117C-D371-40CD-81A3-08095960E56F}" type="datetimeFigureOut">
              <a:rPr lang="en-US" smtClean="0"/>
              <a:t>12/9/2022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5582971-5D11-499C-B022-F71F3F1CE8B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293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53120-9D15-45C1-9688-858500C53CDA}"/>
              </a:ext>
            </a:extLst>
          </p:cNvPr>
          <p:cNvSpPr txBox="1"/>
          <p:nvPr/>
        </p:nvSpPr>
        <p:spPr>
          <a:xfrm>
            <a:off x="3721395" y="489098"/>
            <a:ext cx="4813991" cy="1846659"/>
          </a:xfrm>
          <a:prstGeom prst="rect">
            <a:avLst/>
          </a:prstGeom>
          <a:noFill/>
        </p:spPr>
        <p:txBody>
          <a:bodyPr wrap="square" rtlCol="0">
            <a:spAutoFit/>
          </a:bodyPr>
          <a:lstStyle/>
          <a:p>
            <a:r>
              <a:rPr lang="en-US" sz="9600" u="sng" dirty="0"/>
              <a:t>contents</a:t>
            </a:r>
          </a:p>
          <a:p>
            <a:endParaRPr lang="en-US" dirty="0"/>
          </a:p>
        </p:txBody>
      </p:sp>
      <p:sp>
        <p:nvSpPr>
          <p:cNvPr id="5" name="TextBox 4">
            <a:extLst>
              <a:ext uri="{FF2B5EF4-FFF2-40B4-BE49-F238E27FC236}">
                <a16:creationId xmlns:a16="http://schemas.microsoft.com/office/drawing/2014/main" id="{F987B884-6043-461C-A06C-E9DEF6659285}"/>
              </a:ext>
            </a:extLst>
          </p:cNvPr>
          <p:cNvSpPr txBox="1"/>
          <p:nvPr/>
        </p:nvSpPr>
        <p:spPr>
          <a:xfrm>
            <a:off x="308344" y="1135429"/>
            <a:ext cx="6595908" cy="3970318"/>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sz="3600" dirty="0"/>
              <a:t>1.Firewall</a:t>
            </a:r>
          </a:p>
          <a:p>
            <a:r>
              <a:rPr lang="en-US" sz="3600" dirty="0"/>
              <a:t>2.Type of firewall</a:t>
            </a:r>
          </a:p>
          <a:p>
            <a:r>
              <a:rPr lang="en-US" sz="3600" dirty="0"/>
              <a:t>3.How does firewall network work</a:t>
            </a:r>
          </a:p>
          <a:p>
            <a:endParaRPr lang="en-US" dirty="0"/>
          </a:p>
        </p:txBody>
      </p:sp>
    </p:spTree>
    <p:extLst>
      <p:ext uri="{BB962C8B-B14F-4D97-AF65-F5344CB8AC3E}">
        <p14:creationId xmlns:p14="http://schemas.microsoft.com/office/powerpoint/2010/main" val="96661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D4F12-AE78-420C-BDE1-6FFB91776A64}"/>
              </a:ext>
            </a:extLst>
          </p:cNvPr>
          <p:cNvSpPr txBox="1"/>
          <p:nvPr/>
        </p:nvSpPr>
        <p:spPr>
          <a:xfrm>
            <a:off x="212651" y="372140"/>
            <a:ext cx="11739864" cy="3970318"/>
          </a:xfrm>
          <a:prstGeom prst="rect">
            <a:avLst/>
          </a:prstGeom>
          <a:noFill/>
        </p:spPr>
        <p:txBody>
          <a:bodyPr wrap="square" rtlCol="0">
            <a:spAutoFit/>
          </a:bodyPr>
          <a:lstStyle/>
          <a:p>
            <a:r>
              <a:rPr lang="en-US" sz="4400" b="1" u="sng" dirty="0"/>
              <a:t>What Is  A firewall?</a:t>
            </a:r>
          </a:p>
          <a:p>
            <a:r>
              <a:rPr lang="en-US" sz="3200" dirty="0"/>
              <a:t> </a:t>
            </a:r>
            <a:r>
              <a:rPr lang="en-US" sz="2800" dirty="0"/>
              <a:t>is a network security device that monitors incoming and outgoing network traffic and decides whether to allow or block specific traffic based on a defined set of security rules .Firewalls have been a first line of defense in network security for over 25 years. They establish a barrier between secured and controlled internal networks that can be trusted and untrusted outside networks, such as the Internet</a:t>
            </a:r>
            <a:r>
              <a:rPr lang="en-US" sz="3200" dirty="0"/>
              <a:t>.</a:t>
            </a:r>
          </a:p>
          <a:p>
            <a:endParaRPr lang="en-US" sz="3200" dirty="0"/>
          </a:p>
        </p:txBody>
      </p:sp>
      <p:pic>
        <p:nvPicPr>
          <p:cNvPr id="1026" name="Picture 2" descr="Firewall Essentials">
            <a:extLst>
              <a:ext uri="{FF2B5EF4-FFF2-40B4-BE49-F238E27FC236}">
                <a16:creationId xmlns:a16="http://schemas.microsoft.com/office/drawing/2014/main" id="{86FD5AA4-4789-4EAA-B968-AC544C0ED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47" y="3429000"/>
            <a:ext cx="4847117" cy="2642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1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3D0A60-7053-4200-A2E7-A47AFB75427C}"/>
              </a:ext>
            </a:extLst>
          </p:cNvPr>
          <p:cNvSpPr txBox="1"/>
          <p:nvPr/>
        </p:nvSpPr>
        <p:spPr>
          <a:xfrm>
            <a:off x="2296633" y="329609"/>
            <a:ext cx="5134354" cy="923330"/>
          </a:xfrm>
          <a:prstGeom prst="rect">
            <a:avLst/>
          </a:prstGeom>
          <a:noFill/>
        </p:spPr>
        <p:txBody>
          <a:bodyPr wrap="none" rtlCol="0">
            <a:spAutoFit/>
          </a:bodyPr>
          <a:lstStyle/>
          <a:p>
            <a:r>
              <a:rPr lang="en-US" sz="5400" u="sng" dirty="0"/>
              <a:t>Types of Firewalls</a:t>
            </a:r>
          </a:p>
        </p:txBody>
      </p:sp>
      <p:sp>
        <p:nvSpPr>
          <p:cNvPr id="3" name="TextBox 2">
            <a:extLst>
              <a:ext uri="{FF2B5EF4-FFF2-40B4-BE49-F238E27FC236}">
                <a16:creationId xmlns:a16="http://schemas.microsoft.com/office/drawing/2014/main" id="{70DBDF1F-3B1A-40A7-BC35-CF1A4CBDC69A}"/>
              </a:ext>
            </a:extLst>
          </p:cNvPr>
          <p:cNvSpPr txBox="1"/>
          <p:nvPr/>
        </p:nvSpPr>
        <p:spPr>
          <a:xfrm>
            <a:off x="212651" y="1903228"/>
            <a:ext cx="11979349" cy="4154984"/>
          </a:xfrm>
          <a:prstGeom prst="rect">
            <a:avLst/>
          </a:prstGeom>
          <a:noFill/>
        </p:spPr>
        <p:txBody>
          <a:bodyPr wrap="square" rtlCol="0">
            <a:spAutoFit/>
          </a:bodyPr>
          <a:lstStyle/>
          <a:p>
            <a:pPr marL="457200" indent="-457200">
              <a:buAutoNum type="arabicPeriod"/>
            </a:pPr>
            <a:r>
              <a:rPr lang="en-US" sz="2400" b="1" dirty="0"/>
              <a:t>Packet Filtering firewall:</a:t>
            </a:r>
          </a:p>
          <a:p>
            <a:r>
              <a:rPr lang="en-US" sz="2400" dirty="0"/>
              <a:t>A packet filtering firewall controls data flow to and from a network. It allows or blocks the data transfer based on the packet's source address, the destination address of the packet, the application protocols to transfer the data, and so on.</a:t>
            </a:r>
          </a:p>
          <a:p>
            <a:pPr marL="457200" indent="-457200">
              <a:buAutoNum type="arabicPeriod"/>
            </a:pPr>
            <a:endParaRPr lang="en-US" sz="2400" dirty="0"/>
          </a:p>
          <a:p>
            <a:r>
              <a:rPr lang="en-US" sz="2400" b="1" dirty="0"/>
              <a:t>2</a:t>
            </a:r>
            <a:r>
              <a:rPr lang="en-US" sz="2400" dirty="0"/>
              <a:t>. </a:t>
            </a:r>
            <a:r>
              <a:rPr lang="en-US" sz="2400" b="1" dirty="0"/>
              <a:t>Proxy Service Firewall</a:t>
            </a:r>
            <a:r>
              <a:rPr lang="en-US" sz="2400" dirty="0"/>
              <a:t>: This type of firewall protects the network by filtering messages at the application layer. For a specific application, a proxy firewall serves as the gateway from one network to another. </a:t>
            </a:r>
          </a:p>
          <a:p>
            <a:r>
              <a:rPr lang="en-US" sz="2400" b="1" dirty="0"/>
              <a:t>3. Stateful Inspection Reference</a:t>
            </a:r>
            <a:r>
              <a:rPr lang="en-US" sz="2400" dirty="0"/>
              <a:t>: Such a firewall permits or blocks network traffic based on state, port, and protocol. Here, it decides filtering based on administrator-defined rules and context. </a:t>
            </a:r>
          </a:p>
        </p:txBody>
      </p:sp>
    </p:spTree>
    <p:extLst>
      <p:ext uri="{BB962C8B-B14F-4D97-AF65-F5344CB8AC3E}">
        <p14:creationId xmlns:p14="http://schemas.microsoft.com/office/powerpoint/2010/main" val="48078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6C459-E319-447E-A7AF-0A4A2ECC6EAD}"/>
              </a:ext>
            </a:extLst>
          </p:cNvPr>
          <p:cNvSpPr txBox="1"/>
          <p:nvPr/>
        </p:nvSpPr>
        <p:spPr>
          <a:xfrm>
            <a:off x="329609" y="445049"/>
            <a:ext cx="9979415" cy="1200329"/>
          </a:xfrm>
          <a:prstGeom prst="rect">
            <a:avLst/>
          </a:prstGeom>
          <a:noFill/>
        </p:spPr>
        <p:txBody>
          <a:bodyPr wrap="square" rtlCol="0">
            <a:spAutoFit/>
          </a:bodyPr>
          <a:lstStyle/>
          <a:p>
            <a:r>
              <a:rPr lang="en-US" b="1" u="sng" dirty="0"/>
              <a:t>4. Application Layer Firewalls </a:t>
            </a:r>
            <a:r>
              <a:rPr lang="en-US" dirty="0"/>
              <a:t>:These firewall scan examine application layer (of OSI model) information like an HTTP request. If finds some suspicious application that can be responsible for harming our network or that is not safe for our network then it gets blocked right away.</a:t>
            </a:r>
          </a:p>
          <a:p>
            <a:endParaRPr lang="en-US" dirty="0"/>
          </a:p>
        </p:txBody>
      </p:sp>
      <p:pic>
        <p:nvPicPr>
          <p:cNvPr id="1026" name="Picture 2" descr="Paranoid penguin: Application proxying with Zorp, Part I">
            <a:extLst>
              <a:ext uri="{FF2B5EF4-FFF2-40B4-BE49-F238E27FC236}">
                <a16:creationId xmlns:a16="http://schemas.microsoft.com/office/drawing/2014/main" id="{5E2D8478-FF1B-40AE-B367-1754C5EDF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359" y="1807535"/>
            <a:ext cx="8923176" cy="272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27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2FD4B-4BA7-4EA2-9F8B-E8E776E9AD62}"/>
              </a:ext>
            </a:extLst>
          </p:cNvPr>
          <p:cNvSpPr txBox="1"/>
          <p:nvPr/>
        </p:nvSpPr>
        <p:spPr>
          <a:xfrm>
            <a:off x="946298" y="414670"/>
            <a:ext cx="5862439" cy="707886"/>
          </a:xfrm>
          <a:prstGeom prst="rect">
            <a:avLst/>
          </a:prstGeom>
          <a:noFill/>
        </p:spPr>
        <p:txBody>
          <a:bodyPr wrap="none" rtlCol="0">
            <a:spAutoFit/>
          </a:bodyPr>
          <a:lstStyle/>
          <a:p>
            <a:r>
              <a:rPr lang="en-US" sz="4000" u="sng" dirty="0"/>
              <a:t>How Does a Firewall Work?</a:t>
            </a:r>
          </a:p>
        </p:txBody>
      </p:sp>
      <p:sp>
        <p:nvSpPr>
          <p:cNvPr id="6" name="TextBox 5">
            <a:extLst>
              <a:ext uri="{FF2B5EF4-FFF2-40B4-BE49-F238E27FC236}">
                <a16:creationId xmlns:a16="http://schemas.microsoft.com/office/drawing/2014/main" id="{511B75F3-CE27-43CA-ACF4-95948DD1396D}"/>
              </a:ext>
            </a:extLst>
          </p:cNvPr>
          <p:cNvSpPr txBox="1"/>
          <p:nvPr/>
        </p:nvSpPr>
        <p:spPr>
          <a:xfrm>
            <a:off x="5640572" y="2971800"/>
            <a:ext cx="914400" cy="914400"/>
          </a:xfrm>
          <a:prstGeom prst="rect">
            <a:avLst/>
          </a:prstGeom>
          <a:noFill/>
        </p:spPr>
        <p:txBody>
          <a:bodyPr wrap="square" rtlCol="0">
            <a:spAutoFit/>
          </a:bodyPr>
          <a:lstStyle/>
          <a:p>
            <a:endParaRPr lang="en-US" dirty="0"/>
          </a:p>
        </p:txBody>
      </p:sp>
      <p:pic>
        <p:nvPicPr>
          <p:cNvPr id="2050" name="Picture 2" descr="https://www.simplilearn.com/ice9/free_resources_article_thumb/Firewall_1.png">
            <a:extLst>
              <a:ext uri="{FF2B5EF4-FFF2-40B4-BE49-F238E27FC236}">
                <a16:creationId xmlns:a16="http://schemas.microsoft.com/office/drawing/2014/main" id="{F1EED36E-187A-41A4-A4A0-788BE449F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590675"/>
            <a:ext cx="9705975" cy="3676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9D98A0-038A-49CF-99EE-BA08254FA285}"/>
              </a:ext>
            </a:extLst>
          </p:cNvPr>
          <p:cNvSpPr txBox="1"/>
          <p:nvPr/>
        </p:nvSpPr>
        <p:spPr>
          <a:xfrm>
            <a:off x="4859079" y="644333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4148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00AC8-D8F5-4BB5-93E6-314F61610D9D}"/>
              </a:ext>
            </a:extLst>
          </p:cNvPr>
          <p:cNvSpPr txBox="1"/>
          <p:nvPr/>
        </p:nvSpPr>
        <p:spPr>
          <a:xfrm>
            <a:off x="1254643" y="255181"/>
            <a:ext cx="6804836" cy="584775"/>
          </a:xfrm>
          <a:prstGeom prst="rect">
            <a:avLst/>
          </a:prstGeom>
          <a:noFill/>
        </p:spPr>
        <p:txBody>
          <a:bodyPr wrap="square" rtlCol="0">
            <a:spAutoFit/>
          </a:bodyPr>
          <a:lstStyle/>
          <a:p>
            <a:r>
              <a:rPr lang="en-US" sz="3200" b="1" u="sng" dirty="0"/>
              <a:t>Advantages of Using Firewall</a:t>
            </a:r>
          </a:p>
        </p:txBody>
      </p:sp>
      <p:sp>
        <p:nvSpPr>
          <p:cNvPr id="3" name="TextBox 2">
            <a:extLst>
              <a:ext uri="{FF2B5EF4-FFF2-40B4-BE49-F238E27FC236}">
                <a16:creationId xmlns:a16="http://schemas.microsoft.com/office/drawing/2014/main" id="{5CD97A61-CB4E-4242-BCDC-DCB4A80E8ED6}"/>
              </a:ext>
            </a:extLst>
          </p:cNvPr>
          <p:cNvSpPr txBox="1"/>
          <p:nvPr/>
        </p:nvSpPr>
        <p:spPr>
          <a:xfrm>
            <a:off x="223285" y="1329070"/>
            <a:ext cx="10940901" cy="4401205"/>
          </a:xfrm>
          <a:prstGeom prst="rect">
            <a:avLst/>
          </a:prstGeom>
          <a:noFill/>
        </p:spPr>
        <p:txBody>
          <a:bodyPr wrap="square" rtlCol="0">
            <a:spAutoFit/>
          </a:bodyPr>
          <a:lstStyle/>
          <a:p>
            <a:r>
              <a:rPr lang="en-US" sz="2800" dirty="0"/>
              <a:t>• Firewalls play an important role in the companies for security management. Below are some of the important advantages of using firewalls.</a:t>
            </a:r>
          </a:p>
          <a:p>
            <a:r>
              <a:rPr lang="en-US" sz="2800" dirty="0"/>
              <a:t> • It provides enhanced security and privacy from vulnerable services. It prevents unauthorized users from accessing a private network that is connected to the internet. </a:t>
            </a:r>
          </a:p>
          <a:p>
            <a:r>
              <a:rPr lang="en-US" sz="2800" dirty="0"/>
              <a:t>• Firewalls provide faster response time and can handle more traffic loads. </a:t>
            </a:r>
          </a:p>
          <a:p>
            <a:r>
              <a:rPr lang="en-US" sz="2800" dirty="0"/>
              <a:t>• A firewall allows you to easily handle and update the security protocols from a single authorized device. </a:t>
            </a:r>
          </a:p>
          <a:p>
            <a:r>
              <a:rPr lang="en-US" sz="2800" dirty="0"/>
              <a:t>• It safeguards your network from phishing attacks.</a:t>
            </a:r>
          </a:p>
        </p:txBody>
      </p:sp>
    </p:spTree>
    <p:extLst>
      <p:ext uri="{BB962C8B-B14F-4D97-AF65-F5344CB8AC3E}">
        <p14:creationId xmlns:p14="http://schemas.microsoft.com/office/powerpoint/2010/main" val="228636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80D5D-1DAE-4EA1-B5F6-5AEBB6A086F7}"/>
              </a:ext>
            </a:extLst>
          </p:cNvPr>
          <p:cNvSpPr txBox="1"/>
          <p:nvPr/>
        </p:nvSpPr>
        <p:spPr>
          <a:xfrm>
            <a:off x="5640572"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8E511DFD-FA3C-451C-9AA5-D806FDC766B9}"/>
              </a:ext>
            </a:extLst>
          </p:cNvPr>
          <p:cNvSpPr txBox="1"/>
          <p:nvPr/>
        </p:nvSpPr>
        <p:spPr>
          <a:xfrm>
            <a:off x="0" y="556690"/>
            <a:ext cx="9462978" cy="5324535"/>
          </a:xfrm>
          <a:prstGeom prst="rect">
            <a:avLst/>
          </a:prstGeom>
          <a:noFill/>
        </p:spPr>
        <p:txBody>
          <a:bodyPr wrap="square" rtlCol="0">
            <a:spAutoFit/>
          </a:bodyPr>
          <a:lstStyle/>
          <a:p>
            <a:r>
              <a:rPr lang="en-US" sz="2800" b="1" dirty="0"/>
              <a:t>                                  </a:t>
            </a:r>
            <a:r>
              <a:rPr lang="en-US" sz="2800" b="1" u="sng" dirty="0"/>
              <a:t>How to Use Firewall Protection?</a:t>
            </a:r>
          </a:p>
          <a:p>
            <a:r>
              <a:rPr lang="en-US" dirty="0"/>
              <a:t> </a:t>
            </a:r>
            <a:r>
              <a:rPr lang="en-US" sz="2400" dirty="0"/>
              <a:t>To keep your network and devices safe, make sure your firewall is set up and maintained correctly. Here are some tips to help you improve your firewall security: </a:t>
            </a:r>
          </a:p>
          <a:p>
            <a:r>
              <a:rPr lang="en-US" sz="2400" dirty="0"/>
              <a:t>• Constantly update your firewalls as soon as possible: Firmware patches keep your firewall updated against any newly discovered vulnerabilities. </a:t>
            </a:r>
          </a:p>
          <a:p>
            <a:r>
              <a:rPr lang="en-US" sz="2400" dirty="0"/>
              <a:t>• Use antivirus protection: In addition to firewalls, you need to use antivirus software to protect your system from viruses and other infections. </a:t>
            </a:r>
          </a:p>
          <a:p>
            <a:r>
              <a:rPr lang="en-US" sz="2400" dirty="0"/>
              <a:t>• Limit accessible ports and host: Limit inbound and outbound connections to a strict whitelist of trusted IP addresses. </a:t>
            </a:r>
          </a:p>
          <a:p>
            <a:r>
              <a:rPr lang="en-US" sz="2400" dirty="0"/>
              <a:t>• Have active network: To avoid downtime, have active network </a:t>
            </a:r>
            <a:r>
              <a:rPr lang="en-US" dirty="0"/>
              <a:t>QUALITY.</a:t>
            </a:r>
            <a:r>
              <a:rPr lang="en-US" sz="2400" dirty="0"/>
              <a:t> Data backups for network hosts and other critical systems can help you avoid data loss and lost productivity in the case of a disaster</a:t>
            </a:r>
          </a:p>
        </p:txBody>
      </p:sp>
    </p:spTree>
    <p:extLst>
      <p:ext uri="{BB962C8B-B14F-4D97-AF65-F5344CB8AC3E}">
        <p14:creationId xmlns:p14="http://schemas.microsoft.com/office/powerpoint/2010/main" val="171001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77335-A044-45A2-B33D-263F36372FCD}"/>
              </a:ext>
            </a:extLst>
          </p:cNvPr>
          <p:cNvSpPr txBox="1"/>
          <p:nvPr/>
        </p:nvSpPr>
        <p:spPr>
          <a:xfrm>
            <a:off x="2360428" y="893135"/>
            <a:ext cx="8081999"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31263863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397</TotalTime>
  <Words>521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cp:revision>
  <dcterms:created xsi:type="dcterms:W3CDTF">2022-12-08T06:14:22Z</dcterms:created>
  <dcterms:modified xsi:type="dcterms:W3CDTF">2022-12-09T08:24:06Z</dcterms:modified>
</cp:coreProperties>
</file>