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70" r:id="rId12"/>
    <p:sldId id="271" r:id="rId13"/>
    <p:sldId id="272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95" autoAdjust="0"/>
  </p:normalViewPr>
  <p:slideViewPr>
    <p:cSldViewPr snapToGrid="0">
      <p:cViewPr>
        <p:scale>
          <a:sx n="72" d="100"/>
          <a:sy n="72" d="100"/>
        </p:scale>
        <p:origin x="45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516D-F850-40A5-9339-28CF9C7CD1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E3F3-0B4E-4D65-89FE-ABEA799E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25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516D-F850-40A5-9339-28CF9C7CD1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E3F3-0B4E-4D65-89FE-ABEA799E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53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516D-F850-40A5-9339-28CF9C7CD1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E3F3-0B4E-4D65-89FE-ABEA799E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948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516D-F850-40A5-9339-28CF9C7CD1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E3F3-0B4E-4D65-89FE-ABEA799E927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7555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516D-F850-40A5-9339-28CF9C7CD1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E3F3-0B4E-4D65-89FE-ABEA799E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465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516D-F850-40A5-9339-28CF9C7CD1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E3F3-0B4E-4D65-89FE-ABEA799E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261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516D-F850-40A5-9339-28CF9C7CD1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E3F3-0B4E-4D65-89FE-ABEA799E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025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516D-F850-40A5-9339-28CF9C7CD1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E3F3-0B4E-4D65-89FE-ABEA799E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189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516D-F850-40A5-9339-28CF9C7CD1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E3F3-0B4E-4D65-89FE-ABEA799E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50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516D-F850-40A5-9339-28CF9C7CD1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E3F3-0B4E-4D65-89FE-ABEA799E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516D-F850-40A5-9339-28CF9C7CD1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E3F3-0B4E-4D65-89FE-ABEA799E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66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516D-F850-40A5-9339-28CF9C7CD1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E3F3-0B4E-4D65-89FE-ABEA799E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05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516D-F850-40A5-9339-28CF9C7CD1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E3F3-0B4E-4D65-89FE-ABEA799E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30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516D-F850-40A5-9339-28CF9C7CD1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E3F3-0B4E-4D65-89FE-ABEA799E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32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516D-F850-40A5-9339-28CF9C7CD1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E3F3-0B4E-4D65-89FE-ABEA799E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07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516D-F850-40A5-9339-28CF9C7CD1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E3F3-0B4E-4D65-89FE-ABEA799E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48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516D-F850-40A5-9339-28CF9C7CD1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E3F3-0B4E-4D65-89FE-ABEA799E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08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F25516D-F850-40A5-9339-28CF9C7CD1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5E3F3-0B4E-4D65-89FE-ABEA799E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05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968" y="820739"/>
            <a:ext cx="8422912" cy="848095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5400" b="0" dirty="0">
                <a:latin typeface="Arial MT"/>
                <a:cs typeface="Arial MT"/>
              </a:rPr>
              <a:t>Different</a:t>
            </a:r>
            <a:r>
              <a:rPr sz="5400" spc="-40" dirty="0">
                <a:latin typeface="Arial MT"/>
                <a:cs typeface="Arial MT"/>
              </a:rPr>
              <a:t> </a:t>
            </a:r>
            <a:r>
              <a:rPr sz="5400" b="0" dirty="0" smtClean="0">
                <a:latin typeface="Arial MT"/>
                <a:cs typeface="Arial MT"/>
              </a:rPr>
              <a:t>image</a:t>
            </a:r>
            <a:r>
              <a:rPr lang="en-IN" sz="5400" spc="-7" dirty="0">
                <a:latin typeface="Arial MT"/>
                <a:cs typeface="Arial MT"/>
              </a:rPr>
              <a:t> </a:t>
            </a:r>
            <a:r>
              <a:rPr lang="en-IN" sz="5400" spc="-7" dirty="0" smtClean="0">
                <a:latin typeface="Arial MT"/>
                <a:cs typeface="Arial MT"/>
              </a:rPr>
              <a:t>file </a:t>
            </a:r>
            <a:r>
              <a:rPr sz="5400" b="0" dirty="0" smtClean="0">
                <a:latin typeface="Arial MT"/>
                <a:cs typeface="Arial MT"/>
              </a:rPr>
              <a:t>formats</a:t>
            </a:r>
            <a:endParaRPr sz="5400" b="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921" y="2301238"/>
            <a:ext cx="4946159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 MT"/>
                <a:cs typeface="Arial MT"/>
              </a:rPr>
              <a:t>What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is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image-based</a:t>
            </a:r>
            <a:r>
              <a:rPr sz="2400" dirty="0">
                <a:latin typeface="Arial MT"/>
                <a:cs typeface="Arial MT"/>
              </a:rPr>
              <a:t> formats?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921" y="2964452"/>
            <a:ext cx="5108719" cy="256548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39409" marR="71118" indent="-423323">
              <a:lnSpc>
                <a:spcPct val="114999"/>
              </a:lnSpc>
              <a:spcBef>
                <a:spcPts val="133"/>
              </a:spcBef>
              <a:buChar char="●"/>
              <a:tabLst>
                <a:tab pos="439409" algn="l"/>
                <a:tab pos="440256" algn="l"/>
              </a:tabLst>
            </a:pPr>
            <a:r>
              <a:rPr sz="2400" dirty="0">
                <a:latin typeface="Arial MT"/>
                <a:cs typeface="Arial MT"/>
              </a:rPr>
              <a:t>Image </a:t>
            </a:r>
            <a:r>
              <a:rPr sz="2400" spc="-7" dirty="0">
                <a:latin typeface="Arial MT"/>
                <a:cs typeface="Arial MT"/>
              </a:rPr>
              <a:t>Format </a:t>
            </a:r>
            <a:r>
              <a:rPr sz="2400" dirty="0">
                <a:latin typeface="Arial MT"/>
                <a:cs typeface="Arial MT"/>
              </a:rPr>
              <a:t>describes how data </a:t>
            </a:r>
            <a:r>
              <a:rPr sz="2400" spc="-5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related</a:t>
            </a:r>
            <a:r>
              <a:rPr sz="2400" spc="-7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image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will</a:t>
            </a:r>
            <a:r>
              <a:rPr sz="2400" spc="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stored.</a:t>
            </a:r>
          </a:p>
          <a:p>
            <a:pPr marL="439409" marR="6773" indent="-423323">
              <a:lnSpc>
                <a:spcPct val="114999"/>
              </a:lnSpc>
              <a:buChar char="●"/>
              <a:tabLst>
                <a:tab pos="439409" algn="l"/>
                <a:tab pos="440256" algn="l"/>
              </a:tabLst>
            </a:pPr>
            <a:r>
              <a:rPr sz="2400" spc="-7" dirty="0">
                <a:latin typeface="Arial MT"/>
                <a:cs typeface="Arial MT"/>
              </a:rPr>
              <a:t>Data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stored</a:t>
            </a:r>
            <a:r>
              <a:rPr sz="2400" spc="-5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compressed, </a:t>
            </a:r>
            <a:r>
              <a:rPr sz="2400" spc="-49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Uncompressed</a:t>
            </a:r>
            <a:r>
              <a:rPr sz="2400" spc="-6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vector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format.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0" y="2301238"/>
            <a:ext cx="5314864" cy="284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0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39762" y="943633"/>
            <a:ext cx="6557681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Arial MT"/>
                <a:cs typeface="Arial MT"/>
              </a:rPr>
              <a:t>Why</a:t>
            </a:r>
            <a:r>
              <a:rPr sz="3200" spc="-7" dirty="0">
                <a:latin typeface="Arial MT"/>
                <a:cs typeface="Arial MT"/>
              </a:rPr>
              <a:t> should</a:t>
            </a:r>
            <a:r>
              <a:rPr sz="3200" spc="7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</a:t>
            </a:r>
            <a:r>
              <a:rPr sz="3200" spc="-7" dirty="0">
                <a:latin typeface="Arial MT"/>
                <a:cs typeface="Arial MT"/>
              </a:rPr>
              <a:t> back</a:t>
            </a:r>
            <a:r>
              <a:rPr sz="3200" spc="1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up </a:t>
            </a:r>
            <a:r>
              <a:rPr sz="3200" dirty="0">
                <a:latin typeface="Arial MT"/>
                <a:cs typeface="Arial MT"/>
              </a:rPr>
              <a:t>my </a:t>
            </a:r>
            <a:r>
              <a:rPr sz="3200" spc="-7" dirty="0">
                <a:latin typeface="Arial MT"/>
                <a:cs typeface="Arial MT"/>
              </a:rPr>
              <a:t>data?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8439" y="1968936"/>
            <a:ext cx="4125200" cy="2469052"/>
          </a:xfrm>
          <a:prstGeom prst="rect">
            <a:avLst/>
          </a:prstGeom>
        </p:spPr>
        <p:txBody>
          <a:bodyPr vert="horz" wrap="square" lIns="0" tIns="60113" rIns="0" bIns="0" rtlCol="0">
            <a:spAutoFit/>
          </a:bodyPr>
          <a:lstStyle/>
          <a:p>
            <a:pPr marL="439409" indent="-423323">
              <a:spcBef>
                <a:spcPts val="473"/>
              </a:spcBef>
              <a:buChar char="●"/>
              <a:tabLst>
                <a:tab pos="439409" algn="l"/>
                <a:tab pos="440256" algn="l"/>
              </a:tabLst>
            </a:pP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6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loss</a:t>
            </a:r>
            <a:r>
              <a:rPr sz="2400" spc="-5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prevention</a:t>
            </a:r>
          </a:p>
          <a:p>
            <a:pPr marL="439409" indent="-423323">
              <a:spcBef>
                <a:spcPts val="339"/>
              </a:spcBef>
              <a:buChar char="●"/>
              <a:tabLst>
                <a:tab pos="439409" algn="l"/>
                <a:tab pos="440256" algn="l"/>
              </a:tabLst>
            </a:pPr>
            <a:r>
              <a:rPr sz="2400" spc="-13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atural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disaster</a:t>
            </a:r>
          </a:p>
          <a:p>
            <a:pPr marL="439409" indent="-423323">
              <a:spcBef>
                <a:spcPts val="333"/>
              </a:spcBef>
              <a:buChar char="●"/>
              <a:tabLst>
                <a:tab pos="439409" algn="l"/>
                <a:tab pos="440256" algn="l"/>
              </a:tabLst>
            </a:pPr>
            <a:r>
              <a:rPr sz="2400" spc="-7" dirty="0">
                <a:latin typeface="Arial MT"/>
                <a:cs typeface="Arial MT"/>
              </a:rPr>
              <a:t>Hard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drive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Fails</a:t>
            </a:r>
            <a:endParaRPr sz="2400" dirty="0">
              <a:latin typeface="Arial MT"/>
              <a:cs typeface="Arial MT"/>
            </a:endParaRPr>
          </a:p>
          <a:p>
            <a:pPr marL="439409" indent="-423323">
              <a:spcBef>
                <a:spcPts val="333"/>
              </a:spcBef>
              <a:buChar char="●"/>
              <a:tabLst>
                <a:tab pos="439409" algn="l"/>
                <a:tab pos="440256" algn="l"/>
              </a:tabLst>
            </a:pPr>
            <a:r>
              <a:rPr sz="2400" dirty="0">
                <a:latin typeface="Arial MT"/>
                <a:cs typeface="Arial MT"/>
              </a:rPr>
              <a:t>Lost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devices</a:t>
            </a:r>
            <a:endParaRPr sz="2400" dirty="0">
              <a:latin typeface="Arial MT"/>
              <a:cs typeface="Arial MT"/>
            </a:endParaRPr>
          </a:p>
          <a:p>
            <a:pPr marL="439409" indent="-423323">
              <a:spcBef>
                <a:spcPts val="339"/>
              </a:spcBef>
              <a:buChar char="●"/>
              <a:tabLst>
                <a:tab pos="439409" algn="l"/>
                <a:tab pos="440256" algn="l"/>
              </a:tabLst>
            </a:pPr>
            <a:r>
              <a:rPr sz="2400" spc="-7" dirty="0">
                <a:latin typeface="Arial MT"/>
                <a:cs typeface="Arial MT"/>
              </a:rPr>
              <a:t>Tax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reporting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audits</a:t>
            </a:r>
          </a:p>
          <a:p>
            <a:pPr marL="439409" indent="-423323">
              <a:spcBef>
                <a:spcPts val="333"/>
              </a:spcBef>
              <a:buChar char="●"/>
              <a:tabLst>
                <a:tab pos="439409" algn="l"/>
                <a:tab pos="440256" algn="l"/>
              </a:tabLst>
            </a:pPr>
            <a:r>
              <a:rPr sz="2400" spc="-7" dirty="0">
                <a:latin typeface="Arial MT"/>
                <a:cs typeface="Arial MT"/>
              </a:rPr>
              <a:t>Cyberthreats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2280" y="1819923"/>
            <a:ext cx="4326385" cy="323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8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0336" y="2036573"/>
            <a:ext cx="5218724" cy="321883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4457">
              <a:spcBef>
                <a:spcPts val="2393"/>
              </a:spcBef>
            </a:pPr>
            <a:r>
              <a:rPr sz="2400" b="1" dirty="0" smtClean="0">
                <a:latin typeface="Arial MT"/>
                <a:cs typeface="Arial MT"/>
              </a:rPr>
              <a:t>Advantages</a:t>
            </a:r>
            <a:endParaRPr sz="2400" b="1" dirty="0">
              <a:latin typeface="Arial MT"/>
              <a:cs typeface="Arial MT"/>
            </a:endParaRPr>
          </a:p>
          <a:p>
            <a:pPr marL="546932" indent="-423323">
              <a:spcBef>
                <a:spcPts val="339"/>
              </a:spcBef>
              <a:buChar char="●"/>
              <a:tabLst>
                <a:tab pos="546932" algn="l"/>
                <a:tab pos="547780" algn="l"/>
              </a:tabLst>
            </a:pPr>
            <a:r>
              <a:rPr sz="2400" dirty="0">
                <a:latin typeface="Arial MT"/>
                <a:cs typeface="Arial MT"/>
              </a:rPr>
              <a:t>Quick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Access</a:t>
            </a:r>
            <a:r>
              <a:rPr sz="2400" spc="-5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Files</a:t>
            </a:r>
            <a:endParaRPr sz="2400" dirty="0">
              <a:latin typeface="Arial MT"/>
              <a:cs typeface="Arial MT"/>
            </a:endParaRPr>
          </a:p>
          <a:p>
            <a:pPr marL="546932" indent="-423323">
              <a:spcBef>
                <a:spcPts val="333"/>
              </a:spcBef>
              <a:buChar char="●"/>
              <a:tabLst>
                <a:tab pos="546932" algn="l"/>
                <a:tab pos="547780" algn="l"/>
              </a:tabLst>
            </a:pPr>
            <a:r>
              <a:rPr sz="2400" dirty="0">
                <a:latin typeface="Arial MT"/>
                <a:cs typeface="Arial MT"/>
              </a:rPr>
              <a:t>Protection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Against</a:t>
            </a:r>
            <a:r>
              <a:rPr sz="2400" spc="-5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Power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Failures</a:t>
            </a:r>
          </a:p>
          <a:p>
            <a:pPr marL="546932" indent="-423323">
              <a:spcBef>
                <a:spcPts val="333"/>
              </a:spcBef>
              <a:buChar char="●"/>
              <a:tabLst>
                <a:tab pos="546932" algn="l"/>
                <a:tab pos="547780" algn="l"/>
              </a:tabLst>
            </a:pPr>
            <a:r>
              <a:rPr sz="2400" dirty="0">
                <a:latin typeface="Arial MT"/>
                <a:cs typeface="Arial MT"/>
              </a:rPr>
              <a:t>Added</a:t>
            </a:r>
            <a:r>
              <a:rPr sz="2400" spc="-5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Anti-Virus</a:t>
            </a:r>
            <a:r>
              <a:rPr sz="2400" spc="-7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Protection</a:t>
            </a:r>
          </a:p>
          <a:p>
            <a:pPr marL="546932" indent="-423323">
              <a:spcBef>
                <a:spcPts val="339"/>
              </a:spcBef>
              <a:buChar char="●"/>
              <a:tabLst>
                <a:tab pos="546932" algn="l"/>
                <a:tab pos="547780" algn="l"/>
              </a:tabLst>
            </a:pPr>
            <a:r>
              <a:rPr sz="2400" dirty="0">
                <a:latin typeface="Arial MT"/>
                <a:cs typeface="Arial MT"/>
              </a:rPr>
              <a:t>Safeguard</a:t>
            </a:r>
            <a:r>
              <a:rPr sz="2400" spc="-7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Against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Failed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Hard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Drive</a:t>
            </a:r>
            <a:endParaRPr sz="2400" dirty="0">
              <a:latin typeface="Arial MT"/>
              <a:cs typeface="Arial MT"/>
            </a:endParaRPr>
          </a:p>
          <a:p>
            <a:pPr marL="546932" indent="-423323">
              <a:spcBef>
                <a:spcPts val="339"/>
              </a:spcBef>
              <a:buChar char="●"/>
              <a:tabLst>
                <a:tab pos="546932" algn="l"/>
                <a:tab pos="547780" algn="l"/>
              </a:tabLst>
            </a:pPr>
            <a:r>
              <a:rPr sz="2400" spc="-7" dirty="0">
                <a:latin typeface="Arial MT"/>
                <a:cs typeface="Arial MT"/>
              </a:rPr>
              <a:t>Recovery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if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Operating</a:t>
            </a:r>
            <a:r>
              <a:rPr sz="2400" spc="-6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System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Fails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9060" y="2069227"/>
            <a:ext cx="5930284" cy="318617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2285" y="356247"/>
            <a:ext cx="8749683" cy="1325563"/>
          </a:xfrm>
        </p:spPr>
        <p:txBody>
          <a:bodyPr>
            <a:noAutofit/>
          </a:bodyPr>
          <a:lstStyle/>
          <a:p>
            <a:pPr marL="16933" algn="ctr">
              <a:spcBef>
                <a:spcPts val="560"/>
              </a:spcBef>
            </a:pPr>
            <a:r>
              <a:rPr lang="en-US" sz="4000" spc="-7" dirty="0">
                <a:solidFill>
                  <a:schemeClr val="tx1"/>
                </a:solidFill>
                <a:latin typeface="Arial MT"/>
                <a:cs typeface="Arial MT"/>
              </a:rPr>
              <a:t>Advantages</a:t>
            </a:r>
            <a:r>
              <a:rPr lang="en-US" sz="40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4000" spc="-7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lang="en-US" sz="4000" spc="-13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4000" spc="-7" dirty="0">
                <a:solidFill>
                  <a:schemeClr val="tx1"/>
                </a:solidFill>
                <a:latin typeface="Arial MT"/>
                <a:cs typeface="Arial MT"/>
              </a:rPr>
              <a:t>disadvantages</a:t>
            </a:r>
            <a:r>
              <a:rPr lang="en-US" sz="4000" dirty="0">
                <a:solidFill>
                  <a:schemeClr val="tx1"/>
                </a:solidFill>
                <a:latin typeface="Arial MT"/>
                <a:cs typeface="Arial MT"/>
              </a:rPr>
              <a:t> of</a:t>
            </a:r>
            <a:br>
              <a:rPr lang="en-US" sz="4000" dirty="0">
                <a:solidFill>
                  <a:schemeClr val="tx1"/>
                </a:solidFill>
                <a:latin typeface="Arial MT"/>
                <a:cs typeface="Arial MT"/>
              </a:rPr>
            </a:br>
            <a:r>
              <a:rPr lang="en-US" sz="4000" spc="-7" dirty="0" smtClean="0">
                <a:solidFill>
                  <a:schemeClr val="tx1"/>
                </a:solidFill>
                <a:latin typeface="Arial MT"/>
                <a:cs typeface="Arial MT"/>
              </a:rPr>
              <a:t>backup</a:t>
            </a:r>
            <a:endParaRPr lang="en-IN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73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50481" y="1707156"/>
            <a:ext cx="4196221" cy="2145032"/>
          </a:xfrm>
          <a:prstGeom prst="rect">
            <a:avLst/>
          </a:prstGeom>
        </p:spPr>
        <p:txBody>
          <a:bodyPr vert="horz" wrap="square" lIns="0" tIns="59267" rIns="0" bIns="0" rtlCol="0">
            <a:spAutoFit/>
          </a:bodyPr>
          <a:lstStyle/>
          <a:p>
            <a:pPr marL="16933">
              <a:spcBef>
                <a:spcPts val="467"/>
              </a:spcBef>
            </a:pPr>
            <a:r>
              <a:rPr sz="3200" b="1" spc="-7" dirty="0">
                <a:latin typeface="Arial MT"/>
                <a:cs typeface="Arial MT"/>
              </a:rPr>
              <a:t>Disadvantages</a:t>
            </a:r>
            <a:endParaRPr sz="3200" b="1" dirty="0">
              <a:latin typeface="Arial MT"/>
              <a:cs typeface="Arial MT"/>
            </a:endParaRPr>
          </a:p>
          <a:p>
            <a:pPr marL="439409" indent="-423323">
              <a:spcBef>
                <a:spcPts val="333"/>
              </a:spcBef>
              <a:buChar char="●"/>
              <a:tabLst>
                <a:tab pos="439409" algn="l"/>
                <a:tab pos="440256" algn="l"/>
              </a:tabLst>
            </a:pPr>
            <a:r>
              <a:rPr sz="3200" spc="-7" dirty="0">
                <a:latin typeface="Arial MT"/>
                <a:cs typeface="Arial MT"/>
              </a:rPr>
              <a:t>Hardware</a:t>
            </a:r>
            <a:r>
              <a:rPr sz="3200" spc="-67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failure</a:t>
            </a:r>
          </a:p>
          <a:p>
            <a:pPr marL="439409" indent="-423323">
              <a:spcBef>
                <a:spcPts val="339"/>
              </a:spcBef>
              <a:buChar char="●"/>
              <a:tabLst>
                <a:tab pos="439409" algn="l"/>
                <a:tab pos="440256" algn="l"/>
              </a:tabLst>
            </a:pPr>
            <a:r>
              <a:rPr sz="3200" spc="-7" dirty="0">
                <a:latin typeface="Arial MT"/>
                <a:cs typeface="Arial MT"/>
              </a:rPr>
              <a:t>Hidden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costs</a:t>
            </a:r>
          </a:p>
          <a:p>
            <a:pPr marL="439409" indent="-423323">
              <a:spcBef>
                <a:spcPts val="339"/>
              </a:spcBef>
              <a:buChar char="●"/>
              <a:tabLst>
                <a:tab pos="439409" algn="l"/>
                <a:tab pos="440256" algn="l"/>
              </a:tabLst>
            </a:pPr>
            <a:r>
              <a:rPr sz="3200" dirty="0">
                <a:latin typeface="Arial MT"/>
                <a:cs typeface="Arial MT"/>
              </a:rPr>
              <a:t>Failed</a:t>
            </a:r>
            <a:r>
              <a:rPr sz="3200" spc="-8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recoveries</a:t>
            </a:r>
            <a:endParaRPr sz="3200" dirty="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3291" y="1405315"/>
            <a:ext cx="6108192" cy="364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1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40836" y="730570"/>
            <a:ext cx="403875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Arial MT"/>
                <a:cs typeface="Arial MT"/>
              </a:rPr>
              <a:t>What</a:t>
            </a:r>
            <a:r>
              <a:rPr sz="3200" spc="-5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is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Cloning?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5274" y="2143616"/>
            <a:ext cx="5190519" cy="143287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39409" marR="6773" indent="-423323">
              <a:lnSpc>
                <a:spcPct val="114999"/>
              </a:lnSpc>
              <a:spcBef>
                <a:spcPts val="133"/>
              </a:spcBef>
              <a:buChar char="●"/>
              <a:tabLst>
                <a:tab pos="439409" algn="l"/>
                <a:tab pos="440256" algn="l"/>
              </a:tabLst>
            </a:pPr>
            <a:r>
              <a:rPr sz="2000" dirty="0">
                <a:latin typeface="Arial MT"/>
                <a:cs typeface="Arial MT"/>
              </a:rPr>
              <a:t>Cloning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also</a:t>
            </a:r>
            <a:r>
              <a:rPr sz="2000" spc="-33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used</a:t>
            </a:r>
            <a:r>
              <a:rPr sz="2000" spc="-4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describe</a:t>
            </a:r>
            <a:r>
              <a:rPr sz="2000" spc="-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act </a:t>
            </a:r>
            <a:r>
              <a:rPr sz="2000" spc="-5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 making the </a:t>
            </a:r>
            <a:r>
              <a:rPr sz="2000" spc="-7" dirty="0">
                <a:latin typeface="Arial MT"/>
                <a:cs typeface="Arial MT"/>
              </a:rPr>
              <a:t>exact </a:t>
            </a:r>
            <a:r>
              <a:rPr sz="2000" dirty="0">
                <a:latin typeface="Arial MT"/>
                <a:cs typeface="Arial MT"/>
              </a:rPr>
              <a:t>copy of a directory </a:t>
            </a:r>
            <a:r>
              <a:rPr sz="2000" spc="-5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file or disk </a:t>
            </a:r>
            <a:r>
              <a:rPr sz="2000" spc="-7" dirty="0">
                <a:latin typeface="Arial MT"/>
                <a:cs typeface="Arial MT"/>
              </a:rPr>
              <a:t>inclusive </a:t>
            </a:r>
            <a:r>
              <a:rPr sz="2000" dirty="0">
                <a:latin typeface="Arial MT"/>
                <a:cs typeface="Arial MT"/>
              </a:rPr>
              <a:t>of any </a:t>
            </a:r>
            <a:r>
              <a:rPr sz="2000" spc="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subdirectories or files </a:t>
            </a:r>
            <a:r>
              <a:rPr sz="2000" spc="-7" dirty="0">
                <a:latin typeface="Arial MT"/>
                <a:cs typeface="Arial MT"/>
              </a:rPr>
              <a:t>within </a:t>
            </a:r>
            <a:r>
              <a:rPr sz="2000" dirty="0">
                <a:latin typeface="Arial MT"/>
                <a:cs typeface="Arial MT"/>
              </a:rPr>
              <a:t>the disk or </a:t>
            </a:r>
            <a:r>
              <a:rPr sz="2000" spc="-500" dirty="0">
                <a:latin typeface="Arial MT"/>
                <a:cs typeface="Arial MT"/>
              </a:rPr>
              <a:t> </a:t>
            </a:r>
            <a:r>
              <a:rPr sz="2000" spc="-7" dirty="0">
                <a:latin typeface="Arial MT"/>
                <a:cs typeface="Arial MT"/>
              </a:rPr>
              <a:t>directory.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7634" y="1755449"/>
            <a:ext cx="5586581" cy="271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8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1638" y="693675"/>
            <a:ext cx="6862439" cy="1107996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6933" algn="ctr">
              <a:spcBef>
                <a:spcPts val="560"/>
              </a:spcBef>
            </a:pPr>
            <a:r>
              <a:rPr sz="3200" spc="-7" dirty="0">
                <a:latin typeface="Arial MT"/>
                <a:cs typeface="Arial MT"/>
              </a:rPr>
              <a:t>Advantages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and</a:t>
            </a:r>
            <a:r>
              <a:rPr sz="3200" spc="-1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disadvantages</a:t>
            </a:r>
            <a:r>
              <a:rPr sz="3200" dirty="0">
                <a:latin typeface="Arial MT"/>
                <a:cs typeface="Arial MT"/>
              </a:rPr>
              <a:t> of</a:t>
            </a:r>
          </a:p>
          <a:p>
            <a:pPr marL="456342" algn="ctr">
              <a:spcBef>
                <a:spcPts val="433"/>
              </a:spcBef>
            </a:pPr>
            <a:r>
              <a:rPr sz="3200" spc="-7" dirty="0" smtClean="0">
                <a:latin typeface="Arial MT"/>
                <a:cs typeface="Arial MT"/>
              </a:rPr>
              <a:t>Cloning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437" y="2055935"/>
            <a:ext cx="5332563" cy="31384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086" marR="6773">
              <a:lnSpc>
                <a:spcPct val="114999"/>
              </a:lnSpc>
              <a:spcBef>
                <a:spcPts val="133"/>
              </a:spcBef>
              <a:tabLst>
                <a:tab pos="439409" algn="l"/>
                <a:tab pos="440256" algn="l"/>
              </a:tabLst>
            </a:pPr>
            <a:r>
              <a:rPr lang="en-IN" sz="2000" b="1" dirty="0" smtClean="0">
                <a:latin typeface="Arial MT"/>
                <a:cs typeface="Arial MT"/>
              </a:rPr>
              <a:t>Advantages</a:t>
            </a:r>
            <a:endParaRPr lang="en-IN" sz="2000" b="1" dirty="0" smtClean="0">
              <a:latin typeface="Arial MT"/>
              <a:cs typeface="Arial MT"/>
            </a:endParaRPr>
          </a:p>
          <a:p>
            <a:pPr marL="439409" marR="6773" indent="-423323">
              <a:lnSpc>
                <a:spcPct val="114999"/>
              </a:lnSpc>
              <a:spcBef>
                <a:spcPts val="133"/>
              </a:spcBef>
              <a:buChar char="●"/>
              <a:tabLst>
                <a:tab pos="439409" algn="l"/>
                <a:tab pos="440256" algn="l"/>
              </a:tabLst>
            </a:pPr>
            <a:r>
              <a:rPr sz="2000" dirty="0" smtClean="0">
                <a:latin typeface="Arial MT"/>
                <a:cs typeface="Arial MT"/>
              </a:rPr>
              <a:t>A</a:t>
            </a:r>
            <a:r>
              <a:rPr sz="2000" spc="-27" dirty="0" smtClean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faulty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computer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33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27" dirty="0">
                <a:latin typeface="Arial MT"/>
                <a:cs typeface="Arial MT"/>
              </a:rPr>
              <a:t> </a:t>
            </a:r>
            <a:r>
              <a:rPr sz="2000" spc="-7" dirty="0">
                <a:latin typeface="Arial MT"/>
                <a:cs typeface="Arial MT"/>
              </a:rPr>
              <a:t>wiped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clean</a:t>
            </a:r>
            <a:r>
              <a:rPr sz="2000" spc="-33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 </a:t>
            </a:r>
            <a:r>
              <a:rPr sz="2000" spc="-5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 and restored from the untouched </a:t>
            </a:r>
            <a:r>
              <a:rPr sz="2000" spc="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master</a:t>
            </a:r>
            <a:r>
              <a:rPr sz="2000" spc="-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image</a:t>
            </a:r>
          </a:p>
          <a:p>
            <a:pPr marL="439409" marR="743355" indent="-423323">
              <a:lnSpc>
                <a:spcPts val="2573"/>
              </a:lnSpc>
              <a:spcBef>
                <a:spcPts val="140"/>
              </a:spcBef>
              <a:buChar char="●"/>
              <a:tabLst>
                <a:tab pos="439409" algn="l"/>
                <a:tab pos="440256" algn="l"/>
              </a:tabLst>
            </a:pPr>
            <a:r>
              <a:rPr sz="2000" spc="-7" dirty="0">
                <a:latin typeface="Arial MT"/>
                <a:cs typeface="Arial MT"/>
              </a:rPr>
              <a:t>Don't</a:t>
            </a:r>
            <a:r>
              <a:rPr sz="2000" spc="-33" dirty="0">
                <a:latin typeface="Arial MT"/>
                <a:cs typeface="Arial MT"/>
              </a:rPr>
              <a:t> </a:t>
            </a:r>
            <a:r>
              <a:rPr sz="2000" spc="-7" dirty="0">
                <a:latin typeface="Arial MT"/>
                <a:cs typeface="Arial MT"/>
              </a:rPr>
              <a:t>have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waste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installing </a:t>
            </a:r>
            <a:r>
              <a:rPr sz="2000" spc="-500" dirty="0">
                <a:latin typeface="Arial MT"/>
                <a:cs typeface="Arial MT"/>
              </a:rPr>
              <a:t> </a:t>
            </a:r>
            <a:r>
              <a:rPr sz="2000" spc="-7" dirty="0">
                <a:latin typeface="Arial MT"/>
                <a:cs typeface="Arial MT"/>
              </a:rPr>
              <a:t>individual </a:t>
            </a:r>
            <a:r>
              <a:rPr sz="2000" dirty="0">
                <a:latin typeface="Arial MT"/>
                <a:cs typeface="Arial MT"/>
              </a:rPr>
              <a:t>applications to new </a:t>
            </a:r>
            <a:r>
              <a:rPr sz="2000" spc="7" dirty="0">
                <a:latin typeface="Arial MT"/>
                <a:cs typeface="Arial MT"/>
              </a:rPr>
              <a:t> </a:t>
            </a:r>
            <a:r>
              <a:rPr sz="2000" spc="-7" dirty="0">
                <a:latin typeface="Arial MT"/>
                <a:cs typeface="Arial MT"/>
              </a:rPr>
              <a:t>computers.</a:t>
            </a:r>
            <a:endParaRPr sz="2000" dirty="0">
              <a:latin typeface="Arial MT"/>
              <a:cs typeface="Arial MT"/>
            </a:endParaRPr>
          </a:p>
          <a:p>
            <a:pPr marL="439409" indent="-423323">
              <a:spcBef>
                <a:spcPts val="207"/>
              </a:spcBef>
              <a:buChar char="●"/>
              <a:tabLst>
                <a:tab pos="439409" algn="l"/>
                <a:tab pos="440256" algn="l"/>
              </a:tabLst>
            </a:pPr>
            <a:r>
              <a:rPr sz="2000" dirty="0">
                <a:latin typeface="Arial MT"/>
                <a:cs typeface="Arial MT"/>
              </a:rPr>
              <a:t>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7" dirty="0">
                <a:latin typeface="Arial MT"/>
                <a:cs typeface="Arial MT"/>
              </a:rPr>
              <a:t>comprehensive</a:t>
            </a:r>
            <a:r>
              <a:rPr sz="2000" spc="-4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backup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operating</a:t>
            </a:r>
          </a:p>
          <a:p>
            <a:pPr marL="439409">
              <a:spcBef>
                <a:spcPts val="333"/>
              </a:spcBef>
            </a:pPr>
            <a:r>
              <a:rPr sz="2000" spc="-7" dirty="0">
                <a:latin typeface="Arial MT"/>
                <a:cs typeface="Arial MT"/>
              </a:rPr>
              <a:t>systems</a:t>
            </a:r>
            <a:r>
              <a:rPr sz="2000" spc="-53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4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installed</a:t>
            </a:r>
            <a:r>
              <a:rPr sz="2000" spc="-53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softwares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2124" y="2035128"/>
            <a:ext cx="5782322" cy="318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6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86766" y="1690688"/>
            <a:ext cx="5653731" cy="2728439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4457">
              <a:spcBef>
                <a:spcPts val="2393"/>
              </a:spcBef>
            </a:pPr>
            <a:r>
              <a:rPr sz="2400" b="1" spc="-7" dirty="0" smtClean="0">
                <a:latin typeface="Arial MT"/>
                <a:cs typeface="Arial MT"/>
              </a:rPr>
              <a:t>Disadvantages</a:t>
            </a:r>
            <a:endParaRPr sz="2400" b="1" dirty="0">
              <a:latin typeface="Arial MT"/>
              <a:cs typeface="Arial MT"/>
            </a:endParaRPr>
          </a:p>
          <a:p>
            <a:pPr marL="546932" marR="347971" indent="-423323">
              <a:lnSpc>
                <a:spcPct val="114999"/>
              </a:lnSpc>
              <a:buChar char="●"/>
              <a:tabLst>
                <a:tab pos="546932" algn="l"/>
                <a:tab pos="547780" algn="l"/>
              </a:tabLst>
            </a:pPr>
            <a:r>
              <a:rPr sz="2400" spc="-7" dirty="0">
                <a:latin typeface="Arial MT"/>
                <a:cs typeface="Arial MT"/>
              </a:rPr>
              <a:t>Need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7" dirty="0">
                <a:latin typeface="Arial MT"/>
                <a:cs typeface="Arial MT"/>
              </a:rPr>
              <a:t>have </a:t>
            </a:r>
            <a:r>
              <a:rPr sz="2400" dirty="0">
                <a:latin typeface="Arial MT"/>
                <a:cs typeface="Arial MT"/>
              </a:rPr>
              <a:t>a high number of the </a:t>
            </a:r>
            <a:r>
              <a:rPr sz="2400" spc="-50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same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hardware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same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image</a:t>
            </a:r>
          </a:p>
          <a:p>
            <a:pPr marL="546932" marR="464808" indent="-423323">
              <a:lnSpc>
                <a:spcPts val="2573"/>
              </a:lnSpc>
              <a:spcBef>
                <a:spcPts val="147"/>
              </a:spcBef>
              <a:buChar char="●"/>
              <a:tabLst>
                <a:tab pos="546932" algn="l"/>
                <a:tab pos="547780" algn="l"/>
              </a:tabLst>
            </a:pPr>
            <a:r>
              <a:rPr sz="2400" dirty="0">
                <a:latin typeface="Arial MT"/>
                <a:cs typeface="Arial MT"/>
              </a:rPr>
              <a:t>Must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have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dedicated</a:t>
            </a:r>
            <a:r>
              <a:rPr sz="2400" spc="-7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staff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when </a:t>
            </a:r>
            <a:r>
              <a:rPr sz="2400" spc="-50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dealing with more than </a:t>
            </a:r>
            <a:r>
              <a:rPr sz="2400" dirty="0">
                <a:latin typeface="Arial MT"/>
                <a:cs typeface="Arial MT"/>
              </a:rPr>
              <a:t>just a </a:t>
            </a:r>
            <a:r>
              <a:rPr sz="2400" spc="-7" dirty="0">
                <a:latin typeface="Arial MT"/>
                <a:cs typeface="Arial MT"/>
              </a:rPr>
              <a:t>few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computers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4939" y="1619667"/>
            <a:ext cx="4145726" cy="319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7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9257" y="1918718"/>
            <a:ext cx="4807998" cy="1325563"/>
          </a:xfrm>
        </p:spPr>
        <p:txBody>
          <a:bodyPr>
            <a:normAutofit fontScale="90000"/>
          </a:bodyPr>
          <a:lstStyle/>
          <a:p>
            <a:r>
              <a:rPr lang="en-IN" sz="8800" b="1" dirty="0" smtClean="0">
                <a:solidFill>
                  <a:srgbClr val="FFC000"/>
                </a:solidFill>
              </a:rPr>
              <a:t>Thank You </a:t>
            </a:r>
            <a:endParaRPr lang="en-IN" sz="8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8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63633" y="737131"/>
            <a:ext cx="779908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600" spc="-7" dirty="0">
                <a:latin typeface="Arial MT"/>
                <a:cs typeface="Arial MT"/>
              </a:rPr>
              <a:t>File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spc="-7" dirty="0">
                <a:latin typeface="Arial MT"/>
                <a:cs typeface="Arial MT"/>
              </a:rPr>
              <a:t>format</a:t>
            </a:r>
            <a:r>
              <a:rPr sz="3600" dirty="0">
                <a:latin typeface="Arial MT"/>
                <a:cs typeface="Arial MT"/>
              </a:rPr>
              <a:t> </a:t>
            </a:r>
            <a:r>
              <a:rPr sz="3600" spc="-7" dirty="0">
                <a:latin typeface="Arial MT"/>
                <a:cs typeface="Arial MT"/>
              </a:rPr>
              <a:t>extensions</a:t>
            </a:r>
            <a:r>
              <a:rPr sz="3600" spc="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for </a:t>
            </a:r>
            <a:r>
              <a:rPr sz="3600" spc="-7" dirty="0">
                <a:latin typeface="Arial MT"/>
                <a:cs typeface="Arial MT"/>
              </a:rPr>
              <a:t>image</a:t>
            </a:r>
            <a:r>
              <a:rPr sz="3600" dirty="0">
                <a:latin typeface="Arial MT"/>
                <a:cs typeface="Arial MT"/>
              </a:rPr>
              <a:t> </a:t>
            </a:r>
            <a:r>
              <a:rPr sz="3600" spc="-7" dirty="0">
                <a:latin typeface="Arial MT"/>
                <a:cs typeface="Arial MT"/>
              </a:rPr>
              <a:t>files</a:t>
            </a:r>
            <a:endParaRPr sz="36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7100" y="1833548"/>
            <a:ext cx="4436127" cy="2799057"/>
          </a:xfrm>
          <a:prstGeom prst="rect">
            <a:avLst/>
          </a:prstGeom>
        </p:spPr>
        <p:txBody>
          <a:bodyPr vert="horz" wrap="square" lIns="0" tIns="59267" rIns="0" bIns="0" rtlCol="0">
            <a:spAutoFit/>
          </a:bodyPr>
          <a:lstStyle/>
          <a:p>
            <a:pPr marL="439409" indent="-423323">
              <a:spcBef>
                <a:spcPts val="467"/>
              </a:spcBef>
              <a:buChar char="●"/>
              <a:tabLst>
                <a:tab pos="439409" algn="l"/>
                <a:tab pos="440256" algn="l"/>
              </a:tabLst>
            </a:pPr>
            <a:r>
              <a:rPr sz="2800" dirty="0">
                <a:latin typeface="Arial MT"/>
                <a:cs typeface="Arial MT"/>
              </a:rPr>
              <a:t>.ai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-</a:t>
            </a:r>
            <a:r>
              <a:rPr sz="2800" spc="-13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Adobe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Illustrator</a:t>
            </a:r>
            <a:r>
              <a:rPr sz="2800" spc="-67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file</a:t>
            </a:r>
          </a:p>
          <a:p>
            <a:pPr marL="439409" indent="-423323">
              <a:spcBef>
                <a:spcPts val="333"/>
              </a:spcBef>
              <a:buChar char="●"/>
              <a:tabLst>
                <a:tab pos="439409" algn="l"/>
                <a:tab pos="440256" algn="l"/>
              </a:tabLst>
            </a:pPr>
            <a:r>
              <a:rPr sz="2800" spc="-7" dirty="0">
                <a:latin typeface="Arial MT"/>
                <a:cs typeface="Arial MT"/>
              </a:rPr>
              <a:t>.bmp</a:t>
            </a:r>
            <a:r>
              <a:rPr sz="2800" spc="-53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-</a:t>
            </a:r>
            <a:r>
              <a:rPr sz="2800" spc="-53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Bitmap</a:t>
            </a:r>
            <a:r>
              <a:rPr sz="2800" spc="-47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image</a:t>
            </a:r>
          </a:p>
          <a:p>
            <a:pPr marL="439409" indent="-423323">
              <a:spcBef>
                <a:spcPts val="339"/>
              </a:spcBef>
              <a:buChar char="●"/>
              <a:tabLst>
                <a:tab pos="439409" algn="l"/>
                <a:tab pos="440256" algn="l"/>
              </a:tabLst>
            </a:pPr>
            <a:r>
              <a:rPr sz="2800" dirty="0">
                <a:latin typeface="Arial MT"/>
                <a:cs typeface="Arial MT"/>
              </a:rPr>
              <a:t>.gif</a:t>
            </a:r>
            <a:r>
              <a:rPr sz="2800" spc="-67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-</a:t>
            </a:r>
            <a:r>
              <a:rPr sz="2800" spc="-33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GIF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image</a:t>
            </a:r>
          </a:p>
          <a:p>
            <a:pPr marL="439409" indent="-423323">
              <a:spcBef>
                <a:spcPts val="339"/>
              </a:spcBef>
              <a:buChar char="●"/>
              <a:tabLst>
                <a:tab pos="439409" algn="l"/>
                <a:tab pos="440256" algn="l"/>
              </a:tabLst>
            </a:pPr>
            <a:r>
              <a:rPr sz="2800" dirty="0">
                <a:latin typeface="Arial MT"/>
                <a:cs typeface="Arial MT"/>
              </a:rPr>
              <a:t>.ico</a:t>
            </a:r>
            <a:r>
              <a:rPr sz="2800" spc="-47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-</a:t>
            </a:r>
            <a:r>
              <a:rPr sz="2800" spc="-53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Icon</a:t>
            </a:r>
            <a:r>
              <a:rPr sz="2800" spc="-67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file</a:t>
            </a:r>
          </a:p>
          <a:p>
            <a:pPr marL="439409" indent="-423323">
              <a:spcBef>
                <a:spcPts val="333"/>
              </a:spcBef>
              <a:buChar char="●"/>
              <a:tabLst>
                <a:tab pos="439409" algn="l"/>
                <a:tab pos="440256" algn="l"/>
              </a:tabLst>
            </a:pPr>
            <a:r>
              <a:rPr sz="2800" dirty="0">
                <a:latin typeface="Arial MT"/>
                <a:cs typeface="Arial MT"/>
              </a:rPr>
              <a:t>.jpeg</a:t>
            </a:r>
            <a:r>
              <a:rPr sz="2800" spc="-67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or</a:t>
            </a:r>
            <a:r>
              <a:rPr sz="2800" spc="-33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.jpg</a:t>
            </a:r>
            <a:r>
              <a:rPr sz="2800" spc="-33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-</a:t>
            </a:r>
            <a:r>
              <a:rPr sz="2800" spc="-47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JPEG</a:t>
            </a:r>
            <a:r>
              <a:rPr sz="2800" spc="-33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image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0586" y="1674610"/>
            <a:ext cx="5663954" cy="357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0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1967" y="535326"/>
            <a:ext cx="7758249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latin typeface="Arial MT"/>
                <a:cs typeface="Arial MT"/>
              </a:rPr>
              <a:t>File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format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extensions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for </a:t>
            </a:r>
            <a:r>
              <a:rPr sz="3200" spc="-7" dirty="0">
                <a:latin typeface="Arial MT"/>
                <a:cs typeface="Arial MT"/>
              </a:rPr>
              <a:t>image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files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8339" y="1639724"/>
            <a:ext cx="5004088" cy="2799057"/>
          </a:xfrm>
          <a:prstGeom prst="rect">
            <a:avLst/>
          </a:prstGeom>
        </p:spPr>
        <p:txBody>
          <a:bodyPr vert="horz" wrap="square" lIns="0" tIns="59267" rIns="0" bIns="0" rtlCol="0">
            <a:spAutoFit/>
          </a:bodyPr>
          <a:lstStyle/>
          <a:p>
            <a:pPr marL="439409" indent="-423323">
              <a:spcBef>
                <a:spcPts val="467"/>
              </a:spcBef>
              <a:buChar char="●"/>
              <a:tabLst>
                <a:tab pos="439409" algn="l"/>
                <a:tab pos="440256" algn="l"/>
              </a:tabLst>
            </a:pPr>
            <a:r>
              <a:rPr sz="2800" dirty="0">
                <a:latin typeface="Arial MT"/>
                <a:cs typeface="Arial MT"/>
              </a:rPr>
              <a:t>.png</a:t>
            </a:r>
            <a:r>
              <a:rPr sz="2800" spc="-67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-</a:t>
            </a:r>
            <a:r>
              <a:rPr sz="2800" spc="-33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PNG</a:t>
            </a:r>
            <a:r>
              <a:rPr sz="2800" spc="-13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image</a:t>
            </a:r>
          </a:p>
          <a:p>
            <a:pPr marL="439409" indent="-423323">
              <a:spcBef>
                <a:spcPts val="333"/>
              </a:spcBef>
              <a:buChar char="●"/>
              <a:tabLst>
                <a:tab pos="439409" algn="l"/>
                <a:tab pos="440256" algn="l"/>
              </a:tabLst>
            </a:pPr>
            <a:r>
              <a:rPr sz="2800" dirty="0">
                <a:latin typeface="Arial MT"/>
                <a:cs typeface="Arial MT"/>
              </a:rPr>
              <a:t>.ps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-</a:t>
            </a:r>
            <a:r>
              <a:rPr sz="2800" spc="-27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PostScript</a:t>
            </a:r>
            <a:r>
              <a:rPr sz="2800" spc="-73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file</a:t>
            </a:r>
          </a:p>
          <a:p>
            <a:pPr marL="439409" indent="-423323">
              <a:spcBef>
                <a:spcPts val="339"/>
              </a:spcBef>
              <a:buChar char="●"/>
              <a:tabLst>
                <a:tab pos="439409" algn="l"/>
                <a:tab pos="440256" algn="l"/>
              </a:tabLst>
            </a:pPr>
            <a:r>
              <a:rPr sz="2800" dirty="0">
                <a:latin typeface="Arial MT"/>
                <a:cs typeface="Arial MT"/>
              </a:rPr>
              <a:t>.psd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-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PSD</a:t>
            </a:r>
            <a:r>
              <a:rPr sz="2800" spc="-27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image</a:t>
            </a:r>
          </a:p>
          <a:p>
            <a:pPr marL="439409" indent="-423323">
              <a:spcBef>
                <a:spcPts val="339"/>
              </a:spcBef>
              <a:buChar char="●"/>
              <a:tabLst>
                <a:tab pos="439409" algn="l"/>
                <a:tab pos="440256" algn="l"/>
              </a:tabLst>
            </a:pPr>
            <a:r>
              <a:rPr sz="2800" spc="-7" dirty="0">
                <a:latin typeface="Arial MT"/>
                <a:cs typeface="Arial MT"/>
              </a:rPr>
              <a:t>.svg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-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Scalable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Vector</a:t>
            </a:r>
            <a:r>
              <a:rPr sz="2800" spc="-47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Graphics</a:t>
            </a:r>
            <a:r>
              <a:rPr sz="2800" spc="-67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file</a:t>
            </a:r>
          </a:p>
          <a:p>
            <a:pPr marL="439409" indent="-423323">
              <a:spcBef>
                <a:spcPts val="333"/>
              </a:spcBef>
              <a:buChar char="●"/>
              <a:tabLst>
                <a:tab pos="439409" algn="l"/>
                <a:tab pos="440256" algn="l"/>
              </a:tabLst>
            </a:pPr>
            <a:r>
              <a:rPr sz="2800" dirty="0">
                <a:latin typeface="Arial MT"/>
                <a:cs typeface="Arial MT"/>
              </a:rPr>
              <a:t>.tif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or</a:t>
            </a:r>
            <a:r>
              <a:rPr sz="2800" spc="-27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.tiff</a:t>
            </a:r>
            <a:r>
              <a:rPr sz="2800" spc="-53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-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TIFF</a:t>
            </a:r>
            <a:r>
              <a:rPr sz="2800" spc="-53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image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6606" y="1639723"/>
            <a:ext cx="5515992" cy="359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8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92677" y="557667"/>
            <a:ext cx="11904955" cy="991724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algn="ctr">
              <a:lnSpc>
                <a:spcPts val="3827"/>
              </a:lnSpc>
              <a:spcBef>
                <a:spcPts val="133"/>
              </a:spcBef>
            </a:pPr>
            <a:r>
              <a:rPr sz="4800" spc="-7" dirty="0" smtClean="0">
                <a:latin typeface="Arial MT"/>
                <a:cs typeface="Arial MT"/>
              </a:rPr>
              <a:t>Advantages</a:t>
            </a:r>
            <a:r>
              <a:rPr sz="4800" spc="20" dirty="0" smtClean="0">
                <a:latin typeface="Arial MT"/>
                <a:cs typeface="Arial MT"/>
              </a:rPr>
              <a:t> </a:t>
            </a:r>
            <a:r>
              <a:rPr sz="4800" b="0" dirty="0" smtClean="0">
                <a:latin typeface="Arial MT"/>
                <a:cs typeface="Arial MT"/>
              </a:rPr>
              <a:t>of</a:t>
            </a:r>
            <a:r>
              <a:rPr sz="4800" spc="-27" dirty="0" smtClean="0">
                <a:latin typeface="Arial MT"/>
                <a:cs typeface="Arial MT"/>
              </a:rPr>
              <a:t> </a:t>
            </a:r>
            <a:r>
              <a:rPr sz="4800" spc="-7" dirty="0">
                <a:latin typeface="Arial MT"/>
                <a:cs typeface="Arial MT"/>
              </a:rPr>
              <a:t>compressing</a:t>
            </a:r>
          </a:p>
          <a:p>
            <a:pPr algn="ctr">
              <a:lnSpc>
                <a:spcPts val="3827"/>
              </a:lnSpc>
            </a:pPr>
            <a:r>
              <a:rPr sz="4800" spc="-7" dirty="0">
                <a:latin typeface="Arial MT"/>
                <a:cs typeface="Arial MT"/>
              </a:rPr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2599" y="2301239"/>
            <a:ext cx="387688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Arial MT"/>
                <a:cs typeface="Arial MT"/>
              </a:rPr>
              <a:t>What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Compressed</a:t>
            </a:r>
            <a:r>
              <a:rPr sz="2400" spc="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File?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215" y="3121599"/>
            <a:ext cx="4957454" cy="171602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39409" marR="6773" indent="-423323">
              <a:lnSpc>
                <a:spcPct val="114999"/>
              </a:lnSpc>
              <a:spcBef>
                <a:spcPts val="133"/>
              </a:spcBef>
              <a:buChar char="●"/>
              <a:tabLst>
                <a:tab pos="439409" algn="l"/>
                <a:tab pos="440256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compressed</a:t>
            </a:r>
            <a:r>
              <a:rPr sz="2400" spc="-6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file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file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containing </a:t>
            </a:r>
            <a:r>
              <a:rPr sz="2400" spc="-5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one or </a:t>
            </a:r>
            <a:r>
              <a:rPr sz="2400" spc="-7" dirty="0">
                <a:latin typeface="Arial MT"/>
                <a:cs typeface="Arial MT"/>
              </a:rPr>
              <a:t>more </a:t>
            </a:r>
            <a:r>
              <a:rPr sz="2400" dirty="0">
                <a:latin typeface="Arial MT"/>
                <a:cs typeface="Arial MT"/>
              </a:rPr>
              <a:t>files or directory that is </a:t>
            </a:r>
            <a:r>
              <a:rPr sz="2400" spc="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smaller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their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original</a:t>
            </a:r>
            <a:r>
              <a:rPr sz="2400" spc="-5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file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size.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2971" y="2059619"/>
            <a:ext cx="6128512" cy="351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4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8439" y="649993"/>
            <a:ext cx="5274779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600" dirty="0">
                <a:latin typeface="Arial MT"/>
                <a:cs typeface="Arial MT"/>
              </a:rPr>
              <a:t>Why</a:t>
            </a:r>
            <a:r>
              <a:rPr sz="3600" spc="-40" dirty="0">
                <a:latin typeface="Arial MT"/>
                <a:cs typeface="Arial MT"/>
              </a:rPr>
              <a:t> </a:t>
            </a:r>
            <a:r>
              <a:rPr sz="3600" spc="-7" dirty="0">
                <a:latin typeface="Arial MT"/>
                <a:cs typeface="Arial MT"/>
              </a:rPr>
              <a:t>Compress</a:t>
            </a:r>
            <a:r>
              <a:rPr sz="3600" spc="-27" dirty="0">
                <a:latin typeface="Arial MT"/>
                <a:cs typeface="Arial MT"/>
              </a:rPr>
              <a:t> </a:t>
            </a:r>
            <a:r>
              <a:rPr sz="3600" spc="-7" dirty="0">
                <a:latin typeface="Arial MT"/>
                <a:cs typeface="Arial MT"/>
              </a:rPr>
              <a:t>Files?</a:t>
            </a:r>
            <a:endParaRPr sz="36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8439" y="1777649"/>
            <a:ext cx="4701539" cy="2103739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439409" marR="67732" indent="-423323">
              <a:lnSpc>
                <a:spcPct val="115199"/>
              </a:lnSpc>
              <a:spcBef>
                <a:spcPts val="127"/>
              </a:spcBef>
              <a:buChar char="●"/>
              <a:tabLst>
                <a:tab pos="439409" algn="l"/>
                <a:tab pos="440256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compressed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file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takes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up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less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storage </a:t>
            </a:r>
            <a:r>
              <a:rPr sz="2400" spc="-5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space</a:t>
            </a:r>
          </a:p>
          <a:p>
            <a:pPr marL="439409" marR="6773" indent="-423323">
              <a:lnSpc>
                <a:spcPct val="114999"/>
              </a:lnSpc>
              <a:buChar char="●"/>
              <a:tabLst>
                <a:tab pos="439409" algn="l"/>
                <a:tab pos="440256" algn="l"/>
              </a:tabLst>
            </a:pPr>
            <a:r>
              <a:rPr sz="2400" spc="-7" dirty="0">
                <a:latin typeface="Arial MT"/>
                <a:cs typeface="Arial MT"/>
              </a:rPr>
              <a:t>Several </a:t>
            </a:r>
            <a:r>
              <a:rPr sz="2400" dirty="0">
                <a:latin typeface="Arial MT"/>
                <a:cs typeface="Arial MT"/>
              </a:rPr>
              <a:t>files and folders are combined </a:t>
            </a:r>
            <a:r>
              <a:rPr sz="2400" spc="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into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one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package</a:t>
            </a:r>
            <a:r>
              <a:rPr sz="2400" spc="-7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easy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manage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6505" y="1529877"/>
            <a:ext cx="6096000" cy="308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2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8440" y="740063"/>
            <a:ext cx="4515816" cy="9848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6933">
              <a:spcBef>
                <a:spcPts val="560"/>
              </a:spcBef>
            </a:pPr>
            <a:r>
              <a:rPr sz="2800" spc="-7" dirty="0">
                <a:latin typeface="Arial MT"/>
                <a:cs typeface="Arial MT"/>
              </a:rPr>
              <a:t>Common</a:t>
            </a:r>
            <a:r>
              <a:rPr sz="2800" spc="-27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Compression and</a:t>
            </a:r>
            <a:endParaRPr sz="2800" dirty="0">
              <a:latin typeface="Arial MT"/>
              <a:cs typeface="Arial MT"/>
            </a:endParaRPr>
          </a:p>
          <a:p>
            <a:pPr marL="795000">
              <a:spcBef>
                <a:spcPts val="433"/>
              </a:spcBef>
            </a:pPr>
            <a:r>
              <a:rPr sz="2800" spc="-7" dirty="0">
                <a:latin typeface="Arial MT"/>
                <a:cs typeface="Arial MT"/>
              </a:rPr>
              <a:t>Extraction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Methods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2874" y="2583403"/>
            <a:ext cx="1660124" cy="1652589"/>
          </a:xfrm>
          <a:prstGeom prst="rect">
            <a:avLst/>
          </a:prstGeom>
        </p:spPr>
        <p:txBody>
          <a:bodyPr vert="horz" wrap="square" lIns="0" tIns="59267" rIns="0" bIns="0" rtlCol="0">
            <a:spAutoFit/>
          </a:bodyPr>
          <a:lstStyle/>
          <a:p>
            <a:pPr marL="439409" indent="-423323">
              <a:spcBef>
                <a:spcPts val="467"/>
              </a:spcBef>
              <a:buChar char="●"/>
              <a:tabLst>
                <a:tab pos="439409" algn="l"/>
                <a:tab pos="440256" algn="l"/>
              </a:tabLst>
            </a:pPr>
            <a:r>
              <a:rPr sz="2400" dirty="0">
                <a:latin typeface="Arial MT"/>
                <a:cs typeface="Arial MT"/>
              </a:rPr>
              <a:t>zip</a:t>
            </a:r>
          </a:p>
          <a:p>
            <a:pPr marL="439409" indent="-423323">
              <a:spcBef>
                <a:spcPts val="333"/>
              </a:spcBef>
              <a:buChar char="●"/>
              <a:tabLst>
                <a:tab pos="439409" algn="l"/>
                <a:tab pos="440256" algn="l"/>
              </a:tabLst>
            </a:pPr>
            <a:r>
              <a:rPr sz="2400" dirty="0">
                <a:latin typeface="Arial MT"/>
                <a:cs typeface="Arial MT"/>
              </a:rPr>
              <a:t>rar</a:t>
            </a:r>
            <a:endParaRPr sz="2400" dirty="0">
              <a:latin typeface="Arial MT"/>
              <a:cs typeface="Arial MT"/>
            </a:endParaRPr>
          </a:p>
          <a:p>
            <a:pPr marL="439409" indent="-423323">
              <a:spcBef>
                <a:spcPts val="339"/>
              </a:spcBef>
              <a:buChar char="●"/>
              <a:tabLst>
                <a:tab pos="439409" algn="l"/>
                <a:tab pos="440256" algn="l"/>
              </a:tabLst>
            </a:pPr>
            <a:r>
              <a:rPr sz="2400" spc="-7" dirty="0">
                <a:latin typeface="Arial MT"/>
                <a:cs typeface="Arial MT"/>
              </a:rPr>
              <a:t>gz</a:t>
            </a:r>
            <a:endParaRPr sz="2400" dirty="0">
              <a:latin typeface="Arial MT"/>
              <a:cs typeface="Arial MT"/>
            </a:endParaRPr>
          </a:p>
          <a:p>
            <a:pPr marL="439409" indent="-423323">
              <a:spcBef>
                <a:spcPts val="339"/>
              </a:spcBef>
              <a:buChar char="●"/>
              <a:tabLst>
                <a:tab pos="439409" algn="l"/>
                <a:tab pos="440256" algn="l"/>
              </a:tabLst>
            </a:pPr>
            <a:r>
              <a:rPr sz="2400" spc="-7" dirty="0">
                <a:latin typeface="Arial MT"/>
                <a:cs typeface="Arial MT"/>
              </a:rPr>
              <a:t>7z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2003" y="1788693"/>
            <a:ext cx="6096000" cy="392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7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8440" y="713431"/>
            <a:ext cx="5492360" cy="9848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6933">
              <a:spcBef>
                <a:spcPts val="560"/>
              </a:spcBef>
            </a:pPr>
            <a:r>
              <a:rPr sz="2800" spc="-7" dirty="0">
                <a:latin typeface="Arial MT"/>
                <a:cs typeface="Arial MT"/>
              </a:rPr>
              <a:t>Advantages</a:t>
            </a:r>
            <a:r>
              <a:rPr sz="2800" spc="13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&amp;</a:t>
            </a:r>
            <a:r>
              <a:rPr sz="2800" spc="-7" dirty="0">
                <a:latin typeface="Arial MT"/>
                <a:cs typeface="Arial MT"/>
              </a:rPr>
              <a:t> Disadvantages</a:t>
            </a:r>
            <a:r>
              <a:rPr sz="2800" spc="33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</a:p>
          <a:p>
            <a:pPr marL="799233">
              <a:spcBef>
                <a:spcPts val="433"/>
              </a:spcBef>
            </a:pPr>
            <a:r>
              <a:rPr sz="2800" spc="-7" dirty="0">
                <a:latin typeface="Arial MT"/>
                <a:cs typeface="Arial MT"/>
              </a:rPr>
              <a:t>Using</a:t>
            </a:r>
            <a:r>
              <a:rPr sz="2800" spc="-27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File</a:t>
            </a:r>
            <a:r>
              <a:rPr sz="2800" spc="-33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Compression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8440" y="2383535"/>
            <a:ext cx="4267242" cy="1752617"/>
          </a:xfrm>
          <a:prstGeom prst="rect">
            <a:avLst/>
          </a:prstGeom>
        </p:spPr>
        <p:txBody>
          <a:bodyPr vert="horz" wrap="square" lIns="0" tIns="59267" rIns="0" bIns="0" rtlCol="0">
            <a:spAutoFit/>
          </a:bodyPr>
          <a:lstStyle/>
          <a:p>
            <a:pPr marL="16933">
              <a:spcBef>
                <a:spcPts val="467"/>
              </a:spcBef>
            </a:pPr>
            <a:r>
              <a:rPr sz="2000" b="1" dirty="0">
                <a:latin typeface="Arial MT"/>
                <a:cs typeface="Arial MT"/>
              </a:rPr>
              <a:t>Advantages</a:t>
            </a:r>
          </a:p>
          <a:p>
            <a:pPr marL="439409" indent="-423323">
              <a:spcBef>
                <a:spcPts val="333"/>
              </a:spcBef>
              <a:buChar char="●"/>
              <a:tabLst>
                <a:tab pos="439409" algn="l"/>
                <a:tab pos="440256" algn="l"/>
              </a:tabLst>
            </a:pPr>
            <a:r>
              <a:rPr sz="2000" dirty="0">
                <a:latin typeface="Arial MT"/>
                <a:cs typeface="Arial MT"/>
              </a:rPr>
              <a:t>Increased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computing</a:t>
            </a:r>
            <a:r>
              <a:rPr sz="2000" spc="-113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efficiency</a:t>
            </a:r>
          </a:p>
          <a:p>
            <a:pPr marL="439409" indent="-423323">
              <a:spcBef>
                <a:spcPts val="339"/>
              </a:spcBef>
              <a:buChar char="●"/>
              <a:tabLst>
                <a:tab pos="439409" algn="l"/>
                <a:tab pos="440256" algn="l"/>
              </a:tabLst>
            </a:pPr>
            <a:r>
              <a:rPr sz="2000" dirty="0">
                <a:latin typeface="Arial MT"/>
                <a:cs typeface="Arial MT"/>
              </a:rPr>
              <a:t>Quicker</a:t>
            </a:r>
            <a:r>
              <a:rPr sz="2000" spc="-10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transfers</a:t>
            </a:r>
          </a:p>
          <a:p>
            <a:pPr marL="439409" indent="-423323">
              <a:spcBef>
                <a:spcPts val="339"/>
              </a:spcBef>
              <a:buChar char="●"/>
              <a:tabLst>
                <a:tab pos="439409" algn="l"/>
                <a:tab pos="440256" algn="l"/>
              </a:tabLst>
            </a:pPr>
            <a:r>
              <a:rPr sz="2000" spc="-7" dirty="0">
                <a:latin typeface="Arial MT"/>
                <a:cs typeface="Arial MT"/>
              </a:rPr>
              <a:t>Improved</a:t>
            </a:r>
            <a:r>
              <a:rPr sz="2000" spc="-53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file</a:t>
            </a:r>
            <a:r>
              <a:rPr sz="2000" spc="-4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integrity</a:t>
            </a:r>
          </a:p>
          <a:p>
            <a:pPr marL="439409" indent="-423323">
              <a:spcBef>
                <a:spcPts val="333"/>
              </a:spcBef>
              <a:buChar char="●"/>
              <a:tabLst>
                <a:tab pos="439409" algn="l"/>
                <a:tab pos="440256" algn="l"/>
              </a:tabLst>
            </a:pPr>
            <a:r>
              <a:rPr sz="2000" spc="-7" dirty="0">
                <a:latin typeface="Arial MT"/>
                <a:cs typeface="Arial MT"/>
              </a:rPr>
              <a:t>Email/webpage</a:t>
            </a:r>
            <a:r>
              <a:rPr sz="2000" spc="-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accessibility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846" y="1975162"/>
            <a:ext cx="6096000" cy="295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00283" y="1389653"/>
            <a:ext cx="3693658" cy="2469052"/>
          </a:xfrm>
          <a:prstGeom prst="rect">
            <a:avLst/>
          </a:prstGeom>
        </p:spPr>
        <p:txBody>
          <a:bodyPr vert="horz" wrap="square" lIns="0" tIns="60113" rIns="0" bIns="0" rtlCol="0">
            <a:spAutoFit/>
          </a:bodyPr>
          <a:lstStyle/>
          <a:p>
            <a:pPr marL="16933">
              <a:spcBef>
                <a:spcPts val="473"/>
              </a:spcBef>
            </a:pPr>
            <a:r>
              <a:rPr sz="2400" b="1" dirty="0">
                <a:latin typeface="Arial MT"/>
                <a:cs typeface="Arial MT"/>
              </a:rPr>
              <a:t>Disadvantages</a:t>
            </a:r>
          </a:p>
          <a:p>
            <a:pPr marL="439409" indent="-423323">
              <a:spcBef>
                <a:spcPts val="339"/>
              </a:spcBef>
              <a:buChar char="●"/>
              <a:tabLst>
                <a:tab pos="439409" algn="l"/>
                <a:tab pos="440256" algn="l"/>
              </a:tabLst>
            </a:pPr>
            <a:r>
              <a:rPr sz="2400" spc="-7" dirty="0">
                <a:latin typeface="Arial MT"/>
                <a:cs typeface="Arial MT"/>
              </a:rPr>
              <a:t>Memory</a:t>
            </a:r>
            <a:r>
              <a:rPr sz="2400" spc="-7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Issue</a:t>
            </a:r>
          </a:p>
          <a:p>
            <a:pPr marL="439409" indent="-423323">
              <a:spcBef>
                <a:spcPts val="333"/>
              </a:spcBef>
              <a:buChar char="●"/>
              <a:tabLst>
                <a:tab pos="439409" algn="l"/>
                <a:tab pos="440256" algn="l"/>
              </a:tabLst>
            </a:pPr>
            <a:r>
              <a:rPr sz="2400" spc="-7" dirty="0">
                <a:latin typeface="Arial MT"/>
                <a:cs typeface="Arial MT"/>
              </a:rPr>
              <a:t>Speed</a:t>
            </a:r>
            <a:endParaRPr sz="2400" dirty="0">
              <a:latin typeface="Arial MT"/>
              <a:cs typeface="Arial MT"/>
            </a:endParaRPr>
          </a:p>
          <a:p>
            <a:pPr marL="439409" indent="-423323">
              <a:spcBef>
                <a:spcPts val="333"/>
              </a:spcBef>
              <a:buChar char="●"/>
              <a:tabLst>
                <a:tab pos="439409" algn="l"/>
                <a:tab pos="440256" algn="l"/>
              </a:tabLst>
            </a:pPr>
            <a:r>
              <a:rPr sz="2400" spc="-7" dirty="0">
                <a:latin typeface="Arial MT"/>
                <a:cs typeface="Arial MT"/>
              </a:rPr>
              <a:t>File</a:t>
            </a:r>
            <a:r>
              <a:rPr sz="2400" spc="-5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Size</a:t>
            </a:r>
          </a:p>
          <a:p>
            <a:pPr marL="439409" indent="-423323">
              <a:spcBef>
                <a:spcPts val="339"/>
              </a:spcBef>
              <a:buChar char="●"/>
              <a:tabLst>
                <a:tab pos="439409" algn="l"/>
                <a:tab pos="440256" algn="l"/>
              </a:tabLst>
            </a:pPr>
            <a:r>
              <a:rPr sz="2400" dirty="0">
                <a:latin typeface="Arial MT"/>
                <a:cs typeface="Arial MT"/>
              </a:rPr>
              <a:t>Viruses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Malware</a:t>
            </a:r>
            <a:endParaRPr sz="2400" dirty="0">
              <a:latin typeface="Arial MT"/>
              <a:cs typeface="Arial MT"/>
            </a:endParaRPr>
          </a:p>
          <a:p>
            <a:pPr marL="439409" indent="-423323">
              <a:spcBef>
                <a:spcPts val="333"/>
              </a:spcBef>
              <a:buChar char="●"/>
              <a:tabLst>
                <a:tab pos="439409" algn="l"/>
                <a:tab pos="440256" algn="l"/>
              </a:tabLst>
            </a:pPr>
            <a:r>
              <a:rPr sz="2400" dirty="0">
                <a:latin typeface="Arial MT"/>
                <a:cs typeface="Arial MT"/>
              </a:rPr>
              <a:t>File</a:t>
            </a:r>
            <a:r>
              <a:rPr sz="2400" spc="-7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Transfer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5686" y="1487307"/>
            <a:ext cx="6096000" cy="298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4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503" y="402718"/>
            <a:ext cx="8232858" cy="991724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algn="ctr">
              <a:lnSpc>
                <a:spcPts val="3827"/>
              </a:lnSpc>
              <a:spcBef>
                <a:spcPts val="133"/>
              </a:spcBef>
            </a:pPr>
            <a:r>
              <a:rPr spc="-7" dirty="0">
                <a:latin typeface="Arial MT"/>
                <a:cs typeface="Arial MT"/>
              </a:rPr>
              <a:t>Distinguish</a:t>
            </a:r>
            <a:r>
              <a:rPr spc="27" dirty="0">
                <a:latin typeface="Arial MT"/>
                <a:cs typeface="Arial MT"/>
              </a:rPr>
              <a:t> </a:t>
            </a:r>
            <a:r>
              <a:rPr spc="-7" dirty="0">
                <a:latin typeface="Arial MT"/>
                <a:cs typeface="Arial MT"/>
              </a:rPr>
              <a:t>between</a:t>
            </a:r>
            <a:r>
              <a:rPr spc="13" dirty="0">
                <a:latin typeface="Arial MT"/>
                <a:cs typeface="Arial MT"/>
              </a:rPr>
              <a:t> </a:t>
            </a:r>
            <a:r>
              <a:rPr spc="-7" dirty="0">
                <a:latin typeface="Arial MT"/>
                <a:cs typeface="Arial MT"/>
              </a:rPr>
              <a:t>backup</a:t>
            </a:r>
          </a:p>
          <a:p>
            <a:pPr algn="ctr">
              <a:lnSpc>
                <a:spcPts val="3827"/>
              </a:lnSpc>
            </a:pPr>
            <a:r>
              <a:rPr spc="-7" dirty="0">
                <a:latin typeface="Arial MT"/>
                <a:cs typeface="Arial MT"/>
              </a:rPr>
              <a:t>and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spc="-7" dirty="0">
                <a:latin typeface="Arial MT"/>
                <a:cs typeface="Arial MT"/>
              </a:rPr>
              <a:t>cloning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3931" y="1624613"/>
            <a:ext cx="3586744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Arial MT"/>
                <a:cs typeface="Arial MT"/>
              </a:rPr>
              <a:t>What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is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Backup?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94" y="2625884"/>
            <a:ext cx="5204822" cy="23161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39409" marR="6773" indent="-423323">
              <a:lnSpc>
                <a:spcPct val="114999"/>
              </a:lnSpc>
              <a:spcBef>
                <a:spcPts val="133"/>
              </a:spcBef>
              <a:buChar char="●"/>
              <a:tabLst>
                <a:tab pos="439409" algn="l"/>
                <a:tab pos="440256" algn="l"/>
              </a:tabLst>
            </a:pPr>
            <a:r>
              <a:rPr sz="1867" dirty="0">
                <a:latin typeface="Arial MT"/>
                <a:cs typeface="Arial MT"/>
              </a:rPr>
              <a:t>Backup</a:t>
            </a:r>
            <a:r>
              <a:rPr sz="1867" spc="-5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is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the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process</a:t>
            </a:r>
            <a:r>
              <a:rPr sz="1867" spc="-6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of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creating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a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copy </a:t>
            </a:r>
            <a:r>
              <a:rPr sz="1867" spc="-49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of the data on </a:t>
            </a:r>
            <a:r>
              <a:rPr sz="1867" spc="-7" dirty="0">
                <a:latin typeface="Arial MT"/>
                <a:cs typeface="Arial MT"/>
              </a:rPr>
              <a:t>your system </a:t>
            </a:r>
            <a:r>
              <a:rPr sz="1867" dirty="0">
                <a:latin typeface="Arial MT"/>
                <a:cs typeface="Arial MT"/>
              </a:rPr>
              <a:t>that </a:t>
            </a:r>
            <a:r>
              <a:rPr sz="1867" spc="-7" dirty="0">
                <a:latin typeface="Arial MT"/>
                <a:cs typeface="Arial MT"/>
              </a:rPr>
              <a:t>you </a:t>
            </a:r>
            <a:r>
              <a:rPr sz="1867" dirty="0">
                <a:latin typeface="Arial MT"/>
                <a:cs typeface="Arial MT"/>
              </a:rPr>
              <a:t>use </a:t>
            </a:r>
            <a:r>
              <a:rPr sz="1867" spc="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for </a:t>
            </a:r>
            <a:r>
              <a:rPr sz="1867" spc="-7" dirty="0">
                <a:latin typeface="Arial MT"/>
                <a:cs typeface="Arial MT"/>
              </a:rPr>
              <a:t>recovery </a:t>
            </a:r>
            <a:r>
              <a:rPr sz="1867" dirty="0">
                <a:latin typeface="Arial MT"/>
                <a:cs typeface="Arial MT"/>
              </a:rPr>
              <a:t>in case </a:t>
            </a:r>
            <a:r>
              <a:rPr sz="1867" spc="-7" dirty="0">
                <a:latin typeface="Arial MT"/>
                <a:cs typeface="Arial MT"/>
              </a:rPr>
              <a:t>your </a:t>
            </a:r>
            <a:r>
              <a:rPr sz="1867" dirty="0">
                <a:latin typeface="Arial MT"/>
                <a:cs typeface="Arial MT"/>
              </a:rPr>
              <a:t>original data is </a:t>
            </a:r>
            <a:r>
              <a:rPr sz="1867" spc="-50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lost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or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corrupted.</a:t>
            </a:r>
          </a:p>
          <a:p>
            <a:pPr marL="439409" indent="-423323">
              <a:spcBef>
                <a:spcPts val="339"/>
              </a:spcBef>
              <a:buChar char="●"/>
              <a:tabLst>
                <a:tab pos="439409" algn="l"/>
                <a:tab pos="440256" algn="l"/>
              </a:tabLst>
            </a:pPr>
            <a:r>
              <a:rPr sz="1867" spc="-7" dirty="0">
                <a:latin typeface="Arial MT"/>
                <a:cs typeface="Arial MT"/>
              </a:rPr>
              <a:t>You </a:t>
            </a:r>
            <a:r>
              <a:rPr sz="1867" dirty="0">
                <a:latin typeface="Arial MT"/>
                <a:cs typeface="Arial MT"/>
              </a:rPr>
              <a:t>can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also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use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backup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to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recover</a:t>
            </a:r>
            <a:endParaRPr sz="1867" dirty="0">
              <a:latin typeface="Arial MT"/>
              <a:cs typeface="Arial MT"/>
            </a:endParaRPr>
          </a:p>
          <a:p>
            <a:pPr marL="439409">
              <a:spcBef>
                <a:spcPts val="333"/>
              </a:spcBef>
            </a:pPr>
            <a:r>
              <a:rPr sz="1867" dirty="0">
                <a:latin typeface="Arial MT"/>
                <a:cs typeface="Arial MT"/>
              </a:rPr>
              <a:t>copies</a:t>
            </a:r>
            <a:r>
              <a:rPr sz="1867" spc="-5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of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older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files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if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you have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deleted</a:t>
            </a:r>
          </a:p>
          <a:p>
            <a:pPr marL="439409">
              <a:spcBef>
                <a:spcPts val="339"/>
              </a:spcBef>
            </a:pPr>
            <a:r>
              <a:rPr sz="1867" dirty="0">
                <a:latin typeface="Arial MT"/>
                <a:cs typeface="Arial MT"/>
              </a:rPr>
              <a:t>them</a:t>
            </a:r>
            <a:r>
              <a:rPr sz="1867" spc="-5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from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your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system.</a:t>
            </a:r>
            <a:endParaRPr sz="1867" dirty="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9779" y="1624613"/>
            <a:ext cx="5377894" cy="394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425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MT</vt:lpstr>
      <vt:lpstr>Century Gothic</vt:lpstr>
      <vt:lpstr>Wingdings 3</vt:lpstr>
      <vt:lpstr>Ion</vt:lpstr>
      <vt:lpstr>Different image file formats</vt:lpstr>
      <vt:lpstr>PowerPoint Presentation</vt:lpstr>
      <vt:lpstr>PowerPoint Presentation</vt:lpstr>
      <vt:lpstr>Advantages of compressing files</vt:lpstr>
      <vt:lpstr>PowerPoint Presentation</vt:lpstr>
      <vt:lpstr>PowerPoint Presentation</vt:lpstr>
      <vt:lpstr>PowerPoint Presentation</vt:lpstr>
      <vt:lpstr>PowerPoint Presentation</vt:lpstr>
      <vt:lpstr>Distinguish between backup and cloning</vt:lpstr>
      <vt:lpstr>PowerPoint Presentation</vt:lpstr>
      <vt:lpstr>Advantages and disadvantages of backup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image file formats</dc:title>
  <dc:creator>hp</dc:creator>
  <cp:lastModifiedBy>hp</cp:lastModifiedBy>
  <cp:revision>18</cp:revision>
  <dcterms:created xsi:type="dcterms:W3CDTF">2022-12-08T06:01:08Z</dcterms:created>
  <dcterms:modified xsi:type="dcterms:W3CDTF">2022-12-08T06:47:11Z</dcterms:modified>
</cp:coreProperties>
</file>