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hti Chakarvarty" userId="69aba5ff69943dff" providerId="LiveId" clId="{CE9E863B-574F-4BCC-AC85-26A09907D983}"/>
    <pc:docChg chg="delSld">
      <pc:chgData name="Drishti Chakarvarty" userId="69aba5ff69943dff" providerId="LiveId" clId="{CE9E863B-574F-4BCC-AC85-26A09907D983}" dt="2023-04-07T05:33:03.116" v="0" actId="47"/>
      <pc:docMkLst>
        <pc:docMk/>
      </pc:docMkLst>
      <pc:sldChg chg="del">
        <pc:chgData name="Drishti Chakarvarty" userId="69aba5ff69943dff" providerId="LiveId" clId="{CE9E863B-574F-4BCC-AC85-26A09907D983}" dt="2023-04-07T05:33:03.116" v="0" actId="47"/>
        <pc:sldMkLst>
          <pc:docMk/>
          <pc:sldMk cId="1966824960" sldId="256"/>
        </pc:sldMkLst>
      </pc:sldChg>
    </pc:docChg>
  </pc:docChgLst>
  <pc:docChgLst>
    <pc:chgData name="Guest User" userId="S::urn:spo:anon#b105a63600b44e86885054a335bf470fbd8d0321534775285b62ffe2ef2bd4c6::" providerId="AD" clId="Web-{95A17B48-0DBF-833D-A5AB-E9E1B005AF67}"/>
    <pc:docChg chg="modSld">
      <pc:chgData name="Guest User" userId="S::urn:spo:anon#b105a63600b44e86885054a335bf470fbd8d0321534775285b62ffe2ef2bd4c6::" providerId="AD" clId="Web-{95A17B48-0DBF-833D-A5AB-E9E1B005AF67}" dt="2022-12-08T05:17:40.155" v="20" actId="20577"/>
      <pc:docMkLst>
        <pc:docMk/>
      </pc:docMkLst>
      <pc:sldChg chg="modSp">
        <pc:chgData name="Guest User" userId="S::urn:spo:anon#b105a63600b44e86885054a335bf470fbd8d0321534775285b62ffe2ef2bd4c6::" providerId="AD" clId="Web-{95A17B48-0DBF-833D-A5AB-E9E1B005AF67}" dt="2022-12-08T05:17:40.155" v="20" actId="20577"/>
        <pc:sldMkLst>
          <pc:docMk/>
          <pc:sldMk cId="530322906" sldId="268"/>
        </pc:sldMkLst>
        <pc:spChg chg="mod">
          <ac:chgData name="Guest User" userId="S::urn:spo:anon#b105a63600b44e86885054a335bf470fbd8d0321534775285b62ffe2ef2bd4c6::" providerId="AD" clId="Web-{95A17B48-0DBF-833D-A5AB-E9E1B005AF67}" dt="2022-12-08T05:17:40.155" v="20" actId="20577"/>
          <ac:spMkLst>
            <pc:docMk/>
            <pc:sldMk cId="530322906" sldId="268"/>
            <ac:spMk id="9" creationId="{B6ACD0ED-D00A-4B7D-BD65-98CF54C9189E}"/>
          </ac:spMkLst>
        </pc:spChg>
      </pc:sldChg>
    </pc:docChg>
  </pc:docChgLst>
  <pc:docChgLst>
    <pc:chgData name="Guest User" userId="S::urn:spo:anon#b105a63600b44e86885054a335bf470fbd8d0321534775285b62ffe2ef2bd4c6::" providerId="AD" clId="Web-{22AC6BB0-4288-7963-1ED5-AB24C7D9F486}"/>
    <pc:docChg chg="modSld">
      <pc:chgData name="Guest User" userId="S::urn:spo:anon#b105a63600b44e86885054a335bf470fbd8d0321534775285b62ffe2ef2bd4c6::" providerId="AD" clId="Web-{22AC6BB0-4288-7963-1ED5-AB24C7D9F486}" dt="2022-12-08T05:18:45.651" v="0" actId="20577"/>
      <pc:docMkLst>
        <pc:docMk/>
      </pc:docMkLst>
      <pc:sldChg chg="modSp">
        <pc:chgData name="Guest User" userId="S::urn:spo:anon#b105a63600b44e86885054a335bf470fbd8d0321534775285b62ffe2ef2bd4c6::" providerId="AD" clId="Web-{22AC6BB0-4288-7963-1ED5-AB24C7D9F486}" dt="2022-12-08T05:18:45.651" v="0" actId="20577"/>
        <pc:sldMkLst>
          <pc:docMk/>
          <pc:sldMk cId="530322906" sldId="268"/>
        </pc:sldMkLst>
        <pc:spChg chg="mod">
          <ac:chgData name="Guest User" userId="S::urn:spo:anon#b105a63600b44e86885054a335bf470fbd8d0321534775285b62ffe2ef2bd4c6::" providerId="AD" clId="Web-{22AC6BB0-4288-7963-1ED5-AB24C7D9F486}" dt="2022-12-08T05:18:45.651" v="0" actId="20577"/>
          <ac:spMkLst>
            <pc:docMk/>
            <pc:sldMk cId="530322906" sldId="268"/>
            <ac:spMk id="2" creationId="{04D312F3-D033-4D12-8532-D43600315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3647-9576-46B1-9660-08C69F2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764373"/>
            <a:ext cx="9041296" cy="129302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Introduction of computer network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BDA7E-0F54-407B-B3A5-349EF35627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Computer network a collection of computing devices that are connected in various ways in order to communication and share resources.</a:t>
            </a:r>
          </a:p>
          <a:p>
            <a:pPr algn="just"/>
            <a:r>
              <a:rPr lang="en-US" sz="2400" dirty="0"/>
              <a:t>Usually the connections between computers in a network are made using physical wires or cable however, some connections are </a:t>
            </a:r>
            <a:r>
              <a:rPr lang="en-US" sz="2400" dirty="0">
                <a:solidFill>
                  <a:srgbClr val="002060"/>
                </a:solidFill>
              </a:rPr>
              <a:t>wireless</a:t>
            </a:r>
            <a:r>
              <a:rPr lang="en-US" sz="2400" dirty="0"/>
              <a:t> or using radio waves (Bluetooth</a:t>
            </a:r>
            <a:r>
              <a:rPr lang="en-US" dirty="0"/>
              <a:t>). </a:t>
            </a:r>
            <a:endParaRPr lang="en-IN" dirty="0"/>
          </a:p>
          <a:p>
            <a:endParaRPr lang="en-IN" dirty="0"/>
          </a:p>
        </p:txBody>
      </p:sp>
      <p:pic>
        <p:nvPicPr>
          <p:cNvPr id="1026" name="Picture 2" descr="Computer Networking Tutorial - C/N Tutorial">
            <a:extLst>
              <a:ext uri="{FF2B5EF4-FFF2-40B4-BE49-F238E27FC236}">
                <a16:creationId xmlns:a16="http://schemas.microsoft.com/office/drawing/2014/main" id="{0B7CB082-F340-48B4-8528-256DAB2A33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6016"/>
            <a:ext cx="5334000" cy="38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2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12182-3757-4DCD-9E75-F90B253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7" y="764373"/>
            <a:ext cx="10247243" cy="129302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metropolitan area   network (MAN)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2B779-B1C3-49E2-9BC1-F5675B9DF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A metropolitan area network (MAN) is a computer network that connects computers within a metropolitan area, which could be a single large city, multiple cities and towns, or any given large area with multiple buildings. A MAN is larger than a local area network (LAN) but smaller than a wide area network (WAN).</a:t>
            </a:r>
            <a:endParaRPr lang="en-IN" sz="2800" dirty="0"/>
          </a:p>
        </p:txBody>
      </p:sp>
      <p:pic>
        <p:nvPicPr>
          <p:cNvPr id="7170" name="Picture 2" descr="Metropolitan area networks (MAN). Computer and Network Examples">
            <a:extLst>
              <a:ext uri="{FF2B5EF4-FFF2-40B4-BE49-F238E27FC236}">
                <a16:creationId xmlns:a16="http://schemas.microsoft.com/office/drawing/2014/main" id="{5BB24E84-0258-40CE-842A-CA76D73C3A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24517"/>
            <a:ext cx="5334000" cy="37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1000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8667C6-FB39-4F4E-B067-2E72DC99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Wide area network (wan)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F303F-7780-4D69-8E23-39FC952116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WANs have a large capacity, connecting a large number of computers over a large area, and are inherently scalable. They facilitate the sharing of regional resources. They provide uplinks for connecting LANs and MANs to the Internet.</a:t>
            </a:r>
            <a:endParaRPr lang="en-IN" sz="2400" dirty="0"/>
          </a:p>
        </p:txBody>
      </p:sp>
      <p:pic>
        <p:nvPicPr>
          <p:cNvPr id="8194" name="Picture 2" descr="Icograms Templates - create beautiful isometric diagrams, infographics and  illustrations from templates">
            <a:extLst>
              <a:ext uri="{FF2B5EF4-FFF2-40B4-BE49-F238E27FC236}">
                <a16:creationId xmlns:a16="http://schemas.microsoft.com/office/drawing/2014/main" id="{6FADFCFF-5400-4068-9EC8-74AC305E41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193925"/>
            <a:ext cx="495300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07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12F3-D033-4D12-8532-D4360031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40" y="761999"/>
            <a:ext cx="9438860" cy="1303867"/>
          </a:xfrm>
        </p:spPr>
        <p:txBody>
          <a:bodyPr/>
          <a:lstStyle/>
          <a:p>
            <a:r>
              <a:rPr lang="en-US" dirty="0">
                <a:latin typeface="Arial Black"/>
              </a:rPr>
              <a:t>Differences of </a:t>
            </a:r>
            <a:r>
              <a:rPr lang="en-US">
                <a:latin typeface="Arial Black"/>
              </a:rPr>
              <a:t>Lan</a:t>
            </a:r>
            <a:r>
              <a:rPr lang="en-US" dirty="0">
                <a:latin typeface="Arial Black"/>
              </a:rPr>
              <a:t> man wan</a:t>
            </a:r>
            <a:endParaRPr lang="en-IN" dirty="0">
              <a:latin typeface="Arial Blac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14ED8-73C8-4BE1-A46A-52F2734AB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LAN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2EE059-2FC2-4B99-9E44-5B8115958F6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use- </a:t>
            </a:r>
            <a:r>
              <a:rPr lang="en-US" sz="2000" dirty="0"/>
              <a:t>Building, school, office, house.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_________________________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Range- </a:t>
            </a:r>
            <a:r>
              <a:rPr lang="en-US" sz="2000" dirty="0"/>
              <a:t>10 miter to 1000 miter.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_________________________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Connect- </a:t>
            </a:r>
            <a:r>
              <a:rPr lang="en-US" sz="2000" dirty="0"/>
              <a:t>Ethernet, </a:t>
            </a:r>
            <a:r>
              <a:rPr lang="en-US" sz="2000" dirty="0" err="1"/>
              <a:t>wifi</a:t>
            </a:r>
            <a:r>
              <a:rPr lang="en-US" sz="2000" dirty="0"/>
              <a:t> Bluetooth.</a:t>
            </a:r>
            <a:endParaRPr lang="en-IN" sz="2800" b="1" dirty="0">
              <a:solidFill>
                <a:srgbClr val="92D0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55A7E-0575-40BC-A6FD-9FE64D66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MAN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1BFE26-C6CF-4F1B-80FF-4DB1564B484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92D050"/>
                </a:solidFill>
              </a:rPr>
              <a:t>Use- </a:t>
            </a:r>
            <a:r>
              <a:rPr lang="en-US" sz="2000" dirty="0"/>
              <a:t>multiple building, city.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_________________________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Range-</a:t>
            </a:r>
            <a:r>
              <a:rPr lang="en-US" sz="2000" dirty="0"/>
              <a:t> 5 kilometer to 50 kilometer.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_________________________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Connect-</a:t>
            </a:r>
            <a:r>
              <a:rPr lang="en-US" sz="2000" dirty="0"/>
              <a:t> cable.</a:t>
            </a:r>
            <a:endParaRPr lang="en-IN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4C6E2-D76F-4CE7-933A-99E66D0CD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WAN</a:t>
            </a: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ACD0ED-D00A-4B7D-BD65-98CF54C9189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904067"/>
            <a:ext cx="3456432" cy="3314629"/>
          </a:xfrm>
        </p:spPr>
        <p:txBody>
          <a:bodyPr/>
          <a:lstStyle/>
          <a:p>
            <a:r>
              <a:rPr lang="en-US" sz="2800" b="1" dirty="0">
                <a:solidFill>
                  <a:srgbClr val="92D050"/>
                </a:solidFill>
              </a:rPr>
              <a:t>Use-</a:t>
            </a:r>
            <a:r>
              <a:rPr lang="en-US" dirty="0"/>
              <a:t> </a:t>
            </a:r>
            <a:r>
              <a:rPr lang="en-US" sz="2000" dirty="0"/>
              <a:t> multiple </a:t>
            </a:r>
            <a:r>
              <a:rPr lang="en-US" sz="2000"/>
              <a:t>city, </a:t>
            </a:r>
            <a:r>
              <a:rPr lang="en-US" sz="2000" dirty="0"/>
              <a:t>country.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_________________________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Range-</a:t>
            </a:r>
            <a:r>
              <a:rPr lang="en-US" sz="2000" dirty="0"/>
              <a:t> 1 lac kilometer.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_________________________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92D050"/>
                </a:solidFill>
              </a:rPr>
              <a:t>Connect-</a:t>
            </a:r>
            <a:r>
              <a:rPr lang="en-US" sz="2000" dirty="0"/>
              <a:t>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32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43C298-A0B7-4620-ADF1-9BF5851E4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3325186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Internet, intranet,    and extranet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6447-1AE5-497C-A39A-FEE4D9BF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What is internet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F44E-D8F0-411B-9978-A37DF43C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INTERNET</a:t>
            </a:r>
            <a:r>
              <a:rPr lang="en-US" sz="2400" dirty="0">
                <a:latin typeface="Arial Black" panose="020B0A04020102020204" pitchFamily="34" charset="0"/>
              </a:rPr>
              <a:t>-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92D050"/>
                </a:solidFill>
              </a:rPr>
              <a:t>inter + net= inter - interconnected + net – network. </a:t>
            </a:r>
          </a:p>
          <a:p>
            <a:pPr marL="0" indent="0" algn="just">
              <a:buNone/>
            </a:pPr>
            <a:endParaRPr lang="en-US" sz="3200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Bell MT" panose="02020503060305020303" pitchFamily="18" charset="0"/>
              </a:rPr>
              <a:t>It is a networks of network that includes millions of privet and public, academic business and government networks (local or global), linked by copper wire wireless connections and other technologies.</a:t>
            </a:r>
          </a:p>
          <a:p>
            <a:pPr marL="0" indent="0" algn="just">
              <a:buNone/>
            </a:pPr>
            <a:endParaRPr lang="en-US" sz="32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F3E5-583B-4249-A05D-87B8462B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Applications of internet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913C-3A1D-4B95-B9E1-81E1835E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Download programs and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E-mail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Voice and video conferencing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E-commerce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File sharing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Information browsing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Search the web address for access through search engine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ell MT" panose="02020503060305020303" pitchFamily="18" charset="0"/>
              </a:rPr>
              <a:t>Catting and many more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6163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1F2E-A7D8-4966-9804-40962F2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What is intranet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08DD-A2CF-4815-990B-05210CD5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dirty="0"/>
              <a:t>It is a privet network. Internal company network that uses intranet standard (HTML, HTTP &amp; TCP/IP) &amp; software.</a:t>
            </a:r>
          </a:p>
          <a:p>
            <a:pPr marL="0" indent="0" algn="just">
              <a:buNone/>
            </a:pPr>
            <a:r>
              <a:rPr lang="en-US" sz="3200" dirty="0"/>
              <a:t>Accessed only by authorized persons, especially members or employees of the organization.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8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4884-72CD-4DB4-8808-C135F99F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Applications of intranet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4489-09A5-40BC-8251-79566156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Sharing of company policies/rules &amp; regulations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Access employee database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Distribution of information of common interest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Access product and customer data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Submission of reports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Corporate telephone directories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2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FC3-CFD7-4ED0-B92C-F0F4420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What is extranet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AAC7-9F5D-4D91-BFAD-FA5C60EB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Bell MT" panose="02020503060305020303" pitchFamily="18" charset="0"/>
              </a:rPr>
              <a:t>Extranet is an intranet for outside authorized users using same internet technology.</a:t>
            </a:r>
          </a:p>
          <a:p>
            <a:r>
              <a:rPr lang="en-US" sz="3200" dirty="0">
                <a:latin typeface="Bell MT" panose="02020503060305020303" pitchFamily="18" charset="0"/>
              </a:rPr>
              <a:t>Inter-organizational information system</a:t>
            </a:r>
          </a:p>
          <a:p>
            <a:r>
              <a:rPr lang="en-US" sz="3200" dirty="0">
                <a:latin typeface="Bell MT" panose="02020503060305020303" pitchFamily="18" charset="0"/>
              </a:rPr>
              <a:t>Enable outsiders to work together with company’s employees.</a:t>
            </a:r>
          </a:p>
          <a:p>
            <a:r>
              <a:rPr lang="en-US" sz="3200" dirty="0">
                <a:latin typeface="Bell MT" panose="02020503060305020303" pitchFamily="18" charset="0"/>
              </a:rPr>
              <a:t>Open to selected suppliers, customers &amp; other business partners.</a:t>
            </a:r>
          </a:p>
          <a:p>
            <a:pPr marL="0" indent="0">
              <a:buNone/>
            </a:pPr>
            <a:endParaRPr lang="en-US" sz="32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9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40F8-DB67-4F23-9199-54FF5E4D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Examples..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8E6B-9CBA-4D54-B261-313260C3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Dealers/distributors have access to product files such 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Product 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Pictures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Images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Bell MT" panose="02020503060305020303" pitchFamily="18" charset="0"/>
              </a:rPr>
              <a:t>To answer the queries of the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8FE-E57B-48C4-8067-C69D504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Advantages  of network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3A7C5-6A38-4F28-957E-AC66EE52C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1. </a:t>
            </a:r>
            <a:r>
              <a:rPr lang="en-US" sz="2800" dirty="0"/>
              <a:t>Resource such as printers, scanners easily shared with multiple devices.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2. Storage sharing also               becomes     possible</a:t>
            </a:r>
            <a:r>
              <a:rPr lang="en-US" sz="1400" dirty="0"/>
              <a:t>.</a:t>
            </a:r>
            <a:endParaRPr lang="en-IN" sz="1400" dirty="0"/>
          </a:p>
          <a:p>
            <a:endParaRPr lang="en-IN" dirty="0"/>
          </a:p>
        </p:txBody>
      </p:sp>
      <p:pic>
        <p:nvPicPr>
          <p:cNvPr id="1026" name="Picture 2" descr="Types of Computer Network Explained in Easy Language">
            <a:extLst>
              <a:ext uri="{FF2B5EF4-FFF2-40B4-BE49-F238E27FC236}">
                <a16:creationId xmlns:a16="http://schemas.microsoft.com/office/drawing/2014/main" id="{406C3997-A8DD-4BDE-A473-B15C36EB40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59442"/>
            <a:ext cx="5334000" cy="349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60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BBA0E-9C32-47E9-BDED-EC79CCC1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742122"/>
            <a:ext cx="11002617" cy="5221356"/>
          </a:xfrm>
        </p:spPr>
        <p:txBody>
          <a:bodyPr>
            <a:normAutofit/>
          </a:bodyPr>
          <a:lstStyle/>
          <a:p>
            <a:pPr algn="ctr"/>
            <a:r>
              <a:rPr lang="en-US" sz="13800" dirty="0">
                <a:latin typeface="Algerian" panose="04020705040A02060702" pitchFamily="82" charset="0"/>
              </a:rPr>
              <a:t>Thank you</a:t>
            </a:r>
            <a:br>
              <a:rPr lang="en-US" sz="13800" dirty="0">
                <a:latin typeface="Algerian" panose="04020705040A02060702" pitchFamily="82" charset="0"/>
              </a:rPr>
            </a:br>
            <a:r>
              <a:rPr lang="en-US" sz="13800" dirty="0"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en-IN" sz="13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B8EA81-3C5C-41C8-A1BF-9EBBCB3C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457739"/>
            <a:ext cx="5334000" cy="4760945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It also provide us the way to store share software.</a:t>
            </a:r>
          </a:p>
          <a:p>
            <a:pPr marL="0" indent="0">
              <a:buNone/>
            </a:pP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4. It also provide us a way to improve communication.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ommunication &amp; Network – HyperFight">
            <a:extLst>
              <a:ext uri="{FF2B5EF4-FFF2-40B4-BE49-F238E27FC236}">
                <a16:creationId xmlns:a16="http://schemas.microsoft.com/office/drawing/2014/main" id="{4812058B-9BF3-4E2A-A968-6217728E7C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74" y="1582797"/>
            <a:ext cx="5334000" cy="46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124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2BC8-D43C-45E0-BC2F-BD3514BE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0" y="764373"/>
            <a:ext cx="9253330" cy="129302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Disadvantages of network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634C1-2FC3-46A2-AB23-A25231DFA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1. The system becomes more sophisticated and complex.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2. In case of central server fail, every communication failed</a:t>
            </a:r>
            <a:r>
              <a:rPr lang="en-US" dirty="0"/>
              <a:t>.</a:t>
            </a:r>
          </a:p>
        </p:txBody>
      </p:sp>
      <p:pic>
        <p:nvPicPr>
          <p:cNvPr id="3074" name="Picture 2" descr="What is a Single Point of Failure?">
            <a:extLst>
              <a:ext uri="{FF2B5EF4-FFF2-40B4-BE49-F238E27FC236}">
                <a16:creationId xmlns:a16="http://schemas.microsoft.com/office/drawing/2014/main" id="{190447BB-A11D-4C14-800E-5FA7C9A789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t="13731" r="6714" b="7076"/>
          <a:stretch/>
        </p:blipFill>
        <p:spPr bwMode="auto">
          <a:xfrm>
            <a:off x="6612835" y="2194559"/>
            <a:ext cx="4638262" cy="38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526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80D6D-6BA6-4D09-AD39-50608F01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6600" dirty="0">
                <a:latin typeface="Algerian" panose="04020705040A02060702" pitchFamily="82" charset="0"/>
              </a:rPr>
            </a:br>
            <a:br>
              <a:rPr lang="en-US" sz="6600" dirty="0">
                <a:latin typeface="Algerian" panose="04020705040A02060702" pitchFamily="82" charset="0"/>
              </a:rPr>
            </a:br>
            <a:br>
              <a:rPr lang="en-US" sz="6600" dirty="0">
                <a:latin typeface="Algerian" panose="04020705040A02060702" pitchFamily="82" charset="0"/>
              </a:rPr>
            </a:br>
            <a:br>
              <a:rPr lang="en-US" sz="6600" dirty="0">
                <a:latin typeface="Algerian" panose="04020705040A02060702" pitchFamily="82" charset="0"/>
              </a:rPr>
            </a:br>
            <a:br>
              <a:rPr lang="en-US" sz="6600" dirty="0">
                <a:latin typeface="Algerian" panose="04020705040A02060702" pitchFamily="82" charset="0"/>
              </a:rPr>
            </a:br>
            <a:r>
              <a:rPr lang="en-US" sz="6600" dirty="0">
                <a:latin typeface="Algerian" panose="04020705040A02060702" pitchFamily="82" charset="0"/>
              </a:rPr>
              <a:t>Types of network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3B1324-3003-4A61-97FD-6DAA948F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Types of area networks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15CDC-DF2B-4A11-BF6B-F5ED81B3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66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astellar" panose="020A0402060406010301" pitchFamily="18" charset="0"/>
              </a:rPr>
              <a:t>LAN</a:t>
            </a:r>
            <a:r>
              <a:rPr lang="en-US" sz="3600" dirty="0">
                <a:sym typeface="Wingdings" panose="05000000000000000000" pitchFamily="2" charset="2"/>
              </a:rPr>
              <a:t> - </a:t>
            </a:r>
            <a:r>
              <a:rPr lang="en-US" sz="3600" dirty="0">
                <a:latin typeface="Bell MT" panose="02020503060305020303" pitchFamily="18" charset="0"/>
                <a:sym typeface="Wingdings" panose="05000000000000000000" pitchFamily="2" charset="2"/>
              </a:rPr>
              <a:t>Local area network</a:t>
            </a:r>
            <a:endParaRPr lang="en-US" sz="3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astellar" panose="020A0402060406010301" pitchFamily="18" charset="0"/>
              </a:rPr>
              <a:t>CAN</a:t>
            </a:r>
            <a:r>
              <a:rPr lang="en-US" sz="3600" dirty="0"/>
              <a:t> – </a:t>
            </a:r>
            <a:r>
              <a:rPr lang="en-US" sz="3600" dirty="0">
                <a:latin typeface="Bell MT" panose="02020503060305020303" pitchFamily="18" charset="0"/>
              </a:rPr>
              <a:t>campus area network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astellar" panose="020A0402060406010301" pitchFamily="18" charset="0"/>
              </a:rPr>
              <a:t>VLAN </a:t>
            </a:r>
            <a:r>
              <a:rPr lang="en-US" sz="3600" dirty="0"/>
              <a:t>– </a:t>
            </a:r>
            <a:r>
              <a:rPr lang="en-US" sz="3600" dirty="0">
                <a:latin typeface="Bell MT" panose="02020503060305020303" pitchFamily="18" charset="0"/>
              </a:rPr>
              <a:t>virtual local area network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astellar" panose="020A0402060406010301" pitchFamily="18" charset="0"/>
              </a:rPr>
              <a:t>MAN </a:t>
            </a:r>
            <a:r>
              <a:rPr lang="en-US" sz="3600" dirty="0"/>
              <a:t>- </a:t>
            </a:r>
            <a:r>
              <a:rPr lang="en-US" sz="3600" dirty="0">
                <a:latin typeface="Bell MT" panose="02020503060305020303" pitchFamily="18" charset="0"/>
              </a:rPr>
              <a:t>metropolitan area network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astellar" panose="020A0402060406010301" pitchFamily="18" charset="0"/>
              </a:rPr>
              <a:t>WAN </a:t>
            </a:r>
            <a:r>
              <a:rPr lang="en-US" sz="3600" dirty="0"/>
              <a:t>- </a:t>
            </a:r>
            <a:r>
              <a:rPr lang="en-US" sz="3600" dirty="0">
                <a:latin typeface="Bell MT" panose="02020503060305020303" pitchFamily="18" charset="0"/>
              </a:rPr>
              <a:t>wide area network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3959666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E447-7963-4E47-BD15-1C4FD263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Local area network (</a:t>
            </a:r>
            <a:r>
              <a:rPr lang="en-US" dirty="0" err="1">
                <a:latin typeface="Arial Black" panose="020B0A04020102020204" pitchFamily="34" charset="0"/>
              </a:rPr>
              <a:t>LAn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5A77-9B7A-4F8F-8A38-B5E4464E2D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ell MT" panose="02020503060305020303" pitchFamily="18" charset="0"/>
              </a:rPr>
              <a:t>A local area network (LAN) consists of </a:t>
            </a:r>
            <a:r>
              <a:rPr lang="en-US" sz="2800" b="1" dirty="0">
                <a:latin typeface="Bell MT" panose="02020503060305020303" pitchFamily="18" charset="0"/>
              </a:rPr>
              <a:t>a series of computers linked together to form a network in a location</a:t>
            </a:r>
            <a:r>
              <a:rPr lang="en-US" sz="2800" dirty="0">
                <a:latin typeface="Bell MT" panose="02020503060305020303" pitchFamily="18" charset="0"/>
              </a:rPr>
              <a:t>. The computers in a LAN connect to each other via TCP/IP ethernet or Wi-Fi. A LAN is normally exclusive to an organization  or building , such as a school, office. 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4098" name="Picture 2" descr="LAN (Local Area Network) Definition">
            <a:extLst>
              <a:ext uri="{FF2B5EF4-FFF2-40B4-BE49-F238E27FC236}">
                <a16:creationId xmlns:a16="http://schemas.microsoft.com/office/drawing/2014/main" id="{095BA344-A04A-4533-AB9F-503F57FA2E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182458"/>
            <a:ext cx="5155096" cy="403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379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6878A-6A51-45AB-8791-D42D3656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764373"/>
            <a:ext cx="9915939" cy="129302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Virtual local area network (</a:t>
            </a:r>
            <a:r>
              <a:rPr lang="en-US" dirty="0" err="1">
                <a:latin typeface="Arial Black" panose="020B0A04020102020204" pitchFamily="34" charset="0"/>
              </a:rPr>
              <a:t>vlan</a:t>
            </a:r>
            <a:r>
              <a:rPr lang="en-US" dirty="0">
                <a:latin typeface="Arial Black" panose="020B0A04020102020204" pitchFamily="34" charset="0"/>
              </a:rPr>
              <a:t>)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BCA0AB-3799-46F3-9754-997B1CAB9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VLANs allow network administrators to automatically limit access to a specified group of users by dividing workstations into different isolated LAN segments. When users move their workstations, administrators don't need to reconfigure the network or change VLAN groups.</a:t>
            </a:r>
            <a:endParaRPr lang="en-IN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64A529-59C5-4887-924A-173E76C3E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447" t="13151" r="29627" b="25014"/>
          <a:stretch/>
        </p:blipFill>
        <p:spPr bwMode="auto">
          <a:xfrm>
            <a:off x="6172201" y="2194559"/>
            <a:ext cx="5211415" cy="40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2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FBDC-0CEE-46C3-ABEE-5F8FC61B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Campus area network (can)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C005B-EF44-4B30-8390-1445B765BB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A campus area network (CAN) is a computer network that spans a limited geographic area. CANs interconnect multiple local area networks (LAN) within an educational or corporate campus. Most CANs connect to the public Internet.</a:t>
            </a:r>
            <a:endParaRPr lang="en-IN" sz="2400" dirty="0"/>
          </a:p>
        </p:txBody>
      </p:sp>
      <p:pic>
        <p:nvPicPr>
          <p:cNvPr id="6146" name="Picture 2" descr="Icograms Templates - create beautiful isometric diagrams, infographics and  illustrations from templates">
            <a:extLst>
              <a:ext uri="{FF2B5EF4-FFF2-40B4-BE49-F238E27FC236}">
                <a16:creationId xmlns:a16="http://schemas.microsoft.com/office/drawing/2014/main" id="{66173541-73DD-470C-8C01-F685EEEB31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193925"/>
            <a:ext cx="495300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14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261</TotalTime>
  <Words>741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Algerian</vt:lpstr>
      <vt:lpstr>Arial</vt:lpstr>
      <vt:lpstr>Arial Black</vt:lpstr>
      <vt:lpstr>Bell MT</vt:lpstr>
      <vt:lpstr>Castellar</vt:lpstr>
      <vt:lpstr>Century Gothic</vt:lpstr>
      <vt:lpstr>Wingdings</vt:lpstr>
      <vt:lpstr>Vapor Trail</vt:lpstr>
      <vt:lpstr>Introduction of computer network</vt:lpstr>
      <vt:lpstr>Advantages  of network</vt:lpstr>
      <vt:lpstr>PowerPoint Presentation</vt:lpstr>
      <vt:lpstr>Disadvantages of network </vt:lpstr>
      <vt:lpstr>     Types of network</vt:lpstr>
      <vt:lpstr>Types of area networks</vt:lpstr>
      <vt:lpstr>Local area network (LAn)</vt:lpstr>
      <vt:lpstr>Virtual local area network (vlan) </vt:lpstr>
      <vt:lpstr>Campus area network (can)</vt:lpstr>
      <vt:lpstr>metropolitan area   network (MAN)</vt:lpstr>
      <vt:lpstr>Wide area network (wan)</vt:lpstr>
      <vt:lpstr>Differences of Lan man wan</vt:lpstr>
      <vt:lpstr>Internet, intranet,    and extranet</vt:lpstr>
      <vt:lpstr>What is internet</vt:lpstr>
      <vt:lpstr>Applications of internet</vt:lpstr>
      <vt:lpstr>What is intranet</vt:lpstr>
      <vt:lpstr>Applications of intranet</vt:lpstr>
      <vt:lpstr>What is extranet</vt:lpstr>
      <vt:lpstr>Examples..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hp</dc:creator>
  <cp:lastModifiedBy>Drishti Chakarvarty</cp:lastModifiedBy>
  <cp:revision>39</cp:revision>
  <dcterms:created xsi:type="dcterms:W3CDTF">2022-12-07T13:58:18Z</dcterms:created>
  <dcterms:modified xsi:type="dcterms:W3CDTF">2023-04-07T05:33:07Z</dcterms:modified>
</cp:coreProperties>
</file>