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74" r:id="rId3"/>
    <p:sldId id="275" r:id="rId4"/>
    <p:sldId id="276" r:id="rId5"/>
    <p:sldId id="259" r:id="rId6"/>
    <p:sldId id="260" r:id="rId7"/>
    <p:sldId id="264" r:id="rId8"/>
    <p:sldId id="265" r:id="rId9"/>
    <p:sldId id="266" r:id="rId10"/>
    <p:sldId id="261" r:id="rId11"/>
    <p:sldId id="267" r:id="rId12"/>
    <p:sldId id="268" r:id="rId13"/>
    <p:sldId id="269" r:id="rId14"/>
    <p:sldId id="270" r:id="rId15"/>
    <p:sldId id="262" r:id="rId16"/>
    <p:sldId id="271" r:id="rId17"/>
    <p:sldId id="272" r:id="rId18"/>
    <p:sldId id="26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ishti Chakarvarty" userId="69aba5ff69943dff" providerId="LiveId" clId="{8172804B-0429-4A58-8082-4760D2122745}"/>
    <pc:docChg chg="delSld">
      <pc:chgData name="Drishti Chakarvarty" userId="69aba5ff69943dff" providerId="LiveId" clId="{8172804B-0429-4A58-8082-4760D2122745}" dt="2023-04-07T05:35:04.102" v="0" actId="47"/>
      <pc:docMkLst>
        <pc:docMk/>
      </pc:docMkLst>
      <pc:sldChg chg="del">
        <pc:chgData name="Drishti Chakarvarty" userId="69aba5ff69943dff" providerId="LiveId" clId="{8172804B-0429-4A58-8082-4760D2122745}" dt="2023-04-07T05:35:04.102" v="0" actId="47"/>
        <pc:sldMkLst>
          <pc:docMk/>
          <pc:sldMk cId="0" sldId="273"/>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BBB4F04-C2FC-4776-A00F-C442A756F4D4}" type="datetimeFigureOut">
              <a:rPr lang="en-US" smtClean="0"/>
              <a:pPr/>
              <a:t>4/7/2023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2F551A1-A91C-456D-8780-E51B6B93F09F}" type="slidenum">
              <a:rPr lang="en-US" smtClean="0"/>
              <a:pPr/>
              <a:t>‹#›</a:t>
            </a:fld>
            <a:endParaRPr lang="en-US"/>
          </a:p>
        </p:txBody>
      </p:sp>
    </p:spTree>
    <p:extLst>
      <p:ext uri="{BB962C8B-B14F-4D97-AF65-F5344CB8AC3E}">
        <p14:creationId xmlns:p14="http://schemas.microsoft.com/office/powerpoint/2010/main" val="2421162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BB4F04-C2FC-4776-A00F-C442A756F4D4}" type="datetimeFigureOut">
              <a:rPr lang="en-US" smtClean="0"/>
              <a:pPr/>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F551A1-A91C-456D-8780-E51B6B93F09F}" type="slidenum">
              <a:rPr lang="en-US" smtClean="0"/>
              <a:pPr/>
              <a:t>‹#›</a:t>
            </a:fld>
            <a:endParaRPr lang="en-US"/>
          </a:p>
        </p:txBody>
      </p:sp>
    </p:spTree>
    <p:extLst>
      <p:ext uri="{BB962C8B-B14F-4D97-AF65-F5344CB8AC3E}">
        <p14:creationId xmlns:p14="http://schemas.microsoft.com/office/powerpoint/2010/main" val="3340819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BB4F04-C2FC-4776-A00F-C442A756F4D4}" type="datetimeFigureOut">
              <a:rPr lang="en-US" smtClean="0"/>
              <a:pPr/>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F551A1-A91C-456D-8780-E51B6B93F09F}" type="slidenum">
              <a:rPr lang="en-US" smtClean="0"/>
              <a:pPr/>
              <a:t>‹#›</a:t>
            </a:fld>
            <a:endParaRPr lang="en-US"/>
          </a:p>
        </p:txBody>
      </p:sp>
    </p:spTree>
    <p:extLst>
      <p:ext uri="{BB962C8B-B14F-4D97-AF65-F5344CB8AC3E}">
        <p14:creationId xmlns:p14="http://schemas.microsoft.com/office/powerpoint/2010/main" val="1253166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BB4F04-C2FC-4776-A00F-C442A756F4D4}" type="datetimeFigureOut">
              <a:rPr lang="en-US" smtClean="0"/>
              <a:pPr/>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F551A1-A91C-456D-8780-E51B6B93F09F}" type="slidenum">
              <a:rPr lang="en-US" smtClean="0"/>
              <a:pPr/>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48952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BB4F04-C2FC-4776-A00F-C442A756F4D4}" type="datetimeFigureOut">
              <a:rPr lang="en-US" smtClean="0"/>
              <a:pPr/>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F551A1-A91C-456D-8780-E51B6B93F09F}" type="slidenum">
              <a:rPr lang="en-US" smtClean="0"/>
              <a:pPr/>
              <a:t>‹#›</a:t>
            </a:fld>
            <a:endParaRPr lang="en-US"/>
          </a:p>
        </p:txBody>
      </p:sp>
    </p:spTree>
    <p:extLst>
      <p:ext uri="{BB962C8B-B14F-4D97-AF65-F5344CB8AC3E}">
        <p14:creationId xmlns:p14="http://schemas.microsoft.com/office/powerpoint/2010/main" val="912580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BB4F04-C2FC-4776-A00F-C442A756F4D4}" type="datetimeFigureOut">
              <a:rPr lang="en-US" smtClean="0"/>
              <a:pPr/>
              <a:t>4/7/2023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F551A1-A91C-456D-8780-E51B6B93F09F}" type="slidenum">
              <a:rPr lang="en-US" smtClean="0"/>
              <a:pPr/>
              <a:t>‹#›</a:t>
            </a:fld>
            <a:endParaRPr lang="en-US"/>
          </a:p>
        </p:txBody>
      </p:sp>
    </p:spTree>
    <p:extLst>
      <p:ext uri="{BB962C8B-B14F-4D97-AF65-F5344CB8AC3E}">
        <p14:creationId xmlns:p14="http://schemas.microsoft.com/office/powerpoint/2010/main" val="2833395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BB4F04-C2FC-4776-A00F-C442A756F4D4}" type="datetimeFigureOut">
              <a:rPr lang="en-US" smtClean="0"/>
              <a:pPr/>
              <a:t>4/7/2023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F551A1-A91C-456D-8780-E51B6B93F09F}" type="slidenum">
              <a:rPr lang="en-US" smtClean="0"/>
              <a:pPr/>
              <a:t>‹#›</a:t>
            </a:fld>
            <a:endParaRPr lang="en-US"/>
          </a:p>
        </p:txBody>
      </p:sp>
    </p:spTree>
    <p:extLst>
      <p:ext uri="{BB962C8B-B14F-4D97-AF65-F5344CB8AC3E}">
        <p14:creationId xmlns:p14="http://schemas.microsoft.com/office/powerpoint/2010/main" val="554972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BB4F04-C2FC-4776-A00F-C442A756F4D4}" type="datetimeFigureOut">
              <a:rPr lang="en-US" smtClean="0"/>
              <a:pPr/>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551A1-A91C-456D-8780-E51B6B93F09F}" type="slidenum">
              <a:rPr lang="en-US" smtClean="0"/>
              <a:pPr/>
              <a:t>‹#›</a:t>
            </a:fld>
            <a:endParaRPr lang="en-US"/>
          </a:p>
        </p:txBody>
      </p:sp>
    </p:spTree>
    <p:extLst>
      <p:ext uri="{BB962C8B-B14F-4D97-AF65-F5344CB8AC3E}">
        <p14:creationId xmlns:p14="http://schemas.microsoft.com/office/powerpoint/2010/main" val="21198499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BB4F04-C2FC-4776-A00F-C442A756F4D4}" type="datetimeFigureOut">
              <a:rPr lang="en-US" smtClean="0"/>
              <a:pPr/>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551A1-A91C-456D-8780-E51B6B93F09F}" type="slidenum">
              <a:rPr lang="en-US" smtClean="0"/>
              <a:pPr/>
              <a:t>‹#›</a:t>
            </a:fld>
            <a:endParaRPr lang="en-US"/>
          </a:p>
        </p:txBody>
      </p:sp>
    </p:spTree>
    <p:extLst>
      <p:ext uri="{BB962C8B-B14F-4D97-AF65-F5344CB8AC3E}">
        <p14:creationId xmlns:p14="http://schemas.microsoft.com/office/powerpoint/2010/main" val="932198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BB4F04-C2FC-4776-A00F-C442A756F4D4}" type="datetimeFigureOut">
              <a:rPr lang="en-US" smtClean="0"/>
              <a:pPr/>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551A1-A91C-456D-8780-E51B6B93F09F}" type="slidenum">
              <a:rPr lang="en-US" smtClean="0"/>
              <a:pPr/>
              <a:t>‹#›</a:t>
            </a:fld>
            <a:endParaRPr lang="en-US"/>
          </a:p>
        </p:txBody>
      </p:sp>
    </p:spTree>
    <p:extLst>
      <p:ext uri="{BB962C8B-B14F-4D97-AF65-F5344CB8AC3E}">
        <p14:creationId xmlns:p14="http://schemas.microsoft.com/office/powerpoint/2010/main" val="507215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BB4F04-C2FC-4776-A00F-C442A756F4D4}" type="datetimeFigureOut">
              <a:rPr lang="en-US" smtClean="0"/>
              <a:pPr/>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551A1-A91C-456D-8780-E51B6B93F09F}" type="slidenum">
              <a:rPr lang="en-US" smtClean="0"/>
              <a:pPr/>
              <a:t>‹#›</a:t>
            </a:fld>
            <a:endParaRPr lang="en-US"/>
          </a:p>
        </p:txBody>
      </p:sp>
    </p:spTree>
    <p:extLst>
      <p:ext uri="{BB962C8B-B14F-4D97-AF65-F5344CB8AC3E}">
        <p14:creationId xmlns:p14="http://schemas.microsoft.com/office/powerpoint/2010/main" val="3637534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BB4F04-C2FC-4776-A00F-C442A756F4D4}" type="datetimeFigureOut">
              <a:rPr lang="en-US" smtClean="0"/>
              <a:pPr/>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F551A1-A91C-456D-8780-E51B6B93F09F}" type="slidenum">
              <a:rPr lang="en-US" smtClean="0"/>
              <a:pPr/>
              <a:t>‹#›</a:t>
            </a:fld>
            <a:endParaRPr lang="en-US"/>
          </a:p>
        </p:txBody>
      </p:sp>
    </p:spTree>
    <p:extLst>
      <p:ext uri="{BB962C8B-B14F-4D97-AF65-F5344CB8AC3E}">
        <p14:creationId xmlns:p14="http://schemas.microsoft.com/office/powerpoint/2010/main" val="3944849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BB4F04-C2FC-4776-A00F-C442A756F4D4}" type="datetimeFigureOut">
              <a:rPr lang="en-US" smtClean="0"/>
              <a:pPr/>
              <a:t>4/7/2023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F551A1-A91C-456D-8780-E51B6B93F09F}" type="slidenum">
              <a:rPr lang="en-US" smtClean="0"/>
              <a:pPr/>
              <a:t>‹#›</a:t>
            </a:fld>
            <a:endParaRPr lang="en-US"/>
          </a:p>
        </p:txBody>
      </p:sp>
    </p:spTree>
    <p:extLst>
      <p:ext uri="{BB962C8B-B14F-4D97-AF65-F5344CB8AC3E}">
        <p14:creationId xmlns:p14="http://schemas.microsoft.com/office/powerpoint/2010/main" val="3025230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BB4F04-C2FC-4776-A00F-C442A756F4D4}" type="datetimeFigureOut">
              <a:rPr lang="en-US" smtClean="0"/>
              <a:pPr/>
              <a:t>4/7/2023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F551A1-A91C-456D-8780-E51B6B93F09F}" type="slidenum">
              <a:rPr lang="en-US" smtClean="0"/>
              <a:pPr/>
              <a:t>‹#›</a:t>
            </a:fld>
            <a:endParaRPr lang="en-US"/>
          </a:p>
        </p:txBody>
      </p:sp>
    </p:spTree>
    <p:extLst>
      <p:ext uri="{BB962C8B-B14F-4D97-AF65-F5344CB8AC3E}">
        <p14:creationId xmlns:p14="http://schemas.microsoft.com/office/powerpoint/2010/main" val="3929963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BB4F04-C2FC-4776-A00F-C442A756F4D4}" type="datetimeFigureOut">
              <a:rPr lang="en-US" smtClean="0"/>
              <a:pPr/>
              <a:t>4/7/2023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F551A1-A91C-456D-8780-E51B6B93F09F}" type="slidenum">
              <a:rPr lang="en-US" smtClean="0"/>
              <a:pPr/>
              <a:t>‹#›</a:t>
            </a:fld>
            <a:endParaRPr lang="en-US"/>
          </a:p>
        </p:txBody>
      </p:sp>
    </p:spTree>
    <p:extLst>
      <p:ext uri="{BB962C8B-B14F-4D97-AF65-F5344CB8AC3E}">
        <p14:creationId xmlns:p14="http://schemas.microsoft.com/office/powerpoint/2010/main" val="2381948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BB4F04-C2FC-4776-A00F-C442A756F4D4}" type="datetimeFigureOut">
              <a:rPr lang="en-US" smtClean="0"/>
              <a:pPr/>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F551A1-A91C-456D-8780-E51B6B93F09F}" type="slidenum">
              <a:rPr lang="en-US" smtClean="0"/>
              <a:pPr/>
              <a:t>‹#›</a:t>
            </a:fld>
            <a:endParaRPr lang="en-US"/>
          </a:p>
        </p:txBody>
      </p:sp>
    </p:spTree>
    <p:extLst>
      <p:ext uri="{BB962C8B-B14F-4D97-AF65-F5344CB8AC3E}">
        <p14:creationId xmlns:p14="http://schemas.microsoft.com/office/powerpoint/2010/main" val="205786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BB4F04-C2FC-4776-A00F-C442A756F4D4}" type="datetimeFigureOut">
              <a:rPr lang="en-US" smtClean="0"/>
              <a:pPr/>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F551A1-A91C-456D-8780-E51B6B93F09F}" type="slidenum">
              <a:rPr lang="en-US" smtClean="0"/>
              <a:pPr/>
              <a:t>‹#›</a:t>
            </a:fld>
            <a:endParaRPr lang="en-US"/>
          </a:p>
        </p:txBody>
      </p:sp>
    </p:spTree>
    <p:extLst>
      <p:ext uri="{BB962C8B-B14F-4D97-AF65-F5344CB8AC3E}">
        <p14:creationId xmlns:p14="http://schemas.microsoft.com/office/powerpoint/2010/main" val="1012652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BBB4F04-C2FC-4776-A00F-C442A756F4D4}" type="datetimeFigureOut">
              <a:rPr lang="en-US" smtClean="0"/>
              <a:pPr/>
              <a:t>4/7/2023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2F551A1-A91C-456D-8780-E51B6B93F09F}" type="slidenum">
              <a:rPr lang="en-US" smtClean="0"/>
              <a:pPr/>
              <a:t>‹#›</a:t>
            </a:fld>
            <a:endParaRPr lang="en-US"/>
          </a:p>
        </p:txBody>
      </p:sp>
    </p:spTree>
    <p:extLst>
      <p:ext uri="{BB962C8B-B14F-4D97-AF65-F5344CB8AC3E}">
        <p14:creationId xmlns:p14="http://schemas.microsoft.com/office/powerpoint/2010/main" val="31503890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techtarget.com/searchnetworking/definition/TCP-IP" TargetMode="External"/><Relationship Id="rId2" Type="http://schemas.openxmlformats.org/officeDocument/2006/relationships/hyperlink" Target="https://www.techtarget.com/searchnetworking/definition/OSI" TargetMode="Externa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A6F8B-22E9-505F-2A78-8A82D3669CB6}"/>
              </a:ext>
            </a:extLst>
          </p:cNvPr>
          <p:cNvSpPr>
            <a:spLocks noGrp="1"/>
          </p:cNvSpPr>
          <p:nvPr>
            <p:ph type="title"/>
          </p:nvPr>
        </p:nvSpPr>
        <p:spPr>
          <a:xfrm>
            <a:off x="1066800" y="88972"/>
            <a:ext cx="9905998" cy="1478570"/>
          </a:xfrm>
        </p:spPr>
        <p:txBody>
          <a:bodyPr>
            <a:normAutofit/>
          </a:bodyPr>
          <a:lstStyle/>
          <a:p>
            <a:r>
              <a:rPr lang="en-US" sz="3400" b="1" u="sng" dirty="0">
                <a:solidFill>
                  <a:schemeClr val="bg1"/>
                </a:solidFill>
                <a:latin typeface="Algerian" panose="04020705040A02060702" pitchFamily="82" charset="0"/>
              </a:rPr>
              <a:t>Function of network Interface card(</a:t>
            </a:r>
            <a:r>
              <a:rPr lang="en-US" sz="3400" b="1" u="sng" dirty="0" err="1">
                <a:solidFill>
                  <a:schemeClr val="bg1"/>
                </a:solidFill>
                <a:latin typeface="Algerian" panose="04020705040A02060702" pitchFamily="82" charset="0"/>
              </a:rPr>
              <a:t>nic</a:t>
            </a:r>
            <a:r>
              <a:rPr lang="en-US" sz="3400" b="1" u="sng" dirty="0">
                <a:solidFill>
                  <a:schemeClr val="bg1"/>
                </a:solidFill>
                <a:latin typeface="Algerian" panose="04020705040A02060702" pitchFamily="82" charset="0"/>
              </a:rPr>
              <a:t>)</a:t>
            </a:r>
          </a:p>
        </p:txBody>
      </p:sp>
      <p:sp>
        <p:nvSpPr>
          <p:cNvPr id="3" name="Content Placeholder 2">
            <a:extLst>
              <a:ext uri="{FF2B5EF4-FFF2-40B4-BE49-F238E27FC236}">
                <a16:creationId xmlns:a16="http://schemas.microsoft.com/office/drawing/2014/main" id="{D33F74B6-60FD-1E53-8971-AD600B63F2F7}"/>
              </a:ext>
            </a:extLst>
          </p:cNvPr>
          <p:cNvSpPr>
            <a:spLocks noGrp="1"/>
          </p:cNvSpPr>
          <p:nvPr>
            <p:ph sz="half" idx="1"/>
          </p:nvPr>
        </p:nvSpPr>
        <p:spPr>
          <a:xfrm>
            <a:off x="1141410" y="1306287"/>
            <a:ext cx="5744582" cy="4484914"/>
          </a:xfrm>
        </p:spPr>
        <p:txBody>
          <a:bodyPr>
            <a:normAutofit fontScale="92500" lnSpcReduction="20000"/>
          </a:bodyPr>
          <a:lstStyle/>
          <a:p>
            <a:pPr marL="0" indent="0">
              <a:buNone/>
            </a:pPr>
            <a:r>
              <a:rPr lang="en-US" sz="2600" b="1" u="sng" dirty="0">
                <a:solidFill>
                  <a:schemeClr val="bg1"/>
                </a:solidFill>
              </a:rPr>
              <a:t>DEFINITION:-</a:t>
            </a:r>
            <a:endParaRPr lang="en-US" sz="2600" dirty="0">
              <a:solidFill>
                <a:schemeClr val="bg1"/>
              </a:solidFill>
            </a:endParaRPr>
          </a:p>
          <a:p>
            <a:r>
              <a:rPr lang="en-US" dirty="0">
                <a:solidFill>
                  <a:schemeClr val="bg1"/>
                </a:solidFill>
              </a:rPr>
              <a:t> </a:t>
            </a:r>
            <a:r>
              <a:rPr lang="en-US" sz="2200" b="0" i="0" dirty="0">
                <a:solidFill>
                  <a:schemeClr val="bg1"/>
                </a:solidFill>
                <a:effectLst/>
                <a:latin typeface="Arial" panose="020B0604020202020204" pitchFamily="34" charset="0"/>
              </a:rPr>
              <a:t>A network interface card (NIC) is a hardware component, typically a circuit board or chip, which is installed on a computer so it can connect to a network.</a:t>
            </a:r>
          </a:p>
          <a:p>
            <a:r>
              <a:rPr lang="en-US" sz="2200" b="0" i="0" dirty="0">
                <a:solidFill>
                  <a:schemeClr val="bg1"/>
                </a:solidFill>
                <a:effectLst/>
                <a:latin typeface="Arial" panose="020B0604020202020204" pitchFamily="34" charset="0"/>
              </a:rPr>
              <a:t>The NIC uses the </a:t>
            </a:r>
            <a:r>
              <a:rPr lang="en-US" sz="2200" b="1" i="0" u="sng" dirty="0">
                <a:solidFill>
                  <a:schemeClr val="bg1"/>
                </a:solidFill>
                <a:effectLst/>
                <a:latin typeface="Arial" panose="020B0604020202020204" pitchFamily="34" charset="0"/>
                <a:hlinkClick r:id="rId2">
                  <a:extLst>
                    <a:ext uri="{A12FA001-AC4F-418D-AE19-62706E023703}">
                      <ahyp:hlinkClr xmlns:ahyp="http://schemas.microsoft.com/office/drawing/2018/hyperlinkcolor" val="tx"/>
                    </a:ext>
                  </a:extLst>
                </a:hlinkClick>
              </a:rPr>
              <a:t>OSI model</a:t>
            </a:r>
            <a:r>
              <a:rPr lang="en-US" sz="2200" b="1" i="0" dirty="0">
                <a:solidFill>
                  <a:schemeClr val="bg1"/>
                </a:solidFill>
                <a:effectLst/>
                <a:latin typeface="Arial" panose="020B0604020202020204" pitchFamily="34" charset="0"/>
              </a:rPr>
              <a:t> </a:t>
            </a:r>
            <a:r>
              <a:rPr lang="en-US" sz="2200" b="0" i="0" dirty="0">
                <a:solidFill>
                  <a:schemeClr val="bg1"/>
                </a:solidFill>
                <a:effectLst/>
                <a:latin typeface="Arial" panose="020B0604020202020204" pitchFamily="34" charset="0"/>
              </a:rPr>
              <a:t>to send signals at the physical layer, transmit data packets at the network layer and operate as an interface at the </a:t>
            </a:r>
            <a:r>
              <a:rPr lang="en-US" sz="2200" b="1" i="0" u="sng" dirty="0">
                <a:solidFill>
                  <a:schemeClr val="bg1"/>
                </a:solidFill>
                <a:effectLst/>
                <a:latin typeface="Arial" panose="020B0604020202020204" pitchFamily="34" charset="0"/>
                <a:hlinkClick r:id="rId3">
                  <a:extLst>
                    <a:ext uri="{A12FA001-AC4F-418D-AE19-62706E023703}">
                      <ahyp:hlinkClr xmlns:ahyp="http://schemas.microsoft.com/office/drawing/2018/hyperlinkcolor" val="tx"/>
                    </a:ext>
                  </a:extLst>
                </a:hlinkClick>
              </a:rPr>
              <a:t>TCP/IP</a:t>
            </a:r>
            <a:r>
              <a:rPr lang="en-US" sz="2200" b="1" i="0" dirty="0">
                <a:solidFill>
                  <a:schemeClr val="bg1"/>
                </a:solidFill>
                <a:effectLst/>
                <a:latin typeface="Arial" panose="020B0604020202020204" pitchFamily="34" charset="0"/>
              </a:rPr>
              <a:t> </a:t>
            </a:r>
            <a:r>
              <a:rPr lang="en-US" sz="2200" b="0" i="0" dirty="0">
                <a:solidFill>
                  <a:schemeClr val="bg1"/>
                </a:solidFill>
                <a:effectLst/>
                <a:latin typeface="Arial" panose="020B0604020202020204" pitchFamily="34" charset="0"/>
              </a:rPr>
              <a:t>layer</a:t>
            </a:r>
            <a:r>
              <a:rPr lang="en-US" b="0" i="0" dirty="0">
                <a:solidFill>
                  <a:schemeClr val="bg1"/>
                </a:solidFill>
                <a:effectLst/>
                <a:latin typeface="Arial" panose="020B0604020202020204" pitchFamily="34" charset="0"/>
              </a:rPr>
              <a:t>.</a:t>
            </a:r>
          </a:p>
          <a:p>
            <a:r>
              <a:rPr lang="en-US" sz="2000" dirty="0">
                <a:solidFill>
                  <a:schemeClr val="bg1"/>
                </a:solidFill>
                <a:latin typeface="Arial" panose="020B0604020202020204" pitchFamily="34" charset="0"/>
                <a:cs typeface="Arial" panose="020B0604020202020204" pitchFamily="34" charset="0"/>
              </a:rPr>
              <a:t>Every NIC has a 48-bit unique serial number called a MAC address which is stored in ROM carried on the card.</a:t>
            </a:r>
          </a:p>
        </p:txBody>
      </p:sp>
      <p:pic>
        <p:nvPicPr>
          <p:cNvPr id="6" name="Content Placeholder 5">
            <a:extLst>
              <a:ext uri="{FF2B5EF4-FFF2-40B4-BE49-F238E27FC236}">
                <a16:creationId xmlns:a16="http://schemas.microsoft.com/office/drawing/2014/main" id="{9D271DA4-95CF-53D5-00F9-9E8EB1C43FDF}"/>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7162007" y="1306286"/>
            <a:ext cx="4547912" cy="4329403"/>
          </a:xfrm>
        </p:spPr>
      </p:pic>
    </p:spTree>
    <p:extLst>
      <p:ext uri="{BB962C8B-B14F-4D97-AF65-F5344CB8AC3E}">
        <p14:creationId xmlns:p14="http://schemas.microsoft.com/office/powerpoint/2010/main" val="3709768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FE9EF-BAAB-77CA-A303-DE66C7AE2FF0}"/>
              </a:ext>
            </a:extLst>
          </p:cNvPr>
          <p:cNvSpPr>
            <a:spLocks noGrp="1"/>
          </p:cNvSpPr>
          <p:nvPr>
            <p:ph type="title"/>
          </p:nvPr>
        </p:nvSpPr>
        <p:spPr>
          <a:xfrm>
            <a:off x="1287624" y="284916"/>
            <a:ext cx="9759784" cy="816096"/>
          </a:xfrm>
        </p:spPr>
        <p:txBody>
          <a:bodyPr>
            <a:normAutofit/>
          </a:bodyPr>
          <a:lstStyle/>
          <a:p>
            <a:r>
              <a:rPr lang="en-US" sz="4400" b="1" u="sng" dirty="0">
                <a:solidFill>
                  <a:schemeClr val="bg1"/>
                </a:solidFill>
                <a:latin typeface="Algerian" panose="04020705040A02060702" pitchFamily="82" charset="0"/>
              </a:rPr>
              <a:t>Hub</a:t>
            </a:r>
          </a:p>
        </p:txBody>
      </p:sp>
      <p:sp>
        <p:nvSpPr>
          <p:cNvPr id="3" name="Content Placeholder 2">
            <a:extLst>
              <a:ext uri="{FF2B5EF4-FFF2-40B4-BE49-F238E27FC236}">
                <a16:creationId xmlns:a16="http://schemas.microsoft.com/office/drawing/2014/main" id="{6DF1C4BE-FAB2-3111-268A-596C0C8CC04D}"/>
              </a:ext>
            </a:extLst>
          </p:cNvPr>
          <p:cNvSpPr>
            <a:spLocks noGrp="1"/>
          </p:cNvSpPr>
          <p:nvPr>
            <p:ph sz="half" idx="1"/>
          </p:nvPr>
        </p:nvSpPr>
        <p:spPr>
          <a:xfrm>
            <a:off x="1141410" y="1292290"/>
            <a:ext cx="5707259" cy="4273420"/>
          </a:xfrm>
        </p:spPr>
        <p:txBody>
          <a:bodyPr>
            <a:normAutofit fontScale="92500"/>
          </a:bodyPr>
          <a:lstStyle/>
          <a:p>
            <a:pPr marL="0" indent="0">
              <a:buNone/>
            </a:pPr>
            <a:r>
              <a:rPr lang="en-US" b="1" u="sng" dirty="0">
                <a:solidFill>
                  <a:schemeClr val="bg1"/>
                </a:solidFill>
              </a:rPr>
              <a:t>DEFINITION:-</a:t>
            </a:r>
          </a:p>
          <a:p>
            <a:r>
              <a:rPr lang="en-US" dirty="0">
                <a:solidFill>
                  <a:schemeClr val="bg1"/>
                </a:solidFill>
              </a:rPr>
              <a:t> </a:t>
            </a:r>
            <a:r>
              <a:rPr lang="en-US" b="0" i="0" dirty="0">
                <a:solidFill>
                  <a:schemeClr val="bg1"/>
                </a:solidFill>
                <a:effectLst/>
                <a:latin typeface="Arial" panose="020B0604020202020204" pitchFamily="34" charset="0"/>
                <a:cs typeface="Arial" panose="020B0604020202020204" pitchFamily="34" charset="0"/>
              </a:rPr>
              <a:t>A hub is a common connection point, also known as a network hub, which is used for connection of devices in a network.</a:t>
            </a:r>
          </a:p>
          <a:p>
            <a:r>
              <a:rPr lang="en-US" b="0" i="0" dirty="0">
                <a:solidFill>
                  <a:schemeClr val="bg1"/>
                </a:solidFill>
                <a:effectLst/>
                <a:latin typeface="Arial" panose="020B0604020202020204" pitchFamily="34" charset="0"/>
                <a:cs typeface="Arial" panose="020B0604020202020204" pitchFamily="34" charset="0"/>
              </a:rPr>
              <a:t>A hub has no routing tables or intelligence (unlike a network switch or router), which is used to send information and broadcast all network data across each and every connection.</a:t>
            </a:r>
            <a:endParaRPr lang="en-US" dirty="0">
              <a:solidFill>
                <a:schemeClr val="bg1"/>
              </a:solidFill>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5D4BFEF0-2340-489D-1D19-8E75C23B270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09927" y="1862265"/>
            <a:ext cx="4786604" cy="3703445"/>
          </a:xfrm>
        </p:spPr>
      </p:pic>
    </p:spTree>
    <p:extLst>
      <p:ext uri="{BB962C8B-B14F-4D97-AF65-F5344CB8AC3E}">
        <p14:creationId xmlns:p14="http://schemas.microsoft.com/office/powerpoint/2010/main" val="3963457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12909-5061-3052-BDE9-E2CFD33E50CE}"/>
              </a:ext>
            </a:extLst>
          </p:cNvPr>
          <p:cNvSpPr>
            <a:spLocks noGrp="1"/>
          </p:cNvSpPr>
          <p:nvPr>
            <p:ph type="title"/>
          </p:nvPr>
        </p:nvSpPr>
        <p:spPr/>
        <p:txBody>
          <a:bodyPr>
            <a:normAutofit/>
          </a:bodyPr>
          <a:lstStyle/>
          <a:p>
            <a:r>
              <a:rPr lang="en-US" sz="4400" b="1" u="sng" dirty="0">
                <a:solidFill>
                  <a:schemeClr val="bg1"/>
                </a:solidFill>
                <a:latin typeface="Algerian" panose="04020705040A02060702" pitchFamily="82" charset="0"/>
              </a:rPr>
              <a:t>Types of hub</a:t>
            </a:r>
          </a:p>
        </p:txBody>
      </p:sp>
      <p:sp>
        <p:nvSpPr>
          <p:cNvPr id="3" name="Content Placeholder 2">
            <a:extLst>
              <a:ext uri="{FF2B5EF4-FFF2-40B4-BE49-F238E27FC236}">
                <a16:creationId xmlns:a16="http://schemas.microsoft.com/office/drawing/2014/main" id="{BA91D6EB-8792-8990-6124-8C8203E76BCB}"/>
              </a:ext>
            </a:extLst>
          </p:cNvPr>
          <p:cNvSpPr>
            <a:spLocks noGrp="1"/>
          </p:cNvSpPr>
          <p:nvPr>
            <p:ph sz="half" idx="1"/>
          </p:nvPr>
        </p:nvSpPr>
        <p:spPr>
          <a:xfrm>
            <a:off x="1141410" y="2249486"/>
            <a:ext cx="9448835" cy="3541714"/>
          </a:xfrm>
        </p:spPr>
        <p:txBody>
          <a:bodyPr>
            <a:normAutofit/>
          </a:bodyPr>
          <a:lstStyle/>
          <a:p>
            <a:r>
              <a:rPr lang="en-US" sz="2800" dirty="0">
                <a:solidFill>
                  <a:schemeClr val="bg1"/>
                </a:solidFill>
                <a:latin typeface="Arial" panose="020B0604020202020204" pitchFamily="34" charset="0"/>
                <a:cs typeface="Arial" panose="020B0604020202020204" pitchFamily="34" charset="0"/>
              </a:rPr>
              <a:t>Passive hubs</a:t>
            </a:r>
          </a:p>
          <a:p>
            <a:r>
              <a:rPr lang="en-US" sz="2800" dirty="0">
                <a:solidFill>
                  <a:schemeClr val="bg1"/>
                </a:solidFill>
                <a:latin typeface="Arial" panose="020B0604020202020204" pitchFamily="34" charset="0"/>
                <a:cs typeface="Arial" panose="020B0604020202020204" pitchFamily="34" charset="0"/>
              </a:rPr>
              <a:t>Active hubs</a:t>
            </a:r>
          </a:p>
          <a:p>
            <a:r>
              <a:rPr lang="en-US" sz="2800" dirty="0">
                <a:solidFill>
                  <a:schemeClr val="bg1"/>
                </a:solidFill>
                <a:latin typeface="Arial" panose="020B0604020202020204" pitchFamily="34" charset="0"/>
                <a:cs typeface="Arial" panose="020B0604020202020204" pitchFamily="34" charset="0"/>
              </a:rPr>
              <a:t> Intelligent hubs</a:t>
            </a:r>
          </a:p>
        </p:txBody>
      </p:sp>
    </p:spTree>
    <p:extLst>
      <p:ext uri="{BB962C8B-B14F-4D97-AF65-F5344CB8AC3E}">
        <p14:creationId xmlns:p14="http://schemas.microsoft.com/office/powerpoint/2010/main" val="1656736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08BA16-BC72-8E74-666B-EBB630219F2C}"/>
              </a:ext>
            </a:extLst>
          </p:cNvPr>
          <p:cNvSpPr>
            <a:spLocks noGrp="1"/>
          </p:cNvSpPr>
          <p:nvPr>
            <p:ph sz="half" idx="1"/>
          </p:nvPr>
        </p:nvSpPr>
        <p:spPr>
          <a:xfrm>
            <a:off x="1141410" y="531845"/>
            <a:ext cx="10241937" cy="5259355"/>
          </a:xfrm>
        </p:spPr>
        <p:txBody>
          <a:bodyPr>
            <a:normAutofit fontScale="92500" lnSpcReduction="10000"/>
          </a:bodyPr>
          <a:lstStyle/>
          <a:p>
            <a:pPr algn="just">
              <a:buFont typeface="Arial" panose="020B0604020202020204" pitchFamily="34" charset="0"/>
              <a:buChar char="•"/>
            </a:pPr>
            <a:r>
              <a:rPr lang="en-US" b="1" i="0">
                <a:solidFill>
                  <a:srgbClr val="000000"/>
                </a:solidFill>
                <a:effectLst/>
                <a:latin typeface="Nunito" pitchFamily="2" charset="0"/>
              </a:rPr>
              <a:t>Passive Hubs</a:t>
            </a:r>
            <a:r>
              <a:rPr lang="en-US" b="0" i="0">
                <a:solidFill>
                  <a:srgbClr val="000000"/>
                </a:solidFill>
                <a:effectLst/>
                <a:latin typeface="Nunito" pitchFamily="2" charset="0"/>
              </a:rPr>
              <a:t> − Passive hubs connects nodes in a star configuration by collecting wiring from nodes. They broadcast signals onto the network without amplifying or regenerating them. As they cannot extend the distance between nodes, they limit the size of the LAN.</a:t>
            </a:r>
          </a:p>
          <a:p>
            <a:pPr algn="just">
              <a:buFont typeface="Arial" panose="020B0604020202020204" pitchFamily="34" charset="0"/>
              <a:buChar char="•"/>
            </a:pPr>
            <a:r>
              <a:rPr lang="en-US" b="1" i="0">
                <a:solidFill>
                  <a:srgbClr val="000000"/>
                </a:solidFill>
                <a:effectLst/>
                <a:latin typeface="Nunito" pitchFamily="2" charset="0"/>
              </a:rPr>
              <a:t>Active Hubs</a:t>
            </a:r>
            <a:r>
              <a:rPr lang="en-US" b="0" i="0">
                <a:solidFill>
                  <a:srgbClr val="000000"/>
                </a:solidFill>
                <a:effectLst/>
                <a:latin typeface="Nunito" pitchFamily="2" charset="0"/>
              </a:rPr>
              <a:t> − Active hubs amplify and regenerate the incoming electrical signals before broadcasting them. They have their own power supply and serves both as a repeater as well as connecting centre. Due to their regenerating capabilities, they can extend the maximum distance between nodes, thus increasing the size of LAN.</a:t>
            </a:r>
          </a:p>
          <a:p>
            <a:pPr algn="just">
              <a:buFont typeface="Arial" panose="020B0604020202020204" pitchFamily="34" charset="0"/>
              <a:buChar char="•"/>
            </a:pPr>
            <a:r>
              <a:rPr lang="en-US" b="1" i="0">
                <a:solidFill>
                  <a:srgbClr val="000000"/>
                </a:solidFill>
                <a:effectLst/>
                <a:latin typeface="Nunito" pitchFamily="2" charset="0"/>
              </a:rPr>
              <a:t>Intelligent Hubs</a:t>
            </a:r>
            <a:r>
              <a:rPr lang="en-US" b="0" i="0">
                <a:solidFill>
                  <a:srgbClr val="000000"/>
                </a:solidFill>
                <a:effectLst/>
                <a:latin typeface="Nunito" pitchFamily="2" charset="0"/>
              </a:rPr>
              <a:t> − Intelligent hubs are active hubs that provide additional network management facilities. They can perform a variety of functions of more intelligent network devices like network management, switching, providing flexible data rates etc.</a:t>
            </a:r>
          </a:p>
        </p:txBody>
      </p:sp>
    </p:spTree>
    <p:extLst>
      <p:ext uri="{BB962C8B-B14F-4D97-AF65-F5344CB8AC3E}">
        <p14:creationId xmlns:p14="http://schemas.microsoft.com/office/powerpoint/2010/main" val="492699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22055-5BCA-C37E-6104-D7194571D82C}"/>
              </a:ext>
            </a:extLst>
          </p:cNvPr>
          <p:cNvSpPr>
            <a:spLocks noGrp="1"/>
          </p:cNvSpPr>
          <p:nvPr>
            <p:ph type="title"/>
          </p:nvPr>
        </p:nvSpPr>
        <p:spPr/>
        <p:txBody>
          <a:bodyPr>
            <a:normAutofit/>
          </a:bodyPr>
          <a:lstStyle/>
          <a:p>
            <a:r>
              <a:rPr lang="en-US" sz="4400" b="1" u="sng" dirty="0">
                <a:solidFill>
                  <a:schemeClr val="bg1"/>
                </a:solidFill>
                <a:latin typeface="Algerian" panose="04020705040A02060702" pitchFamily="82" charset="0"/>
              </a:rPr>
              <a:t>Advantages of hub</a:t>
            </a:r>
          </a:p>
        </p:txBody>
      </p:sp>
      <p:sp>
        <p:nvSpPr>
          <p:cNvPr id="3" name="Content Placeholder 2">
            <a:extLst>
              <a:ext uri="{FF2B5EF4-FFF2-40B4-BE49-F238E27FC236}">
                <a16:creationId xmlns:a16="http://schemas.microsoft.com/office/drawing/2014/main" id="{B35B2245-42A0-6C65-DB8C-8AE7D8725978}"/>
              </a:ext>
            </a:extLst>
          </p:cNvPr>
          <p:cNvSpPr>
            <a:spLocks noGrp="1"/>
          </p:cNvSpPr>
          <p:nvPr>
            <p:ph sz="half" idx="1"/>
          </p:nvPr>
        </p:nvSpPr>
        <p:spPr>
          <a:xfrm>
            <a:off x="1141410" y="2249486"/>
            <a:ext cx="9905998" cy="3541714"/>
          </a:xfrm>
        </p:spPr>
        <p:txBody>
          <a:bodyPr/>
          <a:lstStyle/>
          <a:p>
            <a:pPr algn="just">
              <a:buFont typeface="Arial" panose="020B0604020202020204" pitchFamily="34" charset="0"/>
              <a:buChar char="•"/>
            </a:pPr>
            <a:r>
              <a:rPr lang="en-US" b="0" i="0">
                <a:solidFill>
                  <a:srgbClr val="000000"/>
                </a:solidFill>
                <a:effectLst/>
                <a:latin typeface="inter-regular"/>
              </a:rPr>
              <a:t>It provides support for different types of Network Media.</a:t>
            </a:r>
          </a:p>
          <a:p>
            <a:pPr algn="just">
              <a:buFont typeface="Arial" panose="020B0604020202020204" pitchFamily="34" charset="0"/>
              <a:buChar char="•"/>
            </a:pPr>
            <a:r>
              <a:rPr lang="en-US" b="0" i="0">
                <a:solidFill>
                  <a:srgbClr val="000000"/>
                </a:solidFill>
                <a:effectLst/>
                <a:latin typeface="inter-regular"/>
              </a:rPr>
              <a:t>It can be used by anyone as it is very cheap.</a:t>
            </a:r>
          </a:p>
          <a:p>
            <a:pPr algn="just">
              <a:buFont typeface="Arial" panose="020B0604020202020204" pitchFamily="34" charset="0"/>
              <a:buChar char="•"/>
            </a:pPr>
            <a:r>
              <a:rPr lang="en-US" b="0" i="0">
                <a:solidFill>
                  <a:srgbClr val="000000"/>
                </a:solidFill>
                <a:effectLst/>
                <a:latin typeface="inter-regular"/>
              </a:rPr>
              <a:t>It can easily connect many different media types.</a:t>
            </a:r>
          </a:p>
          <a:p>
            <a:pPr algn="just">
              <a:buFont typeface="Arial" panose="020B0604020202020204" pitchFamily="34" charset="0"/>
              <a:buChar char="•"/>
            </a:pPr>
            <a:r>
              <a:rPr lang="en-US" b="0" i="0">
                <a:solidFill>
                  <a:srgbClr val="000000"/>
                </a:solidFill>
                <a:effectLst/>
                <a:latin typeface="inter-regular"/>
              </a:rPr>
              <a:t>The use of a hub does not impact on the network performance.</a:t>
            </a:r>
          </a:p>
          <a:p>
            <a:pPr algn="just">
              <a:buFont typeface="Arial" panose="020B0604020202020204" pitchFamily="34" charset="0"/>
              <a:buChar char="•"/>
            </a:pPr>
            <a:r>
              <a:rPr lang="en-US" b="0" i="0">
                <a:solidFill>
                  <a:srgbClr val="000000"/>
                </a:solidFill>
                <a:effectLst/>
                <a:latin typeface="inter-regular"/>
              </a:rPr>
              <a:t>Additionally, it can expand the total distance of the network.</a:t>
            </a:r>
          </a:p>
        </p:txBody>
      </p:sp>
    </p:spTree>
    <p:extLst>
      <p:ext uri="{BB962C8B-B14F-4D97-AF65-F5344CB8AC3E}">
        <p14:creationId xmlns:p14="http://schemas.microsoft.com/office/powerpoint/2010/main" val="2992278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26DAB-904C-2DF8-27B6-635AC4DEC6EB}"/>
              </a:ext>
            </a:extLst>
          </p:cNvPr>
          <p:cNvSpPr>
            <a:spLocks noGrp="1"/>
          </p:cNvSpPr>
          <p:nvPr>
            <p:ph type="title"/>
          </p:nvPr>
        </p:nvSpPr>
        <p:spPr>
          <a:xfrm>
            <a:off x="1141413" y="618518"/>
            <a:ext cx="9905998" cy="1247604"/>
          </a:xfrm>
        </p:spPr>
        <p:txBody>
          <a:bodyPr>
            <a:normAutofit/>
          </a:bodyPr>
          <a:lstStyle/>
          <a:p>
            <a:r>
              <a:rPr lang="en-US" sz="4400" b="1" u="sng" dirty="0">
                <a:solidFill>
                  <a:schemeClr val="bg1"/>
                </a:solidFill>
                <a:latin typeface="Algerian" panose="04020705040A02060702" pitchFamily="82" charset="0"/>
              </a:rPr>
              <a:t>Disadvantages of hub</a:t>
            </a:r>
          </a:p>
        </p:txBody>
      </p:sp>
      <p:sp>
        <p:nvSpPr>
          <p:cNvPr id="3" name="Content Placeholder 2">
            <a:extLst>
              <a:ext uri="{FF2B5EF4-FFF2-40B4-BE49-F238E27FC236}">
                <a16:creationId xmlns:a16="http://schemas.microsoft.com/office/drawing/2014/main" id="{484296FA-C033-8A34-278F-A802AAD1576A}"/>
              </a:ext>
            </a:extLst>
          </p:cNvPr>
          <p:cNvSpPr>
            <a:spLocks noGrp="1"/>
          </p:cNvSpPr>
          <p:nvPr>
            <p:ph sz="half" idx="1"/>
          </p:nvPr>
        </p:nvSpPr>
        <p:spPr>
          <a:xfrm>
            <a:off x="1141410" y="1866122"/>
            <a:ext cx="9905998" cy="4292082"/>
          </a:xfrm>
        </p:spPr>
        <p:txBody>
          <a:bodyPr>
            <a:normAutofit fontScale="92500" lnSpcReduction="10000"/>
          </a:bodyPr>
          <a:lstStyle/>
          <a:p>
            <a:pPr algn="just">
              <a:buFont typeface="Arial" panose="020B0604020202020204" pitchFamily="34" charset="0"/>
              <a:buChar char="•"/>
            </a:pPr>
            <a:r>
              <a:rPr lang="en-US" b="0" i="0" dirty="0">
                <a:solidFill>
                  <a:srgbClr val="000000"/>
                </a:solidFill>
                <a:effectLst/>
                <a:latin typeface="inter-regular"/>
              </a:rPr>
              <a:t>It has no ability to choose the best path of the network.</a:t>
            </a:r>
          </a:p>
          <a:p>
            <a:pPr algn="just">
              <a:buFont typeface="Arial" panose="020B0604020202020204" pitchFamily="34" charset="0"/>
              <a:buChar char="•"/>
            </a:pPr>
            <a:r>
              <a:rPr lang="en-US" b="0" i="0" dirty="0">
                <a:solidFill>
                  <a:srgbClr val="000000"/>
                </a:solidFill>
                <a:effectLst/>
                <a:latin typeface="inter-regular"/>
              </a:rPr>
              <a:t>It does not include mechanisms such as collision detection.</a:t>
            </a:r>
          </a:p>
          <a:p>
            <a:pPr algn="just">
              <a:buFont typeface="Arial" panose="020B0604020202020204" pitchFamily="34" charset="0"/>
              <a:buChar char="•"/>
            </a:pPr>
            <a:r>
              <a:rPr lang="en-US" b="0" i="0" dirty="0">
                <a:solidFill>
                  <a:srgbClr val="000000"/>
                </a:solidFill>
                <a:effectLst/>
                <a:latin typeface="inter-regular"/>
              </a:rPr>
              <a:t>It does not operate in full-duplex mode and cannot be divided into the Segment.</a:t>
            </a:r>
          </a:p>
          <a:p>
            <a:pPr algn="just">
              <a:buFont typeface="Arial" panose="020B0604020202020204" pitchFamily="34" charset="0"/>
              <a:buChar char="•"/>
            </a:pPr>
            <a:r>
              <a:rPr lang="en-US" b="0" i="0" dirty="0">
                <a:solidFill>
                  <a:srgbClr val="000000"/>
                </a:solidFill>
                <a:effectLst/>
                <a:latin typeface="inter-regular"/>
              </a:rPr>
              <a:t>It cannot reduce the network traffic as it has no mechanism.</a:t>
            </a:r>
          </a:p>
          <a:p>
            <a:pPr algn="just">
              <a:buFont typeface="Arial" panose="020B0604020202020204" pitchFamily="34" charset="0"/>
              <a:buChar char="•"/>
            </a:pPr>
            <a:r>
              <a:rPr lang="en-US" b="0" i="0" dirty="0">
                <a:solidFill>
                  <a:srgbClr val="000000"/>
                </a:solidFill>
                <a:effectLst/>
                <a:latin typeface="inter-regular"/>
              </a:rPr>
              <a:t>It is not able to filter the information as it transmits packets to all the connected segments.</a:t>
            </a:r>
          </a:p>
          <a:p>
            <a:pPr algn="just">
              <a:buFont typeface="Arial" panose="020B0604020202020204" pitchFamily="34" charset="0"/>
              <a:buChar char="•"/>
            </a:pPr>
            <a:r>
              <a:rPr lang="en-US" b="0" i="0" dirty="0">
                <a:solidFill>
                  <a:srgbClr val="000000"/>
                </a:solidFill>
                <a:effectLst/>
                <a:latin typeface="inter-regular"/>
              </a:rPr>
              <a:t>Furthermore, it is not capable of connecting various network architectures like a ring, token, and ethernet, and more.</a:t>
            </a:r>
          </a:p>
          <a:p>
            <a:endParaRPr lang="en-US" dirty="0"/>
          </a:p>
        </p:txBody>
      </p:sp>
    </p:spTree>
    <p:extLst>
      <p:ext uri="{BB962C8B-B14F-4D97-AF65-F5344CB8AC3E}">
        <p14:creationId xmlns:p14="http://schemas.microsoft.com/office/powerpoint/2010/main" val="3944867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FD14A-39B8-B6A4-078B-4F3E9C079949}"/>
              </a:ext>
            </a:extLst>
          </p:cNvPr>
          <p:cNvSpPr>
            <a:spLocks noGrp="1"/>
          </p:cNvSpPr>
          <p:nvPr>
            <p:ph type="title"/>
          </p:nvPr>
        </p:nvSpPr>
        <p:spPr>
          <a:xfrm>
            <a:off x="1063625" y="285726"/>
            <a:ext cx="9905998" cy="781074"/>
          </a:xfrm>
        </p:spPr>
        <p:txBody>
          <a:bodyPr>
            <a:normAutofit/>
          </a:bodyPr>
          <a:lstStyle/>
          <a:p>
            <a:r>
              <a:rPr lang="en-US" sz="4400" b="1" u="sng" dirty="0">
                <a:solidFill>
                  <a:schemeClr val="bg1"/>
                </a:solidFill>
                <a:latin typeface="Algerian" panose="04020705040A02060702" pitchFamily="82" charset="0"/>
              </a:rPr>
              <a:t>switches</a:t>
            </a:r>
          </a:p>
        </p:txBody>
      </p:sp>
      <p:sp>
        <p:nvSpPr>
          <p:cNvPr id="3" name="Content Placeholder 2">
            <a:extLst>
              <a:ext uri="{FF2B5EF4-FFF2-40B4-BE49-F238E27FC236}">
                <a16:creationId xmlns:a16="http://schemas.microsoft.com/office/drawing/2014/main" id="{618335D0-D913-1575-38E6-06C25FA1EBD2}"/>
              </a:ext>
            </a:extLst>
          </p:cNvPr>
          <p:cNvSpPr>
            <a:spLocks noGrp="1"/>
          </p:cNvSpPr>
          <p:nvPr>
            <p:ph sz="half" idx="1"/>
          </p:nvPr>
        </p:nvSpPr>
        <p:spPr>
          <a:xfrm>
            <a:off x="1141410" y="1166327"/>
            <a:ext cx="5884541" cy="4624873"/>
          </a:xfrm>
        </p:spPr>
        <p:txBody>
          <a:bodyPr>
            <a:normAutofit fontScale="85000" lnSpcReduction="10000"/>
          </a:bodyPr>
          <a:lstStyle/>
          <a:p>
            <a:pPr marL="0" indent="0">
              <a:buNone/>
            </a:pPr>
            <a:r>
              <a:rPr lang="en-US" sz="2800" b="1" u="sng" dirty="0">
                <a:solidFill>
                  <a:schemeClr val="bg1"/>
                </a:solidFill>
              </a:rPr>
              <a:t>DEFINITION:-</a:t>
            </a:r>
          </a:p>
          <a:p>
            <a:pPr algn="just"/>
            <a:r>
              <a:rPr lang="en-US" b="0" i="0" dirty="0">
                <a:solidFill>
                  <a:srgbClr val="000000"/>
                </a:solidFill>
                <a:effectLst/>
                <a:latin typeface="Nunito" pitchFamily="2" charset="0"/>
              </a:rPr>
              <a:t>Switches are networking devices operating at data link layer of the OSI model. They connect devices in a network and use packet switching to send, receive or forward data packets or frames over the network.</a:t>
            </a:r>
          </a:p>
          <a:p>
            <a:pPr algn="just"/>
            <a:r>
              <a:rPr lang="en-US" b="0" i="0" dirty="0">
                <a:solidFill>
                  <a:srgbClr val="000000"/>
                </a:solidFill>
                <a:effectLst/>
                <a:latin typeface="Nunito" pitchFamily="2" charset="0"/>
              </a:rPr>
              <a:t>A switch has many ports. When a data frame arrives at any port of a network switch, it examines the destination address, performs necessary checks and sends the frame to the corresponding device. It supports unicast, multicast as well as broadcast communications.</a:t>
            </a:r>
          </a:p>
          <a:p>
            <a:pPr marL="0" indent="0">
              <a:buNone/>
            </a:pPr>
            <a:endParaRPr lang="en-US" dirty="0"/>
          </a:p>
        </p:txBody>
      </p:sp>
      <p:pic>
        <p:nvPicPr>
          <p:cNvPr id="6" name="Content Placeholder 5">
            <a:extLst>
              <a:ext uri="{FF2B5EF4-FFF2-40B4-BE49-F238E27FC236}">
                <a16:creationId xmlns:a16="http://schemas.microsoft.com/office/drawing/2014/main" id="{804CFC3A-EE73-EFF8-E97F-9765B6D66CC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47249" y="1586204"/>
            <a:ext cx="4833257" cy="4030825"/>
          </a:xfrm>
        </p:spPr>
      </p:pic>
    </p:spTree>
    <p:extLst>
      <p:ext uri="{BB962C8B-B14F-4D97-AF65-F5344CB8AC3E}">
        <p14:creationId xmlns:p14="http://schemas.microsoft.com/office/powerpoint/2010/main" val="329404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F9000-5BA6-A1C2-C9FF-15BE38B2E3AF}"/>
              </a:ext>
            </a:extLst>
          </p:cNvPr>
          <p:cNvSpPr>
            <a:spLocks noGrp="1"/>
          </p:cNvSpPr>
          <p:nvPr>
            <p:ph type="title"/>
          </p:nvPr>
        </p:nvSpPr>
        <p:spPr/>
        <p:txBody>
          <a:bodyPr>
            <a:normAutofit/>
          </a:bodyPr>
          <a:lstStyle/>
          <a:p>
            <a:r>
              <a:rPr lang="en-US" sz="4400" b="1" u="sng" dirty="0">
                <a:solidFill>
                  <a:schemeClr val="bg1"/>
                </a:solidFill>
                <a:latin typeface="Algerian" panose="04020705040A02060702" pitchFamily="82" charset="0"/>
              </a:rPr>
              <a:t>Advantages of switches</a:t>
            </a:r>
          </a:p>
        </p:txBody>
      </p:sp>
      <p:sp>
        <p:nvSpPr>
          <p:cNvPr id="3" name="Content Placeholder 2">
            <a:extLst>
              <a:ext uri="{FF2B5EF4-FFF2-40B4-BE49-F238E27FC236}">
                <a16:creationId xmlns:a16="http://schemas.microsoft.com/office/drawing/2014/main" id="{DF7A54CF-B32A-34C0-8502-6EE127E8827A}"/>
              </a:ext>
            </a:extLst>
          </p:cNvPr>
          <p:cNvSpPr>
            <a:spLocks noGrp="1"/>
          </p:cNvSpPr>
          <p:nvPr>
            <p:ph sz="half" idx="1"/>
          </p:nvPr>
        </p:nvSpPr>
        <p:spPr>
          <a:xfrm>
            <a:off x="1141410" y="2249486"/>
            <a:ext cx="9905998" cy="3541714"/>
          </a:xfrm>
        </p:spPr>
        <p:txBody>
          <a:bodyPr>
            <a:normAutofit lnSpcReduction="10000"/>
          </a:bodyPr>
          <a:lstStyle/>
          <a:p>
            <a:pPr algn="just">
              <a:buFont typeface="Arial" panose="020B0604020202020204" pitchFamily="34" charset="0"/>
              <a:buChar char="•"/>
            </a:pPr>
            <a:r>
              <a:rPr lang="en-US" b="0" i="0" dirty="0">
                <a:solidFill>
                  <a:srgbClr val="000000"/>
                </a:solidFill>
                <a:effectLst/>
                <a:latin typeface="inter-regular"/>
              </a:rPr>
              <a:t>Switch increases the bandwidth of the network.</a:t>
            </a:r>
          </a:p>
          <a:p>
            <a:pPr algn="just">
              <a:buFont typeface="Arial" panose="020B0604020202020204" pitchFamily="34" charset="0"/>
              <a:buChar char="•"/>
            </a:pPr>
            <a:r>
              <a:rPr lang="en-US" b="0" i="0" dirty="0">
                <a:solidFill>
                  <a:srgbClr val="000000"/>
                </a:solidFill>
                <a:effectLst/>
                <a:latin typeface="inter-regular"/>
              </a:rPr>
              <a:t>It reduces the workload on individual PCs as it sends the information to only that device which has been addressed.</a:t>
            </a:r>
          </a:p>
          <a:p>
            <a:pPr algn="just">
              <a:buFont typeface="Arial" panose="020B0604020202020204" pitchFamily="34" charset="0"/>
              <a:buChar char="•"/>
            </a:pPr>
            <a:r>
              <a:rPr lang="en-US" b="0" i="0" dirty="0">
                <a:solidFill>
                  <a:srgbClr val="000000"/>
                </a:solidFill>
                <a:effectLst/>
                <a:latin typeface="inter-regular"/>
              </a:rPr>
              <a:t>It increases the overall performance of the network by reducing the traffic on the network.</a:t>
            </a:r>
          </a:p>
          <a:p>
            <a:pPr algn="just">
              <a:buFont typeface="Arial" panose="020B0604020202020204" pitchFamily="34" charset="0"/>
              <a:buChar char="•"/>
            </a:pPr>
            <a:r>
              <a:rPr lang="en-US" b="0" i="0" dirty="0">
                <a:solidFill>
                  <a:srgbClr val="000000"/>
                </a:solidFill>
                <a:effectLst/>
                <a:latin typeface="inter-regular"/>
              </a:rPr>
              <a:t>There will be less frame collision as switch creates the collision domain for each connection.</a:t>
            </a:r>
          </a:p>
          <a:p>
            <a:endParaRPr lang="en-US" dirty="0"/>
          </a:p>
        </p:txBody>
      </p:sp>
    </p:spTree>
    <p:extLst>
      <p:ext uri="{BB962C8B-B14F-4D97-AF65-F5344CB8AC3E}">
        <p14:creationId xmlns:p14="http://schemas.microsoft.com/office/powerpoint/2010/main" val="292684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38F8-D823-845F-19DC-B94CE3D35321}"/>
              </a:ext>
            </a:extLst>
          </p:cNvPr>
          <p:cNvSpPr>
            <a:spLocks noGrp="1"/>
          </p:cNvSpPr>
          <p:nvPr>
            <p:ph type="title"/>
          </p:nvPr>
        </p:nvSpPr>
        <p:spPr/>
        <p:txBody>
          <a:bodyPr>
            <a:normAutofit/>
          </a:bodyPr>
          <a:lstStyle/>
          <a:p>
            <a:r>
              <a:rPr lang="en-US" sz="4400" b="1" u="sng" dirty="0">
                <a:solidFill>
                  <a:schemeClr val="bg1"/>
                </a:solidFill>
                <a:latin typeface="Algerian" panose="04020705040A02060702" pitchFamily="82" charset="0"/>
              </a:rPr>
              <a:t>Disadvantages of switches</a:t>
            </a:r>
          </a:p>
        </p:txBody>
      </p:sp>
      <p:sp>
        <p:nvSpPr>
          <p:cNvPr id="3" name="Content Placeholder 2">
            <a:extLst>
              <a:ext uri="{FF2B5EF4-FFF2-40B4-BE49-F238E27FC236}">
                <a16:creationId xmlns:a16="http://schemas.microsoft.com/office/drawing/2014/main" id="{D0429EDB-3A08-27B0-8BA4-E2BC28434219}"/>
              </a:ext>
            </a:extLst>
          </p:cNvPr>
          <p:cNvSpPr>
            <a:spLocks noGrp="1"/>
          </p:cNvSpPr>
          <p:nvPr>
            <p:ph sz="half" idx="1"/>
          </p:nvPr>
        </p:nvSpPr>
        <p:spPr>
          <a:xfrm>
            <a:off x="1141410" y="2249486"/>
            <a:ext cx="9905998" cy="3541714"/>
          </a:xfrm>
        </p:spPr>
        <p:txBody>
          <a:bodyPr/>
          <a:lstStyle/>
          <a:p>
            <a:pPr algn="just">
              <a:buFont typeface="Arial" panose="020B0604020202020204" pitchFamily="34" charset="0"/>
              <a:buChar char="•"/>
            </a:pPr>
            <a:r>
              <a:rPr lang="en-US" sz="2800" b="0" i="0" dirty="0">
                <a:solidFill>
                  <a:srgbClr val="000000"/>
                </a:solidFill>
                <a:effectLst/>
                <a:latin typeface="inter-regular"/>
              </a:rPr>
              <a:t>A Switch is more expensive than network bridges.</a:t>
            </a:r>
          </a:p>
          <a:p>
            <a:pPr algn="just">
              <a:buFont typeface="Arial" panose="020B0604020202020204" pitchFamily="34" charset="0"/>
              <a:buChar char="•"/>
            </a:pPr>
            <a:r>
              <a:rPr lang="en-US" sz="2800" b="0" i="0" dirty="0">
                <a:solidFill>
                  <a:srgbClr val="000000"/>
                </a:solidFill>
                <a:effectLst/>
                <a:latin typeface="inter-regular"/>
              </a:rPr>
              <a:t>A Switch cannot determine the network connectivity issues easily.</a:t>
            </a:r>
          </a:p>
          <a:p>
            <a:pPr algn="just">
              <a:buFont typeface="Arial" panose="020B0604020202020204" pitchFamily="34" charset="0"/>
              <a:buChar char="•"/>
            </a:pPr>
            <a:r>
              <a:rPr lang="en-US" sz="2800" b="0" i="0" dirty="0">
                <a:solidFill>
                  <a:srgbClr val="000000"/>
                </a:solidFill>
                <a:effectLst/>
                <a:latin typeface="inter-regular"/>
              </a:rPr>
              <a:t>Proper designing and configuration of the switch are required to handle multicast packets.</a:t>
            </a:r>
          </a:p>
          <a:p>
            <a:endParaRPr lang="en-US" dirty="0"/>
          </a:p>
        </p:txBody>
      </p:sp>
    </p:spTree>
    <p:extLst>
      <p:ext uri="{BB962C8B-B14F-4D97-AF65-F5344CB8AC3E}">
        <p14:creationId xmlns:p14="http://schemas.microsoft.com/office/powerpoint/2010/main" val="280675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7A0FB-C86E-190B-E7FC-610304204311}"/>
              </a:ext>
            </a:extLst>
          </p:cNvPr>
          <p:cNvSpPr>
            <a:spLocks noGrp="1"/>
          </p:cNvSpPr>
          <p:nvPr>
            <p:ph type="title"/>
          </p:nvPr>
        </p:nvSpPr>
        <p:spPr>
          <a:xfrm>
            <a:off x="1143001" y="2521963"/>
            <a:ext cx="9905998" cy="1478570"/>
          </a:xfrm>
        </p:spPr>
        <p:txBody>
          <a:bodyPr>
            <a:normAutofit/>
          </a:bodyPr>
          <a:lstStyle/>
          <a:p>
            <a:pPr algn="ctr"/>
            <a:r>
              <a:rPr lang="en-US" sz="9600" b="1" u="sng" dirty="0">
                <a:solidFill>
                  <a:schemeClr val="bg1"/>
                </a:solidFill>
                <a:latin typeface="Algerian" panose="04020705040A02060702" pitchFamily="82" charset="0"/>
              </a:rPr>
              <a:t>THANK YOU</a:t>
            </a:r>
          </a:p>
        </p:txBody>
      </p:sp>
    </p:spTree>
    <p:extLst>
      <p:ext uri="{BB962C8B-B14F-4D97-AF65-F5344CB8AC3E}">
        <p14:creationId xmlns:p14="http://schemas.microsoft.com/office/powerpoint/2010/main" val="1063423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912808"/>
            <a:ext cx="9905998" cy="1084158"/>
          </a:xfrm>
        </p:spPr>
        <p:txBody>
          <a:bodyPr>
            <a:normAutofit fontScale="90000"/>
          </a:bodyPr>
          <a:lstStyle/>
          <a:p>
            <a:r>
              <a:rPr lang="en-IN" sz="4400" b="1" u="sng" dirty="0">
                <a:solidFill>
                  <a:schemeClr val="bg1"/>
                </a:solidFill>
                <a:latin typeface="Algerian" panose="04020705040A02060702" pitchFamily="82" charset="0"/>
              </a:rPr>
              <a:t>Types of NIC Cards</a:t>
            </a:r>
            <a:br>
              <a:rPr lang="en-IN" dirty="0"/>
            </a:br>
            <a:endParaRPr lang="en-IN" dirty="0"/>
          </a:p>
        </p:txBody>
      </p:sp>
      <p:sp>
        <p:nvSpPr>
          <p:cNvPr id="3" name="Content Placeholder 2"/>
          <p:cNvSpPr>
            <a:spLocks noGrp="1"/>
          </p:cNvSpPr>
          <p:nvPr>
            <p:ph sz="half" idx="1"/>
          </p:nvPr>
        </p:nvSpPr>
        <p:spPr>
          <a:xfrm>
            <a:off x="1141413" y="2207172"/>
            <a:ext cx="4197845" cy="4088524"/>
          </a:xfrm>
        </p:spPr>
        <p:txBody>
          <a:bodyPr/>
          <a:lstStyle/>
          <a:p>
            <a:pPr marL="0" indent="0">
              <a:buNone/>
            </a:pPr>
            <a:r>
              <a:rPr lang="en-GB" dirty="0">
                <a:solidFill>
                  <a:schemeClr val="bg1"/>
                </a:solidFill>
                <a:latin typeface="Arial" panose="020B0604020202020204" pitchFamily="34" charset="0"/>
                <a:cs typeface="Arial" panose="020B0604020202020204" pitchFamily="34" charset="0"/>
              </a:rPr>
              <a:t>NIC cards are of two types −</a:t>
            </a:r>
          </a:p>
          <a:p>
            <a:pPr marL="0" indent="0">
              <a:buNone/>
            </a:pPr>
            <a:endParaRPr lang="en-GB" dirty="0">
              <a:solidFill>
                <a:schemeClr val="bg1"/>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IN" dirty="0">
                <a:solidFill>
                  <a:schemeClr val="bg1"/>
                </a:solidFill>
                <a:latin typeface="Arial" panose="020B0604020202020204" pitchFamily="34" charset="0"/>
                <a:cs typeface="Arial" panose="020B0604020202020204" pitchFamily="34" charset="0"/>
              </a:rPr>
              <a:t>Internal Network Cards</a:t>
            </a:r>
          </a:p>
          <a:p>
            <a:pPr>
              <a:buFont typeface="Wingdings" panose="05000000000000000000" pitchFamily="2" charset="2"/>
              <a:buChar char="Ø"/>
            </a:pPr>
            <a:r>
              <a:rPr lang="en-IN" dirty="0">
                <a:solidFill>
                  <a:schemeClr val="bg1"/>
                </a:solidFill>
                <a:latin typeface="Arial" panose="020B0604020202020204" pitchFamily="34" charset="0"/>
                <a:cs typeface="Arial" panose="020B0604020202020204" pitchFamily="34" charset="0"/>
              </a:rPr>
              <a:t> External Network Cards</a:t>
            </a:r>
          </a:p>
          <a:p>
            <a:pPr marL="0" indent="0">
              <a:buNone/>
            </a:pPr>
            <a:endParaRPr lang="en-IN" dirty="0">
              <a:solidFill>
                <a:schemeClr val="bg1"/>
              </a:solidFill>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96304" y="2207172"/>
            <a:ext cx="5381296" cy="3005958"/>
          </a:xfrm>
        </p:spPr>
      </p:pic>
    </p:spTree>
    <p:extLst>
      <p:ext uri="{BB962C8B-B14F-4D97-AF65-F5344CB8AC3E}">
        <p14:creationId xmlns:p14="http://schemas.microsoft.com/office/powerpoint/2010/main" val="3350678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52930"/>
          </a:xfrm>
        </p:spPr>
        <p:txBody>
          <a:bodyPr>
            <a:normAutofit fontScale="90000"/>
          </a:bodyPr>
          <a:lstStyle/>
          <a:p>
            <a:r>
              <a:rPr lang="en-IN" sz="4000" b="1" u="sng" dirty="0">
                <a:solidFill>
                  <a:schemeClr val="bg1"/>
                </a:solidFill>
              </a:rPr>
              <a:t>Internal Network Cards</a:t>
            </a:r>
            <a:br>
              <a:rPr lang="en-IN" dirty="0"/>
            </a:br>
            <a:endParaRPr lang="en-IN" dirty="0"/>
          </a:p>
        </p:txBody>
      </p:sp>
      <p:sp>
        <p:nvSpPr>
          <p:cNvPr id="3" name="Content Placeholder 2"/>
          <p:cNvSpPr>
            <a:spLocks noGrp="1"/>
          </p:cNvSpPr>
          <p:nvPr>
            <p:ph sz="half" idx="1"/>
          </p:nvPr>
        </p:nvSpPr>
        <p:spPr>
          <a:xfrm>
            <a:off x="1141410" y="1387366"/>
            <a:ext cx="4878389" cy="4403834"/>
          </a:xfrm>
        </p:spPr>
        <p:txBody>
          <a:bodyPr>
            <a:normAutofit fontScale="92500"/>
          </a:bodyPr>
          <a:lstStyle/>
          <a:p>
            <a:pPr marL="0" indent="0">
              <a:buNone/>
            </a:pPr>
            <a:r>
              <a:rPr lang="en-IN" b="1" u="sng" dirty="0">
                <a:solidFill>
                  <a:schemeClr val="bg1"/>
                </a:solidFill>
              </a:rPr>
              <a:t>DEFINITION:- </a:t>
            </a:r>
          </a:p>
          <a:p>
            <a:r>
              <a:rPr lang="en-GB" dirty="0">
                <a:solidFill>
                  <a:schemeClr val="bg1"/>
                </a:solidFill>
              </a:rPr>
              <a:t>In internal networks cards, motherboard has a slot for the network card where it can be inserted.</a:t>
            </a:r>
          </a:p>
          <a:p>
            <a:r>
              <a:rPr lang="en-GB" dirty="0">
                <a:solidFill>
                  <a:schemeClr val="bg1"/>
                </a:solidFill>
              </a:rPr>
              <a:t>It requires network cables to provide network access. </a:t>
            </a:r>
          </a:p>
          <a:p>
            <a:r>
              <a:rPr lang="en-GB" dirty="0">
                <a:solidFill>
                  <a:schemeClr val="bg1"/>
                </a:solidFill>
              </a:rPr>
              <a:t>This type of NIC is most widely used in the LAN, MAN, and WAN networks.</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04805" y="1587062"/>
            <a:ext cx="4342605" cy="3478924"/>
          </a:xfrm>
        </p:spPr>
      </p:pic>
    </p:spTree>
    <p:extLst>
      <p:ext uri="{BB962C8B-B14F-4D97-AF65-F5344CB8AC3E}">
        <p14:creationId xmlns:p14="http://schemas.microsoft.com/office/powerpoint/2010/main" val="2911532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a:solidFill>
                  <a:schemeClr val="bg1"/>
                </a:solidFill>
              </a:rPr>
              <a:t>External interface card</a:t>
            </a:r>
          </a:p>
        </p:txBody>
      </p:sp>
      <p:sp>
        <p:nvSpPr>
          <p:cNvPr id="3" name="Content Placeholder 2"/>
          <p:cNvSpPr>
            <a:spLocks noGrp="1"/>
          </p:cNvSpPr>
          <p:nvPr>
            <p:ph sz="half" idx="1"/>
          </p:nvPr>
        </p:nvSpPr>
        <p:spPr/>
        <p:txBody>
          <a:bodyPr>
            <a:normAutofit/>
          </a:bodyPr>
          <a:lstStyle/>
          <a:p>
            <a:pPr marL="0" indent="0">
              <a:buNone/>
            </a:pPr>
            <a:r>
              <a:rPr lang="en-IN" b="1" u="sng" dirty="0">
                <a:solidFill>
                  <a:schemeClr val="bg1"/>
                </a:solidFill>
              </a:rPr>
              <a:t>DEFINITION:-</a:t>
            </a:r>
          </a:p>
          <a:p>
            <a:r>
              <a:rPr lang="en-GB" dirty="0">
                <a:solidFill>
                  <a:schemeClr val="bg1"/>
                </a:solidFill>
              </a:rPr>
              <a:t>It is a wireless network that allows us to connect the devices without using the cables. </a:t>
            </a:r>
          </a:p>
          <a:p>
            <a:r>
              <a:rPr lang="en-GB" dirty="0">
                <a:solidFill>
                  <a:schemeClr val="bg1"/>
                </a:solidFill>
              </a:rPr>
              <a:t>These types of NICs are used to design a Wi-Fi connection.</a:t>
            </a:r>
            <a:endParaRPr lang="en-IN" dirty="0">
              <a:solidFill>
                <a:schemeClr val="bg1"/>
              </a:solidFill>
            </a:endParaRP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04805" y="2097088"/>
            <a:ext cx="4225953" cy="3326250"/>
          </a:xfrm>
        </p:spPr>
      </p:pic>
    </p:spTree>
    <p:extLst>
      <p:ext uri="{BB962C8B-B14F-4D97-AF65-F5344CB8AC3E}">
        <p14:creationId xmlns:p14="http://schemas.microsoft.com/office/powerpoint/2010/main" val="1869487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5615B-E785-B076-D75C-1F07059A99AD}"/>
              </a:ext>
            </a:extLst>
          </p:cNvPr>
          <p:cNvSpPr>
            <a:spLocks noGrp="1"/>
          </p:cNvSpPr>
          <p:nvPr>
            <p:ph type="title"/>
          </p:nvPr>
        </p:nvSpPr>
        <p:spPr/>
        <p:txBody>
          <a:bodyPr>
            <a:normAutofit/>
          </a:bodyPr>
          <a:lstStyle/>
          <a:p>
            <a:r>
              <a:rPr lang="en-US" sz="4400" b="1" u="sng" dirty="0">
                <a:solidFill>
                  <a:schemeClr val="bg1"/>
                </a:solidFill>
                <a:latin typeface="Algerian" panose="04020705040A02060702" pitchFamily="82" charset="0"/>
              </a:rPr>
              <a:t>Functions of </a:t>
            </a:r>
            <a:r>
              <a:rPr lang="en-US" sz="4400" b="1" u="sng" dirty="0" err="1">
                <a:solidFill>
                  <a:schemeClr val="bg1"/>
                </a:solidFill>
                <a:latin typeface="Algerian" panose="04020705040A02060702" pitchFamily="82" charset="0"/>
              </a:rPr>
              <a:t>nic</a:t>
            </a:r>
            <a:endParaRPr lang="en-US" sz="4400" b="1" u="sng" dirty="0">
              <a:solidFill>
                <a:schemeClr val="bg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F33496F7-58F3-5C67-0F83-7E4A5794E2BA}"/>
              </a:ext>
            </a:extLst>
          </p:cNvPr>
          <p:cNvSpPr>
            <a:spLocks noGrp="1"/>
          </p:cNvSpPr>
          <p:nvPr>
            <p:ph sz="half" idx="1"/>
          </p:nvPr>
        </p:nvSpPr>
        <p:spPr>
          <a:xfrm>
            <a:off x="1141410" y="1819469"/>
            <a:ext cx="9794068" cy="3760237"/>
          </a:xfrm>
        </p:spPr>
        <p:txBody>
          <a:bodyPr>
            <a:normAutofit fontScale="92500" lnSpcReduction="20000"/>
          </a:bodyPr>
          <a:lstStyle/>
          <a:p>
            <a:pPr marL="0" indent="0" algn="just">
              <a:buNone/>
            </a:pPr>
            <a:r>
              <a:rPr lang="en-US" b="0" i="0" dirty="0">
                <a:solidFill>
                  <a:srgbClr val="333333"/>
                </a:solidFill>
                <a:effectLst/>
                <a:latin typeface="inter-regular"/>
              </a:rPr>
              <a:t> </a:t>
            </a:r>
            <a:r>
              <a:rPr lang="en-US" dirty="0">
                <a:solidFill>
                  <a:schemeClr val="bg1"/>
                </a:solidFill>
                <a:latin typeface="inter-regular"/>
              </a:rPr>
              <a:t>F</a:t>
            </a:r>
            <a:r>
              <a:rPr lang="en-US" b="0" i="0" dirty="0">
                <a:solidFill>
                  <a:schemeClr val="bg1"/>
                </a:solidFill>
                <a:effectLst/>
                <a:latin typeface="inter-regular"/>
              </a:rPr>
              <a:t>unctions of the Network Interface Card is given below -</a:t>
            </a:r>
          </a:p>
          <a:p>
            <a:pPr algn="just">
              <a:buFont typeface="+mj-lt"/>
              <a:buAutoNum type="arabicPeriod"/>
            </a:pPr>
            <a:r>
              <a:rPr lang="en-US" b="0" i="0" dirty="0">
                <a:solidFill>
                  <a:srgbClr val="000000"/>
                </a:solidFill>
                <a:effectLst/>
                <a:latin typeface="inter-regular"/>
              </a:rPr>
              <a:t>NIC is used to convert data into a digital signal.</a:t>
            </a:r>
          </a:p>
          <a:p>
            <a:pPr algn="just">
              <a:buFont typeface="+mj-lt"/>
              <a:buAutoNum type="arabicPeriod"/>
            </a:pPr>
            <a:r>
              <a:rPr lang="en-US" b="0" i="0" dirty="0">
                <a:solidFill>
                  <a:srgbClr val="000000"/>
                </a:solidFill>
                <a:effectLst/>
                <a:latin typeface="inter-regular"/>
              </a:rPr>
              <a:t>In the OSI model, NIC uses the physical layer to transmit signals and the network layer to transmit data packets.</a:t>
            </a:r>
          </a:p>
          <a:p>
            <a:pPr algn="just">
              <a:buFont typeface="+mj-lt"/>
              <a:buAutoNum type="arabicPeriod"/>
            </a:pPr>
            <a:r>
              <a:rPr lang="en-US" b="0" i="0" dirty="0">
                <a:solidFill>
                  <a:srgbClr val="000000"/>
                </a:solidFill>
                <a:effectLst/>
                <a:latin typeface="inter-regular"/>
              </a:rPr>
              <a:t>NIC offers both wired (using cables) and wireless (using Wi-Fi) data communication techniques.</a:t>
            </a:r>
          </a:p>
          <a:p>
            <a:pPr algn="just">
              <a:buFont typeface="+mj-lt"/>
              <a:buAutoNum type="arabicPeriod"/>
            </a:pPr>
            <a:r>
              <a:rPr lang="en-US" b="0" i="0" dirty="0">
                <a:solidFill>
                  <a:srgbClr val="000000"/>
                </a:solidFill>
                <a:effectLst/>
                <a:latin typeface="inter-regular"/>
              </a:rPr>
              <a:t>NIC is a middleware between a computer/server and a data network.</a:t>
            </a:r>
          </a:p>
          <a:p>
            <a:pPr algn="just">
              <a:buFont typeface="+mj-lt"/>
              <a:buAutoNum type="arabicPeriod"/>
            </a:pPr>
            <a:r>
              <a:rPr lang="en-US" b="0" i="0" dirty="0">
                <a:solidFill>
                  <a:srgbClr val="000000"/>
                </a:solidFill>
                <a:effectLst/>
                <a:latin typeface="inter-regular"/>
              </a:rPr>
              <a:t>NIC operates on both physical as well as the data link layer of the OSI model.</a:t>
            </a:r>
          </a:p>
          <a:p>
            <a:endParaRPr lang="en-US" dirty="0"/>
          </a:p>
        </p:txBody>
      </p:sp>
    </p:spTree>
    <p:extLst>
      <p:ext uri="{BB962C8B-B14F-4D97-AF65-F5344CB8AC3E}">
        <p14:creationId xmlns:p14="http://schemas.microsoft.com/office/powerpoint/2010/main" val="538313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CDE5F-78DE-5EDE-2BC5-3C74128464AE}"/>
              </a:ext>
            </a:extLst>
          </p:cNvPr>
          <p:cNvSpPr>
            <a:spLocks noGrp="1"/>
          </p:cNvSpPr>
          <p:nvPr>
            <p:ph type="title"/>
          </p:nvPr>
        </p:nvSpPr>
        <p:spPr>
          <a:xfrm>
            <a:off x="1141413" y="618518"/>
            <a:ext cx="9905998" cy="809066"/>
          </a:xfrm>
        </p:spPr>
        <p:txBody>
          <a:bodyPr>
            <a:normAutofit/>
          </a:bodyPr>
          <a:lstStyle/>
          <a:p>
            <a:r>
              <a:rPr lang="en-US" sz="4400" b="1" u="sng" dirty="0">
                <a:solidFill>
                  <a:schemeClr val="bg1"/>
                </a:solidFill>
                <a:latin typeface="Algerian" panose="04020705040A02060702" pitchFamily="82" charset="0"/>
              </a:rPr>
              <a:t>repeater</a:t>
            </a:r>
          </a:p>
        </p:txBody>
      </p:sp>
      <p:sp>
        <p:nvSpPr>
          <p:cNvPr id="3" name="Content Placeholder 2">
            <a:extLst>
              <a:ext uri="{FF2B5EF4-FFF2-40B4-BE49-F238E27FC236}">
                <a16:creationId xmlns:a16="http://schemas.microsoft.com/office/drawing/2014/main" id="{FF0E7205-07E5-C1AC-5922-928CDAECF8E7}"/>
              </a:ext>
            </a:extLst>
          </p:cNvPr>
          <p:cNvSpPr>
            <a:spLocks noGrp="1"/>
          </p:cNvSpPr>
          <p:nvPr>
            <p:ph sz="half" idx="1"/>
          </p:nvPr>
        </p:nvSpPr>
        <p:spPr>
          <a:xfrm>
            <a:off x="1029443" y="1559020"/>
            <a:ext cx="5362027" cy="3541714"/>
          </a:xfrm>
        </p:spPr>
        <p:txBody>
          <a:bodyPr>
            <a:normAutofit fontScale="92500" lnSpcReduction="20000"/>
          </a:bodyPr>
          <a:lstStyle/>
          <a:p>
            <a:pPr marL="0" indent="0">
              <a:buNone/>
            </a:pPr>
            <a:r>
              <a:rPr lang="en-US" sz="2600" b="1" u="sng" dirty="0">
                <a:solidFill>
                  <a:schemeClr val="bg1"/>
                </a:solidFill>
              </a:rPr>
              <a:t>DEFINITION:- </a:t>
            </a:r>
          </a:p>
          <a:p>
            <a:r>
              <a:rPr lang="en-US" b="0" i="0" dirty="0">
                <a:solidFill>
                  <a:srgbClr val="000000"/>
                </a:solidFill>
                <a:effectLst/>
                <a:latin typeface="Nunito" pitchFamily="2" charset="0"/>
              </a:rPr>
              <a:t>Repeaters are network devices operating at physical layer of the OSI model that amplify or regenerate an incoming signal before retransmitting it. </a:t>
            </a:r>
          </a:p>
          <a:p>
            <a:r>
              <a:rPr lang="en-US" b="0" i="0" dirty="0">
                <a:solidFill>
                  <a:srgbClr val="000000"/>
                </a:solidFill>
                <a:effectLst/>
                <a:latin typeface="Nunito" pitchFamily="2" charset="0"/>
              </a:rPr>
              <a:t>They are incorporated in networks to expand its coverage area. They are also known as signal boosters.</a:t>
            </a:r>
            <a:endParaRPr lang="en-US" dirty="0"/>
          </a:p>
        </p:txBody>
      </p:sp>
      <p:pic>
        <p:nvPicPr>
          <p:cNvPr id="6" name="Content Placeholder 5">
            <a:extLst>
              <a:ext uri="{FF2B5EF4-FFF2-40B4-BE49-F238E27FC236}">
                <a16:creationId xmlns:a16="http://schemas.microsoft.com/office/drawing/2014/main" id="{A1E494E9-0F24-5AF3-9A5A-750449F4EC9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71389" y="1811755"/>
            <a:ext cx="5029200" cy="3288979"/>
          </a:xfrm>
        </p:spPr>
      </p:pic>
    </p:spTree>
    <p:extLst>
      <p:ext uri="{BB962C8B-B14F-4D97-AF65-F5344CB8AC3E}">
        <p14:creationId xmlns:p14="http://schemas.microsoft.com/office/powerpoint/2010/main" val="1941931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A9C22-7B24-4A6E-8532-E304E7C36BB4}"/>
              </a:ext>
            </a:extLst>
          </p:cNvPr>
          <p:cNvSpPr>
            <a:spLocks noGrp="1"/>
          </p:cNvSpPr>
          <p:nvPr>
            <p:ph type="title"/>
          </p:nvPr>
        </p:nvSpPr>
        <p:spPr/>
        <p:txBody>
          <a:bodyPr>
            <a:normAutofit/>
          </a:bodyPr>
          <a:lstStyle/>
          <a:p>
            <a:r>
              <a:rPr lang="en-US" sz="4400" b="1" u="sng" dirty="0">
                <a:solidFill>
                  <a:schemeClr val="bg1"/>
                </a:solidFill>
                <a:latin typeface="Algerian" panose="04020705040A02060702" pitchFamily="82" charset="0"/>
              </a:rPr>
              <a:t>types of repeater</a:t>
            </a:r>
          </a:p>
        </p:txBody>
      </p:sp>
      <p:sp>
        <p:nvSpPr>
          <p:cNvPr id="3" name="Content Placeholder 2">
            <a:extLst>
              <a:ext uri="{FF2B5EF4-FFF2-40B4-BE49-F238E27FC236}">
                <a16:creationId xmlns:a16="http://schemas.microsoft.com/office/drawing/2014/main" id="{CAC768D6-DF6B-5A9E-EE75-E4F9E2734979}"/>
              </a:ext>
            </a:extLst>
          </p:cNvPr>
          <p:cNvSpPr>
            <a:spLocks noGrp="1"/>
          </p:cNvSpPr>
          <p:nvPr>
            <p:ph sz="half" idx="1"/>
          </p:nvPr>
        </p:nvSpPr>
        <p:spPr>
          <a:xfrm>
            <a:off x="1141410" y="1810139"/>
            <a:ext cx="9905998" cy="4581330"/>
          </a:xfrm>
        </p:spPr>
        <p:txBody>
          <a:bodyPr>
            <a:normAutofit lnSpcReduction="10000"/>
          </a:bodyPr>
          <a:lstStyle/>
          <a:p>
            <a:pPr marL="0" indent="0" algn="just">
              <a:buNone/>
            </a:pPr>
            <a:r>
              <a:rPr lang="en-US" b="0" i="0" dirty="0">
                <a:solidFill>
                  <a:srgbClr val="000000"/>
                </a:solidFill>
                <a:effectLst/>
                <a:latin typeface="Nunito" pitchFamily="2" charset="0"/>
              </a:rPr>
              <a:t>According to the types of signals that they regenerate, repeaters can be classified into two categories −</a:t>
            </a:r>
          </a:p>
          <a:p>
            <a:pPr algn="l">
              <a:buFont typeface="Arial" panose="020B0604020202020204" pitchFamily="34" charset="0"/>
              <a:buChar char="•"/>
            </a:pPr>
            <a:r>
              <a:rPr lang="en-US" b="1" i="0" dirty="0">
                <a:solidFill>
                  <a:srgbClr val="000000"/>
                </a:solidFill>
                <a:effectLst/>
                <a:latin typeface="Nunito" pitchFamily="2" charset="0"/>
              </a:rPr>
              <a:t>Analog Repeaters</a:t>
            </a:r>
            <a:r>
              <a:rPr lang="en-US" b="0" i="0" dirty="0">
                <a:solidFill>
                  <a:srgbClr val="000000"/>
                </a:solidFill>
                <a:effectLst/>
                <a:latin typeface="Nunito" pitchFamily="2" charset="0"/>
              </a:rPr>
              <a:t> − They can only amplify the analog signal.</a:t>
            </a:r>
          </a:p>
          <a:p>
            <a:pPr algn="l">
              <a:buFont typeface="Arial" panose="020B0604020202020204" pitchFamily="34" charset="0"/>
              <a:buChar char="•"/>
            </a:pPr>
            <a:r>
              <a:rPr lang="en-US" b="1" i="0" dirty="0">
                <a:solidFill>
                  <a:srgbClr val="000000"/>
                </a:solidFill>
                <a:effectLst/>
                <a:latin typeface="Nunito" pitchFamily="2" charset="0"/>
              </a:rPr>
              <a:t>Digital Repeaters</a:t>
            </a:r>
            <a:r>
              <a:rPr lang="en-US" b="0" i="0" dirty="0">
                <a:solidFill>
                  <a:srgbClr val="000000"/>
                </a:solidFill>
                <a:effectLst/>
                <a:latin typeface="Nunito" pitchFamily="2" charset="0"/>
              </a:rPr>
              <a:t> − They can reconstruct a digital signal.</a:t>
            </a:r>
          </a:p>
          <a:p>
            <a:pPr marL="0" indent="0" algn="just">
              <a:buNone/>
            </a:pPr>
            <a:r>
              <a:rPr lang="en-US" b="0" i="0" dirty="0">
                <a:solidFill>
                  <a:srgbClr val="000000"/>
                </a:solidFill>
                <a:effectLst/>
                <a:latin typeface="Nunito" pitchFamily="2" charset="0"/>
              </a:rPr>
              <a:t>According to the types of networks that they connect, repeaters can be categorized into two types −</a:t>
            </a:r>
          </a:p>
          <a:p>
            <a:pPr algn="l">
              <a:buFont typeface="Arial" panose="020B0604020202020204" pitchFamily="34" charset="0"/>
              <a:buChar char="•"/>
            </a:pPr>
            <a:r>
              <a:rPr lang="en-US" b="1" i="0" dirty="0">
                <a:solidFill>
                  <a:srgbClr val="000000"/>
                </a:solidFill>
                <a:effectLst/>
                <a:latin typeface="Nunito" pitchFamily="2" charset="0"/>
              </a:rPr>
              <a:t>Wired Repeaters</a:t>
            </a:r>
            <a:r>
              <a:rPr lang="en-US" b="0" i="0" dirty="0">
                <a:solidFill>
                  <a:srgbClr val="000000"/>
                </a:solidFill>
                <a:effectLst/>
                <a:latin typeface="Nunito" pitchFamily="2" charset="0"/>
              </a:rPr>
              <a:t> − They are used in wired LANs.</a:t>
            </a:r>
          </a:p>
          <a:p>
            <a:pPr algn="l">
              <a:buFont typeface="Arial" panose="020B0604020202020204" pitchFamily="34" charset="0"/>
              <a:buChar char="•"/>
            </a:pPr>
            <a:r>
              <a:rPr lang="en-US" b="1" i="0" dirty="0">
                <a:solidFill>
                  <a:srgbClr val="000000"/>
                </a:solidFill>
                <a:effectLst/>
                <a:latin typeface="Nunito" pitchFamily="2" charset="0"/>
              </a:rPr>
              <a:t>Wireless Repeaters</a:t>
            </a:r>
            <a:r>
              <a:rPr lang="en-US" b="0" i="0" dirty="0">
                <a:solidFill>
                  <a:srgbClr val="000000"/>
                </a:solidFill>
                <a:effectLst/>
                <a:latin typeface="Nunito" pitchFamily="2" charset="0"/>
              </a:rPr>
              <a:t> − They are used in wireless LANs and cellular networks.</a:t>
            </a:r>
          </a:p>
          <a:p>
            <a:pPr marL="0" indent="0">
              <a:buNone/>
            </a:pPr>
            <a:endParaRPr lang="en-US" dirty="0"/>
          </a:p>
        </p:txBody>
      </p:sp>
    </p:spTree>
    <p:extLst>
      <p:ext uri="{BB962C8B-B14F-4D97-AF65-F5344CB8AC3E}">
        <p14:creationId xmlns:p14="http://schemas.microsoft.com/office/powerpoint/2010/main" val="1655295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60739-3F37-E170-98BE-5A2F96C3FB36}"/>
              </a:ext>
            </a:extLst>
          </p:cNvPr>
          <p:cNvSpPr>
            <a:spLocks noGrp="1"/>
          </p:cNvSpPr>
          <p:nvPr>
            <p:ph type="title"/>
          </p:nvPr>
        </p:nvSpPr>
        <p:spPr/>
        <p:txBody>
          <a:bodyPr>
            <a:normAutofit/>
          </a:bodyPr>
          <a:lstStyle/>
          <a:p>
            <a:r>
              <a:rPr lang="en-US" sz="4400" b="1" u="sng" dirty="0">
                <a:solidFill>
                  <a:schemeClr val="bg1"/>
                </a:solidFill>
                <a:latin typeface="Algerian" panose="04020705040A02060702" pitchFamily="82" charset="0"/>
              </a:rPr>
              <a:t>Advantages of repeater</a:t>
            </a:r>
          </a:p>
        </p:txBody>
      </p:sp>
      <p:sp>
        <p:nvSpPr>
          <p:cNvPr id="3" name="Content Placeholder 2">
            <a:extLst>
              <a:ext uri="{FF2B5EF4-FFF2-40B4-BE49-F238E27FC236}">
                <a16:creationId xmlns:a16="http://schemas.microsoft.com/office/drawing/2014/main" id="{5D434399-A7C1-F0B8-4FC4-A0623581FC53}"/>
              </a:ext>
            </a:extLst>
          </p:cNvPr>
          <p:cNvSpPr>
            <a:spLocks noGrp="1"/>
          </p:cNvSpPr>
          <p:nvPr>
            <p:ph sz="half" idx="1"/>
          </p:nvPr>
        </p:nvSpPr>
        <p:spPr>
          <a:xfrm>
            <a:off x="1141411" y="2249486"/>
            <a:ext cx="9905998" cy="3989996"/>
          </a:xfrm>
        </p:spPr>
        <p:txBody>
          <a:bodyPr/>
          <a:lstStyle/>
          <a:p>
            <a:pPr algn="just">
              <a:buFont typeface="Arial" panose="020B0604020202020204" pitchFamily="34" charset="0"/>
              <a:buChar char="•"/>
            </a:pPr>
            <a:r>
              <a:rPr lang="en-US" sz="2800" b="0" i="0" dirty="0">
                <a:solidFill>
                  <a:srgbClr val="000000"/>
                </a:solidFill>
                <a:effectLst/>
                <a:latin typeface="Nunito" pitchFamily="2" charset="0"/>
              </a:rPr>
              <a:t>Repeaters are simple to install and can easily extend the length or the coverage area of networks.</a:t>
            </a:r>
          </a:p>
          <a:p>
            <a:pPr algn="just">
              <a:buFont typeface="Arial" panose="020B0604020202020204" pitchFamily="34" charset="0"/>
              <a:buChar char="•"/>
            </a:pPr>
            <a:r>
              <a:rPr lang="en-US" sz="2800" b="0" i="0" dirty="0">
                <a:solidFill>
                  <a:srgbClr val="000000"/>
                </a:solidFill>
                <a:effectLst/>
                <a:latin typeface="Nunito" pitchFamily="2" charset="0"/>
              </a:rPr>
              <a:t>They are cost effective.</a:t>
            </a:r>
          </a:p>
          <a:p>
            <a:pPr algn="just">
              <a:buFont typeface="Arial" panose="020B0604020202020204" pitchFamily="34" charset="0"/>
              <a:buChar char="•"/>
            </a:pPr>
            <a:r>
              <a:rPr lang="en-US" sz="2800" b="0" i="0" dirty="0">
                <a:solidFill>
                  <a:srgbClr val="000000"/>
                </a:solidFill>
                <a:effectLst/>
                <a:latin typeface="Nunito" pitchFamily="2" charset="0"/>
              </a:rPr>
              <a:t>They can connect signals using different types of cables.</a:t>
            </a:r>
          </a:p>
          <a:p>
            <a:pPr marL="0" indent="0">
              <a:buNone/>
            </a:pPr>
            <a:endParaRPr lang="en-US" dirty="0"/>
          </a:p>
        </p:txBody>
      </p:sp>
    </p:spTree>
    <p:extLst>
      <p:ext uri="{BB962C8B-B14F-4D97-AF65-F5344CB8AC3E}">
        <p14:creationId xmlns:p14="http://schemas.microsoft.com/office/powerpoint/2010/main" val="1653310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777ED-75BE-B1AD-5FFD-23BB538DCE94}"/>
              </a:ext>
            </a:extLst>
          </p:cNvPr>
          <p:cNvSpPr>
            <a:spLocks noGrp="1"/>
          </p:cNvSpPr>
          <p:nvPr>
            <p:ph type="title"/>
          </p:nvPr>
        </p:nvSpPr>
        <p:spPr/>
        <p:txBody>
          <a:bodyPr>
            <a:normAutofit/>
          </a:bodyPr>
          <a:lstStyle/>
          <a:p>
            <a:r>
              <a:rPr lang="en-US" sz="4400" b="1" u="sng" dirty="0">
                <a:solidFill>
                  <a:schemeClr val="bg1"/>
                </a:solidFill>
                <a:latin typeface="Algerian" panose="04020705040A02060702" pitchFamily="82" charset="0"/>
              </a:rPr>
              <a:t>Disadvantages of repeater</a:t>
            </a:r>
          </a:p>
        </p:txBody>
      </p:sp>
      <p:sp>
        <p:nvSpPr>
          <p:cNvPr id="3" name="Content Placeholder 2">
            <a:extLst>
              <a:ext uri="{FF2B5EF4-FFF2-40B4-BE49-F238E27FC236}">
                <a16:creationId xmlns:a16="http://schemas.microsoft.com/office/drawing/2014/main" id="{15F2CAE1-C593-290C-BA75-6D76D721E0DC}"/>
              </a:ext>
            </a:extLst>
          </p:cNvPr>
          <p:cNvSpPr>
            <a:spLocks noGrp="1"/>
          </p:cNvSpPr>
          <p:nvPr>
            <p:ph sz="half" idx="1"/>
          </p:nvPr>
        </p:nvSpPr>
        <p:spPr>
          <a:xfrm>
            <a:off x="1141410" y="2249486"/>
            <a:ext cx="9905998" cy="3541714"/>
          </a:xfrm>
        </p:spPr>
        <p:txBody>
          <a:bodyPr/>
          <a:lstStyle/>
          <a:p>
            <a:pPr algn="just">
              <a:buFont typeface="Arial" panose="020B0604020202020204" pitchFamily="34" charset="0"/>
              <a:buChar char="•"/>
            </a:pPr>
            <a:r>
              <a:rPr lang="en-US" b="0" i="0" dirty="0">
                <a:solidFill>
                  <a:srgbClr val="000000"/>
                </a:solidFill>
                <a:effectLst/>
                <a:latin typeface="Nunito" pitchFamily="2" charset="0"/>
              </a:rPr>
              <a:t>Repeaters cannot connect dissimilar networks.</a:t>
            </a:r>
          </a:p>
          <a:p>
            <a:pPr algn="just">
              <a:buFont typeface="Arial" panose="020B0604020202020204" pitchFamily="34" charset="0"/>
              <a:buChar char="•"/>
            </a:pPr>
            <a:r>
              <a:rPr lang="en-US" b="0" i="0" dirty="0">
                <a:solidFill>
                  <a:srgbClr val="000000"/>
                </a:solidFill>
                <a:effectLst/>
                <a:latin typeface="Nunito" pitchFamily="2" charset="0"/>
              </a:rPr>
              <a:t>They cannot differentiate between actual signal and noise.</a:t>
            </a:r>
          </a:p>
          <a:p>
            <a:pPr algn="just">
              <a:buFont typeface="Arial" panose="020B0604020202020204" pitchFamily="34" charset="0"/>
              <a:buChar char="•"/>
            </a:pPr>
            <a:r>
              <a:rPr lang="en-US" b="0" i="0" dirty="0">
                <a:solidFill>
                  <a:srgbClr val="000000"/>
                </a:solidFill>
                <a:effectLst/>
                <a:latin typeface="Nunito" pitchFamily="2" charset="0"/>
              </a:rPr>
              <a:t>They cannot reduce network traffic or congestion.</a:t>
            </a:r>
          </a:p>
          <a:p>
            <a:pPr algn="just">
              <a:buFont typeface="Arial" panose="020B0604020202020204" pitchFamily="34" charset="0"/>
              <a:buChar char="•"/>
            </a:pPr>
            <a:r>
              <a:rPr lang="en-US" b="0" i="0" dirty="0">
                <a:solidFill>
                  <a:srgbClr val="000000"/>
                </a:solidFill>
                <a:effectLst/>
                <a:latin typeface="Nunito" pitchFamily="2" charset="0"/>
              </a:rPr>
              <a:t>Most networks have limitations upon the number of repeaters that can be deployed.</a:t>
            </a:r>
          </a:p>
          <a:p>
            <a:endParaRPr lang="en-US" dirty="0"/>
          </a:p>
        </p:txBody>
      </p:sp>
    </p:spTree>
    <p:extLst>
      <p:ext uri="{BB962C8B-B14F-4D97-AF65-F5344CB8AC3E}">
        <p14:creationId xmlns:p14="http://schemas.microsoft.com/office/powerpoint/2010/main" val="42293328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208</TotalTime>
  <Words>1062</Words>
  <Application>Microsoft Office PowerPoint</Application>
  <PresentationFormat>Widescreen</PresentationFormat>
  <Paragraphs>84</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Algerian</vt:lpstr>
      <vt:lpstr>Arial</vt:lpstr>
      <vt:lpstr>inter-regular</vt:lpstr>
      <vt:lpstr>Nunito</vt:lpstr>
      <vt:lpstr>Tw Cen MT</vt:lpstr>
      <vt:lpstr>Wingdings</vt:lpstr>
      <vt:lpstr>Circuit</vt:lpstr>
      <vt:lpstr>Function of network Interface card(nic)</vt:lpstr>
      <vt:lpstr>Types of NIC Cards </vt:lpstr>
      <vt:lpstr>Internal Network Cards </vt:lpstr>
      <vt:lpstr>External interface card</vt:lpstr>
      <vt:lpstr>Functions of nic</vt:lpstr>
      <vt:lpstr>repeater</vt:lpstr>
      <vt:lpstr>types of repeater</vt:lpstr>
      <vt:lpstr>Advantages of repeater</vt:lpstr>
      <vt:lpstr>Disadvantages of repeater</vt:lpstr>
      <vt:lpstr>Hub</vt:lpstr>
      <vt:lpstr>Types of hub</vt:lpstr>
      <vt:lpstr>PowerPoint Presentation</vt:lpstr>
      <vt:lpstr>Advantages of hub</vt:lpstr>
      <vt:lpstr>Disadvantages of hub</vt:lpstr>
      <vt:lpstr>switches</vt:lpstr>
      <vt:lpstr>Advantages of switches</vt:lpstr>
      <vt:lpstr>Disadvantages of switches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SUMIT MANI TIWARI</dc:creator>
  <cp:lastModifiedBy>Drishti Chakarvarty</cp:lastModifiedBy>
  <cp:revision>13</cp:revision>
  <dcterms:created xsi:type="dcterms:W3CDTF">2022-12-08T17:37:00Z</dcterms:created>
  <dcterms:modified xsi:type="dcterms:W3CDTF">2023-04-07T05:35:07Z</dcterms:modified>
</cp:coreProperties>
</file>