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79" r:id="rId2"/>
    <p:sldId id="258" r:id="rId3"/>
    <p:sldId id="259" r:id="rId4"/>
    <p:sldId id="260" r:id="rId5"/>
    <p:sldId id="261" r:id="rId6"/>
    <p:sldId id="262" r:id="rId7"/>
    <p:sldId id="263" r:id="rId8"/>
    <p:sldId id="264" r:id="rId9"/>
    <p:sldId id="278" r:id="rId10"/>
    <p:sldId id="273" r:id="rId11"/>
    <p:sldId id="274" r:id="rId12"/>
    <p:sldId id="276" r:id="rId13"/>
    <p:sldId id="277" r:id="rId14"/>
    <p:sldId id="271" r:id="rId15"/>
    <p:sldId id="265" r:id="rId16"/>
    <p:sldId id="266" r:id="rId17"/>
    <p:sldId id="267" r:id="rId18"/>
    <p:sldId id="268" r:id="rId19"/>
    <p:sldId id="280" r:id="rId20"/>
    <p:sldId id="281" r:id="rId21"/>
    <p:sldId id="282" r:id="rId22"/>
    <p:sldId id="288" r:id="rId23"/>
    <p:sldId id="289" r:id="rId24"/>
    <p:sldId id="29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7" autoAdjust="0"/>
    <p:restoredTop sz="94660"/>
  </p:normalViewPr>
  <p:slideViewPr>
    <p:cSldViewPr snapToGrid="0">
      <p:cViewPr varScale="1">
        <p:scale>
          <a:sx n="82" d="100"/>
          <a:sy n="82" d="100"/>
        </p:scale>
        <p:origin x="485"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b105a63600b44e86885054a335bf470fbd8d0321534775285b62ffe2ef2bd4c6::" providerId="AD" clId="Web-{CAA53BA2-B09C-574B-B0A4-D7CB7D685A6E}"/>
    <pc:docChg chg="delSld modSld sldOrd">
      <pc:chgData name="Guest User" userId="S::urn:spo:anon#b105a63600b44e86885054a335bf470fbd8d0321534775285b62ffe2ef2bd4c6::" providerId="AD" clId="Web-{CAA53BA2-B09C-574B-B0A4-D7CB7D685A6E}" dt="2022-12-08T08:03:19.133" v="52"/>
      <pc:docMkLst>
        <pc:docMk/>
      </pc:docMkLst>
      <pc:sldChg chg="modSp">
        <pc:chgData name="Guest User" userId="S::urn:spo:anon#b105a63600b44e86885054a335bf470fbd8d0321534775285b62ffe2ef2bd4c6::" providerId="AD" clId="Web-{CAA53BA2-B09C-574B-B0A4-D7CB7D685A6E}" dt="2022-12-08T07:54:25.834" v="22" actId="20577"/>
        <pc:sldMkLst>
          <pc:docMk/>
          <pc:sldMk cId="1028561749" sldId="267"/>
        </pc:sldMkLst>
        <pc:spChg chg="mod">
          <ac:chgData name="Guest User" userId="S::urn:spo:anon#b105a63600b44e86885054a335bf470fbd8d0321534775285b62ffe2ef2bd4c6::" providerId="AD" clId="Web-{CAA53BA2-B09C-574B-B0A4-D7CB7D685A6E}" dt="2022-12-08T07:54:19.068" v="21" actId="1076"/>
          <ac:spMkLst>
            <pc:docMk/>
            <pc:sldMk cId="1028561749" sldId="267"/>
            <ac:spMk id="3" creationId="{3D488891-A5F2-1218-05EE-1D45320292D9}"/>
          </ac:spMkLst>
        </pc:spChg>
        <pc:spChg chg="mod">
          <ac:chgData name="Guest User" userId="S::urn:spo:anon#b105a63600b44e86885054a335bf470fbd8d0321534775285b62ffe2ef2bd4c6::" providerId="AD" clId="Web-{CAA53BA2-B09C-574B-B0A4-D7CB7D685A6E}" dt="2022-12-08T07:54:25.834" v="22" actId="20577"/>
          <ac:spMkLst>
            <pc:docMk/>
            <pc:sldMk cId="1028561749" sldId="267"/>
            <ac:spMk id="5" creationId="{4B333D5A-05E3-B9CA-7030-BC0F7EFF615A}"/>
          </ac:spMkLst>
        </pc:spChg>
        <pc:spChg chg="mod">
          <ac:chgData name="Guest User" userId="S::urn:spo:anon#b105a63600b44e86885054a335bf470fbd8d0321534775285b62ffe2ef2bd4c6::" providerId="AD" clId="Web-{CAA53BA2-B09C-574B-B0A4-D7CB7D685A6E}" dt="2022-12-08T07:53:58.708" v="15" actId="20577"/>
          <ac:spMkLst>
            <pc:docMk/>
            <pc:sldMk cId="1028561749" sldId="267"/>
            <ac:spMk id="7" creationId="{3496C62A-D02C-6077-5C0F-EFC36E84EC3A}"/>
          </ac:spMkLst>
        </pc:spChg>
      </pc:sldChg>
      <pc:sldChg chg="modSp">
        <pc:chgData name="Guest User" userId="S::urn:spo:anon#b105a63600b44e86885054a335bf470fbd8d0321534775285b62ffe2ef2bd4c6::" providerId="AD" clId="Web-{CAA53BA2-B09C-574B-B0A4-D7CB7D685A6E}" dt="2022-12-08T08:01:39.129" v="48" actId="20577"/>
        <pc:sldMkLst>
          <pc:docMk/>
          <pc:sldMk cId="2244777157" sldId="268"/>
        </pc:sldMkLst>
        <pc:spChg chg="mod">
          <ac:chgData name="Guest User" userId="S::urn:spo:anon#b105a63600b44e86885054a335bf470fbd8d0321534775285b62ffe2ef2bd4c6::" providerId="AD" clId="Web-{CAA53BA2-B09C-574B-B0A4-D7CB7D685A6E}" dt="2022-12-08T08:01:39.129" v="48" actId="20577"/>
          <ac:spMkLst>
            <pc:docMk/>
            <pc:sldMk cId="2244777157" sldId="268"/>
            <ac:spMk id="3" creationId="{4311E99F-B5D5-56A9-13E3-AD942927960C}"/>
          </ac:spMkLst>
        </pc:spChg>
      </pc:sldChg>
      <pc:sldChg chg="del">
        <pc:chgData name="Guest User" userId="S::urn:spo:anon#b105a63600b44e86885054a335bf470fbd8d0321534775285b62ffe2ef2bd4c6::" providerId="AD" clId="Web-{CAA53BA2-B09C-574B-B0A4-D7CB7D685A6E}" dt="2022-12-08T05:08:36.648" v="0"/>
        <pc:sldMkLst>
          <pc:docMk/>
          <pc:sldMk cId="4238961070" sldId="275"/>
        </pc:sldMkLst>
      </pc:sldChg>
      <pc:sldChg chg="modSp">
        <pc:chgData name="Guest User" userId="S::urn:spo:anon#b105a63600b44e86885054a335bf470fbd8d0321534775285b62ffe2ef2bd4c6::" providerId="AD" clId="Web-{CAA53BA2-B09C-574B-B0A4-D7CB7D685A6E}" dt="2022-12-08T08:01:13.347" v="47" actId="20577"/>
        <pc:sldMkLst>
          <pc:docMk/>
          <pc:sldMk cId="1337501097" sldId="281"/>
        </pc:sldMkLst>
        <pc:spChg chg="mod">
          <ac:chgData name="Guest User" userId="S::urn:spo:anon#b105a63600b44e86885054a335bf470fbd8d0321534775285b62ffe2ef2bd4c6::" providerId="AD" clId="Web-{CAA53BA2-B09C-574B-B0A4-D7CB7D685A6E}" dt="2022-12-08T08:01:13.347" v="47" actId="20577"/>
          <ac:spMkLst>
            <pc:docMk/>
            <pc:sldMk cId="1337501097" sldId="281"/>
            <ac:spMk id="3" creationId="{22A9181B-276F-E5F8-677E-2A89D77334DF}"/>
          </ac:spMkLst>
        </pc:spChg>
        <pc:spChg chg="mod">
          <ac:chgData name="Guest User" userId="S::urn:spo:anon#b105a63600b44e86885054a335bf470fbd8d0321534775285b62ffe2ef2bd4c6::" providerId="AD" clId="Web-{CAA53BA2-B09C-574B-B0A4-D7CB7D685A6E}" dt="2022-12-08T05:23:23.297" v="7" actId="1076"/>
          <ac:spMkLst>
            <pc:docMk/>
            <pc:sldMk cId="1337501097" sldId="281"/>
            <ac:spMk id="5" creationId="{736BAE1D-E5C5-C86F-C59F-299DC44E6E11}"/>
          </ac:spMkLst>
        </pc:spChg>
      </pc:sldChg>
      <pc:sldChg chg="del">
        <pc:chgData name="Guest User" userId="S::urn:spo:anon#b105a63600b44e86885054a335bf470fbd8d0321534775285b62ffe2ef2bd4c6::" providerId="AD" clId="Web-{CAA53BA2-B09C-574B-B0A4-D7CB7D685A6E}" dt="2022-12-08T08:02:33.303" v="49"/>
        <pc:sldMkLst>
          <pc:docMk/>
          <pc:sldMk cId="993808530" sldId="283"/>
        </pc:sldMkLst>
      </pc:sldChg>
      <pc:sldChg chg="modSp del">
        <pc:chgData name="Guest User" userId="S::urn:spo:anon#b105a63600b44e86885054a335bf470fbd8d0321534775285b62ffe2ef2bd4c6::" providerId="AD" clId="Web-{CAA53BA2-B09C-574B-B0A4-D7CB7D685A6E}" dt="2022-12-08T08:03:19.133" v="52"/>
        <pc:sldMkLst>
          <pc:docMk/>
          <pc:sldMk cId="1231808770" sldId="284"/>
        </pc:sldMkLst>
        <pc:spChg chg="mod">
          <ac:chgData name="Guest User" userId="S::urn:spo:anon#b105a63600b44e86885054a335bf470fbd8d0321534775285b62ffe2ef2bd4c6::" providerId="AD" clId="Web-{CAA53BA2-B09C-574B-B0A4-D7CB7D685A6E}" dt="2022-12-08T07:57:58.982" v="24" actId="20577"/>
          <ac:spMkLst>
            <pc:docMk/>
            <pc:sldMk cId="1231808770" sldId="284"/>
            <ac:spMk id="7" creationId="{9A43E422-AD67-5D03-B016-E3A8AE2FDD13}"/>
          </ac:spMkLst>
        </pc:spChg>
        <pc:spChg chg="mod">
          <ac:chgData name="Guest User" userId="S::urn:spo:anon#b105a63600b44e86885054a335bf470fbd8d0321534775285b62ffe2ef2bd4c6::" providerId="AD" clId="Web-{CAA53BA2-B09C-574B-B0A4-D7CB7D685A6E}" dt="2022-12-08T07:58:15.029" v="25" actId="20577"/>
          <ac:spMkLst>
            <pc:docMk/>
            <pc:sldMk cId="1231808770" sldId="284"/>
            <ac:spMk id="11" creationId="{D1E7544A-06C9-102C-707F-456A8FA3B976}"/>
          </ac:spMkLst>
        </pc:spChg>
      </pc:sldChg>
      <pc:sldChg chg="modSp del">
        <pc:chgData name="Guest User" userId="S::urn:spo:anon#b105a63600b44e86885054a335bf470fbd8d0321534775285b62ffe2ef2bd4c6::" providerId="AD" clId="Web-{CAA53BA2-B09C-574B-B0A4-D7CB7D685A6E}" dt="2022-12-08T08:00:42.034" v="39"/>
        <pc:sldMkLst>
          <pc:docMk/>
          <pc:sldMk cId="2240031595" sldId="285"/>
        </pc:sldMkLst>
        <pc:spChg chg="mod">
          <ac:chgData name="Guest User" userId="S::urn:spo:anon#b105a63600b44e86885054a335bf470fbd8d0321534775285b62ffe2ef2bd4c6::" providerId="AD" clId="Web-{CAA53BA2-B09C-574B-B0A4-D7CB7D685A6E}" dt="2022-12-08T07:59:39.735" v="38" actId="20577"/>
          <ac:spMkLst>
            <pc:docMk/>
            <pc:sldMk cId="2240031595" sldId="285"/>
            <ac:spMk id="3" creationId="{8B551C3B-7322-1B0B-13CA-671EDD9D86A1}"/>
          </ac:spMkLst>
        </pc:spChg>
        <pc:spChg chg="mod">
          <ac:chgData name="Guest User" userId="S::urn:spo:anon#b105a63600b44e86885054a335bf470fbd8d0321534775285b62ffe2ef2bd4c6::" providerId="AD" clId="Web-{CAA53BA2-B09C-574B-B0A4-D7CB7D685A6E}" dt="2022-12-08T06:03:35.849" v="9" actId="20577"/>
          <ac:spMkLst>
            <pc:docMk/>
            <pc:sldMk cId="2240031595" sldId="285"/>
            <ac:spMk id="7" creationId="{64F97FC8-5271-86CC-90AD-BF16504AA659}"/>
          </ac:spMkLst>
        </pc:spChg>
      </pc:sldChg>
      <pc:sldChg chg="del">
        <pc:chgData name="Guest User" userId="S::urn:spo:anon#b105a63600b44e86885054a335bf470fbd8d0321534775285b62ffe2ef2bd4c6::" providerId="AD" clId="Web-{CAA53BA2-B09C-574B-B0A4-D7CB7D685A6E}" dt="2022-12-08T06:07:45.621" v="10"/>
        <pc:sldMkLst>
          <pc:docMk/>
          <pc:sldMk cId="2705132517" sldId="286"/>
        </pc:sldMkLst>
      </pc:sldChg>
      <pc:sldChg chg="modSp del">
        <pc:chgData name="Guest User" userId="S::urn:spo:anon#b105a63600b44e86885054a335bf470fbd8d0321534775285b62ffe2ef2bd4c6::" providerId="AD" clId="Web-{CAA53BA2-B09C-574B-B0A4-D7CB7D685A6E}" dt="2022-12-08T08:02:50.929" v="50"/>
        <pc:sldMkLst>
          <pc:docMk/>
          <pc:sldMk cId="1414169969" sldId="287"/>
        </pc:sldMkLst>
        <pc:spChg chg="mod">
          <ac:chgData name="Guest User" userId="S::urn:spo:anon#b105a63600b44e86885054a335bf470fbd8d0321534775285b62ffe2ef2bd4c6::" providerId="AD" clId="Web-{CAA53BA2-B09C-574B-B0A4-D7CB7D685A6E}" dt="2022-12-08T07:59:18.312" v="32" actId="20577"/>
          <ac:spMkLst>
            <pc:docMk/>
            <pc:sldMk cId="1414169969" sldId="287"/>
            <ac:spMk id="3" creationId="{259ECAA5-F224-8961-9CC7-1991CCE8CF9B}"/>
          </ac:spMkLst>
        </pc:spChg>
        <pc:spChg chg="mod">
          <ac:chgData name="Guest User" userId="S::urn:spo:anon#b105a63600b44e86885054a335bf470fbd8d0321534775285b62ffe2ef2bd4c6::" providerId="AD" clId="Web-{CAA53BA2-B09C-574B-B0A4-D7CB7D685A6E}" dt="2022-12-08T06:09:29.264" v="11" actId="1076"/>
          <ac:spMkLst>
            <pc:docMk/>
            <pc:sldMk cId="1414169969" sldId="287"/>
            <ac:spMk id="5" creationId="{7C21F628-0F67-844C-2D6A-A36D9BE0DEF5}"/>
          </ac:spMkLst>
        </pc:spChg>
      </pc:sldChg>
      <pc:sldChg chg="modSp ord">
        <pc:chgData name="Guest User" userId="S::urn:spo:anon#b105a63600b44e86885054a335bf470fbd8d0321534775285b62ffe2ef2bd4c6::" providerId="AD" clId="Web-{CAA53BA2-B09C-574B-B0A4-D7CB7D685A6E}" dt="2022-12-08T08:02:54.788" v="51"/>
        <pc:sldMkLst>
          <pc:docMk/>
          <pc:sldMk cId="2646236307" sldId="288"/>
        </pc:sldMkLst>
        <pc:spChg chg="mod">
          <ac:chgData name="Guest User" userId="S::urn:spo:anon#b105a63600b44e86885054a335bf470fbd8d0321534775285b62ffe2ef2bd4c6::" providerId="AD" clId="Web-{CAA53BA2-B09C-574B-B0A4-D7CB7D685A6E}" dt="2022-12-08T06:14:40.163" v="12" actId="1076"/>
          <ac:spMkLst>
            <pc:docMk/>
            <pc:sldMk cId="2646236307" sldId="288"/>
            <ac:spMk id="3" creationId="{E8BEBB72-F956-358F-DD84-BA08664EBE9C}"/>
          </ac:spMkLst>
        </pc:spChg>
      </pc:sldChg>
      <pc:sldChg chg="modSp">
        <pc:chgData name="Guest User" userId="S::urn:spo:anon#b105a63600b44e86885054a335bf470fbd8d0321534775285b62ffe2ef2bd4c6::" providerId="AD" clId="Web-{CAA53BA2-B09C-574B-B0A4-D7CB7D685A6E}" dt="2022-12-08T07:59:27.422" v="33" actId="20577"/>
        <pc:sldMkLst>
          <pc:docMk/>
          <pc:sldMk cId="4060441930" sldId="289"/>
        </pc:sldMkLst>
        <pc:spChg chg="mod">
          <ac:chgData name="Guest User" userId="S::urn:spo:anon#b105a63600b44e86885054a335bf470fbd8d0321534775285b62ffe2ef2bd4c6::" providerId="AD" clId="Web-{CAA53BA2-B09C-574B-B0A4-D7CB7D685A6E}" dt="2022-12-08T07:59:27.422" v="33" actId="20577"/>
          <ac:spMkLst>
            <pc:docMk/>
            <pc:sldMk cId="4060441930" sldId="289"/>
            <ac:spMk id="3" creationId="{8170A200-0D56-4B2C-BBB1-1F924FF2AD99}"/>
          </ac:spMkLst>
        </pc:spChg>
      </pc:sldChg>
    </pc:docChg>
  </pc:docChgLst>
  <pc:docChgLst>
    <pc:chgData name="Drishti Chakarvarty" userId="69aba5ff69943dff" providerId="LiveId" clId="{8FABE1AB-E444-409E-ACA6-088C4E668207}"/>
    <pc:docChg chg="delSld">
      <pc:chgData name="Drishti Chakarvarty" userId="69aba5ff69943dff" providerId="LiveId" clId="{8FABE1AB-E444-409E-ACA6-088C4E668207}" dt="2023-04-07T05:36:05.990" v="0" actId="47"/>
      <pc:docMkLst>
        <pc:docMk/>
      </pc:docMkLst>
      <pc:sldChg chg="del">
        <pc:chgData name="Drishti Chakarvarty" userId="69aba5ff69943dff" providerId="LiveId" clId="{8FABE1AB-E444-409E-ACA6-088C4E668207}" dt="2023-04-07T05:36:05.990" v="0" actId="47"/>
        <pc:sldMkLst>
          <pc:docMk/>
          <pc:sldMk cId="3040872931" sldId="256"/>
        </pc:sldMkLst>
      </pc:sldChg>
    </pc:docChg>
  </pc:docChgLst>
  <pc:docChgLst>
    <pc:chgData name="Guest User" userId="S::urn:spo:anon#b105a63600b44e86885054a335bf470fbd8d0321534775285b62ffe2ef2bd4c6::" providerId="AD" clId="Web-{3179B7C3-0B73-FE39-EB86-4ECEC0AE37BD}"/>
    <pc:docChg chg="delSld">
      <pc:chgData name="Guest User" userId="S::urn:spo:anon#b105a63600b44e86885054a335bf470fbd8d0321534775285b62ffe2ef2bd4c6::" providerId="AD" clId="Web-{3179B7C3-0B73-FE39-EB86-4ECEC0AE37BD}" dt="2022-12-08T08:55:50.366" v="1"/>
      <pc:docMkLst>
        <pc:docMk/>
      </pc:docMkLst>
      <pc:sldChg chg="del">
        <pc:chgData name="Guest User" userId="S::urn:spo:anon#b105a63600b44e86885054a335bf470fbd8d0321534775285b62ffe2ef2bd4c6::" providerId="AD" clId="Web-{3179B7C3-0B73-FE39-EB86-4ECEC0AE37BD}" dt="2022-12-08T08:55:46.007" v="0"/>
        <pc:sldMkLst>
          <pc:docMk/>
          <pc:sldMk cId="1984665127" sldId="269"/>
        </pc:sldMkLst>
      </pc:sldChg>
      <pc:sldChg chg="del">
        <pc:chgData name="Guest User" userId="S::urn:spo:anon#b105a63600b44e86885054a335bf470fbd8d0321534775285b62ffe2ef2bd4c6::" providerId="AD" clId="Web-{3179B7C3-0B73-FE39-EB86-4ECEC0AE37BD}" dt="2022-12-08T08:55:50.366" v="1"/>
        <pc:sldMkLst>
          <pc:docMk/>
          <pc:sldMk cId="2795947224"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09FF56-80F3-46A0-A2A5-286CD2318D37}"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4D0A006-BF69-4823-A8BA-2E70956D0A06}" type="slidenum">
              <a:rPr lang="en-US" smtClean="0"/>
              <a:t>‹#›</a:t>
            </a:fld>
            <a:endParaRPr lang="en-US"/>
          </a:p>
        </p:txBody>
      </p:sp>
    </p:spTree>
    <p:extLst>
      <p:ext uri="{BB962C8B-B14F-4D97-AF65-F5344CB8AC3E}">
        <p14:creationId xmlns:p14="http://schemas.microsoft.com/office/powerpoint/2010/main" val="188991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9FF56-80F3-46A0-A2A5-286CD2318D37}"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D0A006-BF69-4823-A8BA-2E70956D0A06}" type="slidenum">
              <a:rPr lang="en-US" smtClean="0"/>
              <a:t>‹#›</a:t>
            </a:fld>
            <a:endParaRPr lang="en-US"/>
          </a:p>
        </p:txBody>
      </p:sp>
    </p:spTree>
    <p:extLst>
      <p:ext uri="{BB962C8B-B14F-4D97-AF65-F5344CB8AC3E}">
        <p14:creationId xmlns:p14="http://schemas.microsoft.com/office/powerpoint/2010/main" val="402694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9FF56-80F3-46A0-A2A5-286CD2318D37}"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D0A006-BF69-4823-A8BA-2E70956D0A0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3814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09FF56-80F3-46A0-A2A5-286CD2318D37}"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D0A006-BF69-4823-A8BA-2E70956D0A06}" type="slidenum">
              <a:rPr lang="en-US" smtClean="0"/>
              <a:t>‹#›</a:t>
            </a:fld>
            <a:endParaRPr lang="en-US"/>
          </a:p>
        </p:txBody>
      </p:sp>
    </p:spTree>
    <p:extLst>
      <p:ext uri="{BB962C8B-B14F-4D97-AF65-F5344CB8AC3E}">
        <p14:creationId xmlns:p14="http://schemas.microsoft.com/office/powerpoint/2010/main" val="3535255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09FF56-80F3-46A0-A2A5-286CD2318D37}"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D0A006-BF69-4823-A8BA-2E70956D0A0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5691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09FF56-80F3-46A0-A2A5-286CD2318D37}"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D0A006-BF69-4823-A8BA-2E70956D0A06}" type="slidenum">
              <a:rPr lang="en-US" smtClean="0"/>
              <a:t>‹#›</a:t>
            </a:fld>
            <a:endParaRPr lang="en-US"/>
          </a:p>
        </p:txBody>
      </p:sp>
    </p:spTree>
    <p:extLst>
      <p:ext uri="{BB962C8B-B14F-4D97-AF65-F5344CB8AC3E}">
        <p14:creationId xmlns:p14="http://schemas.microsoft.com/office/powerpoint/2010/main" val="2457455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9FF56-80F3-46A0-A2A5-286CD2318D37}"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D0A006-BF69-4823-A8BA-2E70956D0A06}" type="slidenum">
              <a:rPr lang="en-US" smtClean="0"/>
              <a:t>‹#›</a:t>
            </a:fld>
            <a:endParaRPr lang="en-US"/>
          </a:p>
        </p:txBody>
      </p:sp>
    </p:spTree>
    <p:extLst>
      <p:ext uri="{BB962C8B-B14F-4D97-AF65-F5344CB8AC3E}">
        <p14:creationId xmlns:p14="http://schemas.microsoft.com/office/powerpoint/2010/main" val="4119123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9FF56-80F3-46A0-A2A5-286CD2318D37}"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D0A006-BF69-4823-A8BA-2E70956D0A06}" type="slidenum">
              <a:rPr lang="en-US" smtClean="0"/>
              <a:t>‹#›</a:t>
            </a:fld>
            <a:endParaRPr lang="en-US"/>
          </a:p>
        </p:txBody>
      </p:sp>
    </p:spTree>
    <p:extLst>
      <p:ext uri="{BB962C8B-B14F-4D97-AF65-F5344CB8AC3E}">
        <p14:creationId xmlns:p14="http://schemas.microsoft.com/office/powerpoint/2010/main" val="1457604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9FF56-80F3-46A0-A2A5-286CD2318D37}"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D0A006-BF69-4823-A8BA-2E70956D0A06}" type="slidenum">
              <a:rPr lang="en-US" smtClean="0"/>
              <a:t>‹#›</a:t>
            </a:fld>
            <a:endParaRPr lang="en-US"/>
          </a:p>
        </p:txBody>
      </p:sp>
    </p:spTree>
    <p:extLst>
      <p:ext uri="{BB962C8B-B14F-4D97-AF65-F5344CB8AC3E}">
        <p14:creationId xmlns:p14="http://schemas.microsoft.com/office/powerpoint/2010/main" val="120566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9FF56-80F3-46A0-A2A5-286CD2318D37}"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D0A006-BF69-4823-A8BA-2E70956D0A06}" type="slidenum">
              <a:rPr lang="en-US" smtClean="0"/>
              <a:t>‹#›</a:t>
            </a:fld>
            <a:endParaRPr lang="en-US"/>
          </a:p>
        </p:txBody>
      </p:sp>
    </p:spTree>
    <p:extLst>
      <p:ext uri="{BB962C8B-B14F-4D97-AF65-F5344CB8AC3E}">
        <p14:creationId xmlns:p14="http://schemas.microsoft.com/office/powerpoint/2010/main" val="173507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09FF56-80F3-46A0-A2A5-286CD2318D37}"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4D0A006-BF69-4823-A8BA-2E70956D0A06}" type="slidenum">
              <a:rPr lang="en-US" smtClean="0"/>
              <a:t>‹#›</a:t>
            </a:fld>
            <a:endParaRPr lang="en-US"/>
          </a:p>
        </p:txBody>
      </p:sp>
    </p:spTree>
    <p:extLst>
      <p:ext uri="{BB962C8B-B14F-4D97-AF65-F5344CB8AC3E}">
        <p14:creationId xmlns:p14="http://schemas.microsoft.com/office/powerpoint/2010/main" val="190136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09FF56-80F3-46A0-A2A5-286CD2318D37}" type="datetimeFigureOut">
              <a:rPr lang="en-US" smtClean="0"/>
              <a:t>4/7/2023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4D0A006-BF69-4823-A8BA-2E70956D0A06}" type="slidenum">
              <a:rPr lang="en-US" smtClean="0"/>
              <a:t>‹#›</a:t>
            </a:fld>
            <a:endParaRPr lang="en-US"/>
          </a:p>
        </p:txBody>
      </p:sp>
    </p:spTree>
    <p:extLst>
      <p:ext uri="{BB962C8B-B14F-4D97-AF65-F5344CB8AC3E}">
        <p14:creationId xmlns:p14="http://schemas.microsoft.com/office/powerpoint/2010/main" val="2432456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09FF56-80F3-46A0-A2A5-286CD2318D37}" type="datetimeFigureOut">
              <a:rPr lang="en-US" smtClean="0"/>
              <a:t>4/7/2023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4D0A006-BF69-4823-A8BA-2E70956D0A06}" type="slidenum">
              <a:rPr lang="en-US" smtClean="0"/>
              <a:t>‹#›</a:t>
            </a:fld>
            <a:endParaRPr lang="en-US"/>
          </a:p>
        </p:txBody>
      </p:sp>
    </p:spTree>
    <p:extLst>
      <p:ext uri="{BB962C8B-B14F-4D97-AF65-F5344CB8AC3E}">
        <p14:creationId xmlns:p14="http://schemas.microsoft.com/office/powerpoint/2010/main" val="244842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9FF56-80F3-46A0-A2A5-286CD2318D37}" type="datetimeFigureOut">
              <a:rPr lang="en-US" smtClean="0"/>
              <a:t>4/7/2023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4D0A006-BF69-4823-A8BA-2E70956D0A06}" type="slidenum">
              <a:rPr lang="en-US" smtClean="0"/>
              <a:t>‹#›</a:t>
            </a:fld>
            <a:endParaRPr lang="en-US"/>
          </a:p>
        </p:txBody>
      </p:sp>
    </p:spTree>
    <p:extLst>
      <p:ext uri="{BB962C8B-B14F-4D97-AF65-F5344CB8AC3E}">
        <p14:creationId xmlns:p14="http://schemas.microsoft.com/office/powerpoint/2010/main" val="129658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09FF56-80F3-46A0-A2A5-286CD2318D37}"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4D0A006-BF69-4823-A8BA-2E70956D0A06}" type="slidenum">
              <a:rPr lang="en-US" smtClean="0"/>
              <a:t>‹#›</a:t>
            </a:fld>
            <a:endParaRPr lang="en-US"/>
          </a:p>
        </p:txBody>
      </p:sp>
    </p:spTree>
    <p:extLst>
      <p:ext uri="{BB962C8B-B14F-4D97-AF65-F5344CB8AC3E}">
        <p14:creationId xmlns:p14="http://schemas.microsoft.com/office/powerpoint/2010/main" val="154853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09FF56-80F3-46A0-A2A5-286CD2318D37}"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D0A006-BF69-4823-A8BA-2E70956D0A06}" type="slidenum">
              <a:rPr lang="en-US" smtClean="0"/>
              <a:t>‹#›</a:t>
            </a:fld>
            <a:endParaRPr lang="en-US"/>
          </a:p>
        </p:txBody>
      </p:sp>
    </p:spTree>
    <p:extLst>
      <p:ext uri="{BB962C8B-B14F-4D97-AF65-F5344CB8AC3E}">
        <p14:creationId xmlns:p14="http://schemas.microsoft.com/office/powerpoint/2010/main" val="35109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409FF56-80F3-46A0-A2A5-286CD2318D37}" type="datetimeFigureOut">
              <a:rPr lang="en-US" smtClean="0"/>
              <a:t>4/7/2023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4D0A006-BF69-4823-A8BA-2E70956D0A06}" type="slidenum">
              <a:rPr lang="en-US" smtClean="0"/>
              <a:t>‹#›</a:t>
            </a:fld>
            <a:endParaRPr lang="en-US"/>
          </a:p>
        </p:txBody>
      </p:sp>
    </p:spTree>
    <p:extLst>
      <p:ext uri="{BB962C8B-B14F-4D97-AF65-F5344CB8AC3E}">
        <p14:creationId xmlns:p14="http://schemas.microsoft.com/office/powerpoint/2010/main" val="195748786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0AC128-6757-21D6-B03A-E430B1A4235E}"/>
              </a:ext>
            </a:extLst>
          </p:cNvPr>
          <p:cNvSpPr txBox="1"/>
          <p:nvPr/>
        </p:nvSpPr>
        <p:spPr>
          <a:xfrm>
            <a:off x="874743" y="0"/>
            <a:ext cx="6953639" cy="1862048"/>
          </a:xfrm>
          <a:prstGeom prst="rect">
            <a:avLst/>
          </a:prstGeom>
          <a:noFill/>
        </p:spPr>
        <p:txBody>
          <a:bodyPr wrap="square">
            <a:spAutoFit/>
          </a:bodyPr>
          <a:lstStyle/>
          <a:p>
            <a:pPr algn="ctr"/>
            <a:r>
              <a:rPr lang="en-US" sz="11500" b="1" dirty="0">
                <a:solidFill>
                  <a:srgbClr val="00B0F0"/>
                </a:solidFill>
                <a:latin typeface="Bell MT" panose="02020503060305020303" pitchFamily="18" charset="0"/>
              </a:rPr>
              <a:t>TOPIC</a:t>
            </a:r>
            <a:r>
              <a:rPr lang="en-US" sz="8800" b="1" dirty="0">
                <a:solidFill>
                  <a:srgbClr val="00B0F0"/>
                </a:solidFill>
                <a:latin typeface="Bell MT" panose="02020503060305020303" pitchFamily="18" charset="0"/>
              </a:rPr>
              <a:t> </a:t>
            </a:r>
          </a:p>
        </p:txBody>
      </p:sp>
      <p:sp>
        <p:nvSpPr>
          <p:cNvPr id="5" name="TextBox 4">
            <a:extLst>
              <a:ext uri="{FF2B5EF4-FFF2-40B4-BE49-F238E27FC236}">
                <a16:creationId xmlns:a16="http://schemas.microsoft.com/office/drawing/2014/main" id="{B9C47EA1-8FBC-A904-D367-74BB73F83A9F}"/>
              </a:ext>
            </a:extLst>
          </p:cNvPr>
          <p:cNvSpPr txBox="1"/>
          <p:nvPr/>
        </p:nvSpPr>
        <p:spPr>
          <a:xfrm>
            <a:off x="2998623" y="2102853"/>
            <a:ext cx="7364185" cy="1446550"/>
          </a:xfrm>
          <a:prstGeom prst="rect">
            <a:avLst/>
          </a:prstGeom>
          <a:noFill/>
        </p:spPr>
        <p:txBody>
          <a:bodyPr wrap="square">
            <a:spAutoFit/>
          </a:bodyPr>
          <a:lstStyle/>
          <a:p>
            <a:r>
              <a:rPr lang="en-US" sz="4400" b="1" dirty="0">
                <a:solidFill>
                  <a:srgbClr val="7030A0"/>
                </a:solidFill>
                <a:latin typeface="Bell MT" panose="02020503060305020303" pitchFamily="18" charset="0"/>
              </a:rPr>
              <a:t>FUNCTION OF NETWORK INTERFACE CARD(NIC)</a:t>
            </a:r>
            <a:endParaRPr lang="en-US" sz="4400" b="1" dirty="0">
              <a:solidFill>
                <a:srgbClr val="7030A0"/>
              </a:solidFill>
            </a:endParaRPr>
          </a:p>
        </p:txBody>
      </p:sp>
      <p:pic>
        <p:nvPicPr>
          <p:cNvPr id="10242" name="Picture 2">
            <a:extLst>
              <a:ext uri="{FF2B5EF4-FFF2-40B4-BE49-F238E27FC236}">
                <a16:creationId xmlns:a16="http://schemas.microsoft.com/office/drawing/2014/main" id="{5148BE9D-31E6-657A-8F40-08E1AB782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7150" y="4057650"/>
            <a:ext cx="451485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70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ED122B-251A-43B1-C5A9-5707D7150BF7}"/>
              </a:ext>
            </a:extLst>
          </p:cNvPr>
          <p:cNvSpPr txBox="1"/>
          <p:nvPr/>
        </p:nvSpPr>
        <p:spPr>
          <a:xfrm>
            <a:off x="3515309" y="2659138"/>
            <a:ext cx="7317532" cy="2677656"/>
          </a:xfrm>
          <a:prstGeom prst="rect">
            <a:avLst/>
          </a:prstGeom>
          <a:noFill/>
        </p:spPr>
        <p:txBody>
          <a:bodyPr wrap="square">
            <a:spAutoFit/>
          </a:bodyPr>
          <a:lstStyle/>
          <a:p>
            <a:pPr algn="just"/>
            <a:r>
              <a:rPr lang="en-US" sz="2800" b="0" i="0" dirty="0">
                <a:solidFill>
                  <a:srgbClr val="000000"/>
                </a:solidFill>
                <a:effectLst/>
                <a:latin typeface="Bell MT" panose="02020503060305020303" pitchFamily="18" charset="0"/>
              </a:rPr>
              <a:t>A repeater is a dynamic network device used to reproduce the signals when they transmit over a greater distance so that the signal’s strength remains equal. It can be used to create an Ethernet network. A repeater that occurs as the first layer of the OSI layer is the physical layer.</a:t>
            </a:r>
            <a:endParaRPr lang="en-US" sz="2800" dirty="0">
              <a:latin typeface="Bell MT" panose="02020503060305020303" pitchFamily="18" charset="0"/>
            </a:endParaRPr>
          </a:p>
        </p:txBody>
      </p:sp>
      <p:sp>
        <p:nvSpPr>
          <p:cNvPr id="4" name="TextBox 3">
            <a:extLst>
              <a:ext uri="{FF2B5EF4-FFF2-40B4-BE49-F238E27FC236}">
                <a16:creationId xmlns:a16="http://schemas.microsoft.com/office/drawing/2014/main" id="{15FFE06B-92EB-4439-D324-79748FCFCEEA}"/>
              </a:ext>
            </a:extLst>
          </p:cNvPr>
          <p:cNvSpPr txBox="1"/>
          <p:nvPr/>
        </p:nvSpPr>
        <p:spPr>
          <a:xfrm>
            <a:off x="2775859" y="671804"/>
            <a:ext cx="6097553" cy="923330"/>
          </a:xfrm>
          <a:prstGeom prst="rect">
            <a:avLst/>
          </a:prstGeom>
          <a:noFill/>
        </p:spPr>
        <p:txBody>
          <a:bodyPr wrap="square" rtlCol="0">
            <a:spAutoFit/>
          </a:bodyPr>
          <a:lstStyle/>
          <a:p>
            <a:r>
              <a:rPr lang="en-US" sz="5400" b="1" dirty="0">
                <a:solidFill>
                  <a:srgbClr val="7030A0"/>
                </a:solidFill>
                <a:latin typeface="Bell MT" panose="02020503060305020303" pitchFamily="18" charset="0"/>
              </a:rPr>
              <a:t>What is Repeater ?</a:t>
            </a:r>
          </a:p>
        </p:txBody>
      </p:sp>
    </p:spTree>
    <p:extLst>
      <p:ext uri="{BB962C8B-B14F-4D97-AF65-F5344CB8AC3E}">
        <p14:creationId xmlns:p14="http://schemas.microsoft.com/office/powerpoint/2010/main" val="1445642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83D3C55-A486-449B-1D87-5063114F0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758" y="2509935"/>
            <a:ext cx="6372809" cy="36949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37CC068-BD5F-C5CD-00FF-77E1C9DE4221}"/>
              </a:ext>
            </a:extLst>
          </p:cNvPr>
          <p:cNvSpPr txBox="1"/>
          <p:nvPr/>
        </p:nvSpPr>
        <p:spPr>
          <a:xfrm>
            <a:off x="4261758" y="536845"/>
            <a:ext cx="6097554" cy="830997"/>
          </a:xfrm>
          <a:prstGeom prst="rect">
            <a:avLst/>
          </a:prstGeom>
          <a:noFill/>
        </p:spPr>
        <p:txBody>
          <a:bodyPr wrap="square">
            <a:spAutoFit/>
          </a:bodyPr>
          <a:lstStyle/>
          <a:p>
            <a:r>
              <a:rPr lang="en-US" sz="4800" b="1" dirty="0">
                <a:solidFill>
                  <a:srgbClr val="7030A0"/>
                </a:solidFill>
                <a:latin typeface="Bell MT" panose="02020503060305020303" pitchFamily="18" charset="0"/>
              </a:rPr>
              <a:t>Repeater </a:t>
            </a:r>
            <a:endParaRPr lang="en-US" sz="4800" dirty="0"/>
          </a:p>
        </p:txBody>
      </p:sp>
    </p:spTree>
    <p:extLst>
      <p:ext uri="{BB962C8B-B14F-4D97-AF65-F5344CB8AC3E}">
        <p14:creationId xmlns:p14="http://schemas.microsoft.com/office/powerpoint/2010/main" val="3240417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DB2550-E546-9537-1F38-D0F5F8AB67DF}"/>
              </a:ext>
            </a:extLst>
          </p:cNvPr>
          <p:cNvSpPr txBox="1"/>
          <p:nvPr/>
        </p:nvSpPr>
        <p:spPr>
          <a:xfrm>
            <a:off x="2948474" y="1975973"/>
            <a:ext cx="8294914" cy="3354765"/>
          </a:xfrm>
          <a:prstGeom prst="rect">
            <a:avLst/>
          </a:prstGeom>
          <a:noFill/>
        </p:spPr>
        <p:txBody>
          <a:bodyPr wrap="square">
            <a:spAutoFit/>
          </a:bodyPr>
          <a:lstStyle/>
          <a:p>
            <a:pPr marL="342900" indent="-342900" algn="just">
              <a:buFont typeface="Wingdings" panose="05000000000000000000" pitchFamily="2" charset="2"/>
              <a:buChar char="v"/>
            </a:pPr>
            <a:r>
              <a:rPr lang="en-US" sz="2400" b="1" i="0" dirty="0">
                <a:solidFill>
                  <a:srgbClr val="000000"/>
                </a:solidFill>
                <a:effectLst/>
                <a:latin typeface="Bell MT" panose="02020503060305020303" pitchFamily="18" charset="0"/>
              </a:rPr>
              <a:t>The main advantages of repeaters are </a:t>
            </a:r>
            <a:r>
              <a:rPr lang="en-US" sz="2400" b="1" dirty="0">
                <a:solidFill>
                  <a:srgbClr val="000000"/>
                </a:solidFill>
                <a:latin typeface="Bell MT" panose="02020503060305020303" pitchFamily="18" charset="0"/>
              </a:rPr>
              <a:t>:-</a:t>
            </a:r>
            <a:endParaRPr lang="en-US" sz="2400" b="1" i="0" dirty="0">
              <a:solidFill>
                <a:srgbClr val="000000"/>
              </a:solidFill>
              <a:effectLst/>
              <a:latin typeface="Bell MT" panose="02020503060305020303" pitchFamily="18" charset="0"/>
            </a:endParaRPr>
          </a:p>
          <a:p>
            <a:pPr algn="just"/>
            <a:endParaRPr lang="en-US" sz="2000" b="0" i="0" dirty="0">
              <a:solidFill>
                <a:srgbClr val="000000"/>
              </a:solidFill>
              <a:effectLst/>
              <a:latin typeface="Bell MT" panose="02020503060305020303" pitchFamily="18" charset="0"/>
            </a:endParaRPr>
          </a:p>
          <a:p>
            <a:pPr marL="342900" indent="-342900" algn="l">
              <a:buFont typeface="Wingdings" panose="05000000000000000000" pitchFamily="2" charset="2"/>
              <a:buChar char="Ø"/>
            </a:pPr>
            <a:r>
              <a:rPr lang="en-US" sz="2400" b="0" i="0" dirty="0">
                <a:solidFill>
                  <a:srgbClr val="000000"/>
                </a:solidFill>
                <a:effectLst/>
                <a:latin typeface="Bell MT" panose="02020503060305020303" pitchFamily="18" charset="0"/>
              </a:rPr>
              <a:t>The signals get weaker as they transit to greater distances. The repeater provides the stability of the signals.</a:t>
            </a:r>
          </a:p>
          <a:p>
            <a:pPr marL="342900" indent="-342900" algn="l">
              <a:buFont typeface="Wingdings" panose="05000000000000000000" pitchFamily="2" charset="2"/>
              <a:buChar char="Ø"/>
            </a:pPr>
            <a:r>
              <a:rPr lang="en-US" sz="2400" b="0" i="0" dirty="0">
                <a:solidFill>
                  <a:srgbClr val="000000"/>
                </a:solidFill>
                <a:effectLst/>
                <a:latin typeface="Bell MT" panose="02020503060305020303" pitchFamily="18" charset="0"/>
              </a:rPr>
              <a:t>These repeaters are cost-effective and easy to use.</a:t>
            </a:r>
          </a:p>
          <a:p>
            <a:pPr marL="342900" indent="-342900" algn="l">
              <a:buFont typeface="Wingdings" panose="05000000000000000000" pitchFamily="2" charset="2"/>
              <a:buChar char="Ø"/>
            </a:pPr>
            <a:r>
              <a:rPr lang="en-US" sz="2400" b="0" i="0" dirty="0">
                <a:solidFill>
                  <a:srgbClr val="000000"/>
                </a:solidFill>
                <a:effectLst/>
                <a:latin typeface="Bell MT" panose="02020503060305020303" pitchFamily="18" charset="0"/>
              </a:rPr>
              <a:t>The repeaters don’t influence network performance.</a:t>
            </a:r>
          </a:p>
          <a:p>
            <a:pPr marL="342900" indent="-342900" algn="l">
              <a:buFont typeface="Wingdings" panose="05000000000000000000" pitchFamily="2" charset="2"/>
              <a:buChar char="Ø"/>
            </a:pPr>
            <a:r>
              <a:rPr lang="en-US" sz="2400" b="0" i="0" dirty="0">
                <a:solidFill>
                  <a:srgbClr val="000000"/>
                </a:solidFill>
                <a:effectLst/>
                <a:latin typeface="Bell MT" panose="02020503060305020303" pitchFamily="18" charset="0"/>
              </a:rPr>
              <a:t>It is not all signals that can be linked using physical media.</a:t>
            </a:r>
          </a:p>
          <a:p>
            <a:pPr marL="342900" indent="-342900" algn="l">
              <a:buFont typeface="Wingdings" panose="05000000000000000000" pitchFamily="2" charset="2"/>
              <a:buChar char="Ø"/>
            </a:pPr>
            <a:r>
              <a:rPr lang="en-US" sz="2400" b="0" i="0" dirty="0">
                <a:solidFill>
                  <a:srgbClr val="000000"/>
                </a:solidFill>
                <a:effectLst/>
                <a:latin typeface="Bell MT" panose="02020503060305020303" pitchFamily="18" charset="0"/>
              </a:rPr>
              <a:t>These repeaters can retransmit the information and powerful the weak signals.</a:t>
            </a:r>
          </a:p>
        </p:txBody>
      </p:sp>
      <p:sp>
        <p:nvSpPr>
          <p:cNvPr id="4" name="TextBox 3">
            <a:extLst>
              <a:ext uri="{FF2B5EF4-FFF2-40B4-BE49-F238E27FC236}">
                <a16:creationId xmlns:a16="http://schemas.microsoft.com/office/drawing/2014/main" id="{6ABCC8EE-01C8-7B62-BAFF-A2C4210F3981}"/>
              </a:ext>
            </a:extLst>
          </p:cNvPr>
          <p:cNvSpPr txBox="1"/>
          <p:nvPr/>
        </p:nvSpPr>
        <p:spPr>
          <a:xfrm>
            <a:off x="2292998" y="438539"/>
            <a:ext cx="6097554" cy="769441"/>
          </a:xfrm>
          <a:prstGeom prst="rect">
            <a:avLst/>
          </a:prstGeom>
          <a:noFill/>
        </p:spPr>
        <p:txBody>
          <a:bodyPr wrap="square" rtlCol="0">
            <a:spAutoFit/>
          </a:bodyPr>
          <a:lstStyle/>
          <a:p>
            <a:pPr algn="l"/>
            <a:r>
              <a:rPr lang="en-US" sz="4400" b="1" i="0" dirty="0">
                <a:solidFill>
                  <a:srgbClr val="7030A0"/>
                </a:solidFill>
                <a:effectLst/>
                <a:latin typeface="Bell MT" panose="02020503060305020303" pitchFamily="18" charset="0"/>
                <a:cs typeface="Heebo" pitchFamily="2" charset="-79"/>
              </a:rPr>
              <a:t>Advantages of Repeater</a:t>
            </a:r>
          </a:p>
        </p:txBody>
      </p:sp>
    </p:spTree>
    <p:extLst>
      <p:ext uri="{BB962C8B-B14F-4D97-AF65-F5344CB8AC3E}">
        <p14:creationId xmlns:p14="http://schemas.microsoft.com/office/powerpoint/2010/main" val="42019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F85E15-6BCE-8647-AD05-3AD589AA05A5}"/>
              </a:ext>
            </a:extLst>
          </p:cNvPr>
          <p:cNvSpPr txBox="1"/>
          <p:nvPr/>
        </p:nvSpPr>
        <p:spPr>
          <a:xfrm>
            <a:off x="3048777" y="1864005"/>
            <a:ext cx="7942683" cy="4493538"/>
          </a:xfrm>
          <a:prstGeom prst="rect">
            <a:avLst/>
          </a:prstGeom>
          <a:noFill/>
        </p:spPr>
        <p:txBody>
          <a:bodyPr wrap="square">
            <a:spAutoFit/>
          </a:bodyPr>
          <a:lstStyle/>
          <a:p>
            <a:pPr algn="l"/>
            <a:endParaRPr lang="en-US" b="0" i="0" dirty="0">
              <a:effectLst/>
              <a:latin typeface="Heebo" pitchFamily="2" charset="-79"/>
              <a:cs typeface="Heebo" pitchFamily="2" charset="-79"/>
            </a:endParaRPr>
          </a:p>
          <a:p>
            <a:pPr marL="342900" indent="-342900" algn="just">
              <a:buFont typeface="Wingdings" panose="05000000000000000000" pitchFamily="2" charset="2"/>
              <a:buChar char="v"/>
            </a:pPr>
            <a:r>
              <a:rPr lang="en-US" sz="2000" b="1" i="0" dirty="0">
                <a:solidFill>
                  <a:srgbClr val="000000"/>
                </a:solidFill>
                <a:effectLst/>
                <a:latin typeface="Bell MT" panose="02020503060305020303" pitchFamily="18" charset="0"/>
              </a:rPr>
              <a:t>The main disadvantages of repeaters are </a:t>
            </a:r>
            <a:r>
              <a:rPr lang="en-US" sz="2000" b="1" dirty="0">
                <a:solidFill>
                  <a:srgbClr val="000000"/>
                </a:solidFill>
                <a:latin typeface="Bell MT" panose="02020503060305020303" pitchFamily="18" charset="0"/>
              </a:rPr>
              <a:t>:-</a:t>
            </a:r>
            <a:endParaRPr lang="en-US" sz="2000" b="1" i="0" dirty="0">
              <a:solidFill>
                <a:srgbClr val="000000"/>
              </a:solidFill>
              <a:effectLst/>
              <a:latin typeface="Bell MT" panose="02020503060305020303" pitchFamily="18" charset="0"/>
            </a:endParaRPr>
          </a:p>
          <a:p>
            <a:pPr algn="just"/>
            <a:endParaRPr lang="en-US" sz="2000" b="0" i="0" dirty="0">
              <a:solidFill>
                <a:srgbClr val="000000"/>
              </a:solidFill>
              <a:effectLst/>
              <a:latin typeface="Bell MT" panose="02020503060305020303" pitchFamily="18" charset="0"/>
            </a:endParaRPr>
          </a:p>
          <a:p>
            <a:pPr algn="just"/>
            <a:endParaRPr lang="en-US" sz="2000" b="0" i="0" dirty="0">
              <a:solidFill>
                <a:srgbClr val="000000"/>
              </a:solidFill>
              <a:effectLst/>
              <a:latin typeface="Bell MT" panose="02020503060305020303" pitchFamily="18" charset="0"/>
            </a:endParaRPr>
          </a:p>
          <a:p>
            <a:pPr marL="342900" indent="-342900" algn="l">
              <a:buFont typeface="Wingdings" panose="05000000000000000000" pitchFamily="2" charset="2"/>
              <a:buChar char="Ø"/>
            </a:pPr>
            <a:r>
              <a:rPr lang="en-US" sz="2400" b="0" i="0" dirty="0">
                <a:solidFill>
                  <a:srgbClr val="000000"/>
                </a:solidFill>
                <a:effectLst/>
                <a:latin typeface="Bell MT" panose="02020503060305020303" pitchFamily="18" charset="0"/>
              </a:rPr>
              <a:t>They cannot connect two distinct networks.</a:t>
            </a:r>
          </a:p>
          <a:p>
            <a:pPr marL="342900" indent="-342900" algn="l">
              <a:buFont typeface="Wingdings" panose="05000000000000000000" pitchFamily="2" charset="2"/>
              <a:buChar char="Ø"/>
            </a:pPr>
            <a:r>
              <a:rPr lang="en-US" sz="2400" b="0" i="0" dirty="0">
                <a:solidFill>
                  <a:srgbClr val="000000"/>
                </a:solidFill>
                <a:effectLst/>
                <a:latin typeface="Bell MT" panose="02020503060305020303" pitchFamily="18" charset="0"/>
              </a:rPr>
              <a:t>While amplifying the signals, the repeaters also amplify the level of noise in those signals.</a:t>
            </a:r>
          </a:p>
          <a:p>
            <a:pPr marL="342900" indent="-342900" algn="l">
              <a:buFont typeface="Wingdings" panose="05000000000000000000" pitchFamily="2" charset="2"/>
              <a:buChar char="Ø"/>
            </a:pPr>
            <a:r>
              <a:rPr lang="en-US" sz="2400" b="0" i="0" dirty="0">
                <a:solidFill>
                  <a:srgbClr val="000000"/>
                </a:solidFill>
                <a:effectLst/>
                <a:latin typeface="Bell MT" panose="02020503060305020303" pitchFamily="18" charset="0"/>
              </a:rPr>
              <a:t>If we enhance the extent of the web by only using the repeaters. In that case, the signal propagation time will grow to a considerable level, and the network’s performance will collapse.</a:t>
            </a:r>
          </a:p>
          <a:p>
            <a:br>
              <a:rPr lang="en-US" sz="2000" dirty="0"/>
            </a:br>
            <a:endParaRPr lang="en-US" sz="2000" dirty="0"/>
          </a:p>
        </p:txBody>
      </p:sp>
      <p:sp>
        <p:nvSpPr>
          <p:cNvPr id="4" name="TextBox 3">
            <a:extLst>
              <a:ext uri="{FF2B5EF4-FFF2-40B4-BE49-F238E27FC236}">
                <a16:creationId xmlns:a16="http://schemas.microsoft.com/office/drawing/2014/main" id="{9A84E0DF-070C-B75B-60C3-3DDD4528C74D}"/>
              </a:ext>
            </a:extLst>
          </p:cNvPr>
          <p:cNvSpPr txBox="1"/>
          <p:nvPr/>
        </p:nvSpPr>
        <p:spPr>
          <a:xfrm>
            <a:off x="2463281" y="401216"/>
            <a:ext cx="6858001" cy="769441"/>
          </a:xfrm>
          <a:prstGeom prst="rect">
            <a:avLst/>
          </a:prstGeom>
          <a:noFill/>
        </p:spPr>
        <p:txBody>
          <a:bodyPr wrap="square" rtlCol="0">
            <a:spAutoFit/>
          </a:bodyPr>
          <a:lstStyle/>
          <a:p>
            <a:pPr algn="l"/>
            <a:r>
              <a:rPr lang="en-US" sz="4400" b="1" i="0" dirty="0">
                <a:solidFill>
                  <a:srgbClr val="7030A0"/>
                </a:solidFill>
                <a:effectLst/>
                <a:latin typeface="Bell MT" panose="02020503060305020303" pitchFamily="18" charset="0"/>
                <a:cs typeface="Heebo" pitchFamily="2" charset="-79"/>
              </a:rPr>
              <a:t>Disadvantage of Repeaters</a:t>
            </a:r>
          </a:p>
        </p:txBody>
      </p:sp>
    </p:spTree>
    <p:extLst>
      <p:ext uri="{BB962C8B-B14F-4D97-AF65-F5344CB8AC3E}">
        <p14:creationId xmlns:p14="http://schemas.microsoft.com/office/powerpoint/2010/main" val="2752341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4F2434-0398-4E68-5D38-CAFFF254E2B2}"/>
              </a:ext>
            </a:extLst>
          </p:cNvPr>
          <p:cNvSpPr txBox="1"/>
          <p:nvPr/>
        </p:nvSpPr>
        <p:spPr>
          <a:xfrm>
            <a:off x="727786" y="458955"/>
            <a:ext cx="6718041" cy="2970044"/>
          </a:xfrm>
          <a:prstGeom prst="rect">
            <a:avLst/>
          </a:prstGeom>
          <a:noFill/>
        </p:spPr>
        <p:txBody>
          <a:bodyPr wrap="square" rtlCol="0">
            <a:spAutoFit/>
          </a:bodyPr>
          <a:lstStyle/>
          <a:p>
            <a:pPr algn="ctr"/>
            <a:r>
              <a:rPr lang="en-US" sz="7200" b="1" dirty="0">
                <a:solidFill>
                  <a:srgbClr val="00B0F0"/>
                </a:solidFill>
                <a:latin typeface="Bell MT" panose="02020503060305020303" pitchFamily="18" charset="0"/>
              </a:rPr>
              <a:t>TOPIC</a:t>
            </a:r>
            <a:r>
              <a:rPr lang="en-US" sz="6000" b="1" dirty="0">
                <a:solidFill>
                  <a:srgbClr val="00B0F0"/>
                </a:solidFill>
                <a:latin typeface="Bell MT" panose="02020503060305020303" pitchFamily="18" charset="0"/>
              </a:rPr>
              <a:t> </a:t>
            </a:r>
          </a:p>
          <a:p>
            <a:pPr algn="ctr"/>
            <a:r>
              <a:rPr lang="en-US" sz="11500" dirty="0">
                <a:solidFill>
                  <a:schemeClr val="accent6">
                    <a:lumMod val="75000"/>
                  </a:schemeClr>
                </a:solidFill>
                <a:latin typeface="Arial Black" panose="020B0A04020102020204" pitchFamily="34" charset="0"/>
              </a:rPr>
              <a:t>    </a:t>
            </a:r>
          </a:p>
        </p:txBody>
      </p:sp>
      <p:sp>
        <p:nvSpPr>
          <p:cNvPr id="3" name="TextBox 2">
            <a:extLst>
              <a:ext uri="{FF2B5EF4-FFF2-40B4-BE49-F238E27FC236}">
                <a16:creationId xmlns:a16="http://schemas.microsoft.com/office/drawing/2014/main" id="{72E22EB5-74F9-B88D-59F2-4A58342FC200}"/>
              </a:ext>
            </a:extLst>
          </p:cNvPr>
          <p:cNvSpPr txBox="1"/>
          <p:nvPr/>
        </p:nvSpPr>
        <p:spPr>
          <a:xfrm>
            <a:off x="3956177" y="1705184"/>
            <a:ext cx="4590661" cy="2215991"/>
          </a:xfrm>
          <a:prstGeom prst="rect">
            <a:avLst/>
          </a:prstGeom>
          <a:noFill/>
        </p:spPr>
        <p:txBody>
          <a:bodyPr wrap="square" rtlCol="0">
            <a:spAutoFit/>
          </a:bodyPr>
          <a:lstStyle/>
          <a:p>
            <a:r>
              <a:rPr lang="en-US" sz="13800" b="1" dirty="0">
                <a:solidFill>
                  <a:schemeClr val="accent6">
                    <a:lumMod val="75000"/>
                  </a:schemeClr>
                </a:solidFill>
                <a:latin typeface="Arial Black" panose="020B0A04020102020204" pitchFamily="34" charset="0"/>
              </a:rPr>
              <a:t>HUB</a:t>
            </a:r>
          </a:p>
        </p:txBody>
      </p:sp>
      <p:pic>
        <p:nvPicPr>
          <p:cNvPr id="12290" name="Picture 2">
            <a:extLst>
              <a:ext uri="{FF2B5EF4-FFF2-40B4-BE49-F238E27FC236}">
                <a16:creationId xmlns:a16="http://schemas.microsoft.com/office/drawing/2014/main" id="{056A2E0E-D7CC-0A11-4DC6-661A25BA9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482" y="4124325"/>
            <a:ext cx="451485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994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E22D9-1642-1080-EB7D-18C553262C88}"/>
              </a:ext>
            </a:extLst>
          </p:cNvPr>
          <p:cNvSpPr txBox="1"/>
          <p:nvPr/>
        </p:nvSpPr>
        <p:spPr>
          <a:xfrm>
            <a:off x="2395635" y="543121"/>
            <a:ext cx="6097554" cy="769441"/>
          </a:xfrm>
          <a:prstGeom prst="rect">
            <a:avLst/>
          </a:prstGeom>
          <a:noFill/>
        </p:spPr>
        <p:txBody>
          <a:bodyPr wrap="square">
            <a:spAutoFit/>
          </a:bodyPr>
          <a:lstStyle/>
          <a:p>
            <a:pPr algn="ctr"/>
            <a:r>
              <a:rPr lang="en-US" sz="4400" b="1" i="0" dirty="0">
                <a:solidFill>
                  <a:srgbClr val="00B0F0"/>
                </a:solidFill>
                <a:effectLst/>
                <a:latin typeface="Bell MT" panose="02020503060305020303" pitchFamily="18" charset="0"/>
              </a:rPr>
              <a:t>WHAT IS Hub ?</a:t>
            </a:r>
          </a:p>
        </p:txBody>
      </p:sp>
      <p:sp>
        <p:nvSpPr>
          <p:cNvPr id="5" name="TextBox 4">
            <a:extLst>
              <a:ext uri="{FF2B5EF4-FFF2-40B4-BE49-F238E27FC236}">
                <a16:creationId xmlns:a16="http://schemas.microsoft.com/office/drawing/2014/main" id="{94F68015-91D5-4FDB-941B-6013C0C34CBD}"/>
              </a:ext>
            </a:extLst>
          </p:cNvPr>
          <p:cNvSpPr txBox="1"/>
          <p:nvPr/>
        </p:nvSpPr>
        <p:spPr>
          <a:xfrm>
            <a:off x="1070686" y="1824937"/>
            <a:ext cx="7002623" cy="1846659"/>
          </a:xfrm>
          <a:prstGeom prst="rect">
            <a:avLst/>
          </a:prstGeom>
          <a:noFill/>
        </p:spPr>
        <p:txBody>
          <a:bodyPr wrap="square">
            <a:spAutoFit/>
          </a:bodyPr>
          <a:lstStyle/>
          <a:p>
            <a:pPr algn="just"/>
            <a:r>
              <a:rPr lang="en-US" sz="2400" dirty="0">
                <a:latin typeface="Bell MT" panose="02020503060305020303" pitchFamily="18" charset="0"/>
              </a:rPr>
              <a:t>Hub is a networking device that is used to connect multiple devices in a network. Hub is also called repeater. It is a layer 1 device. Hub connects computers together for communication.</a:t>
            </a:r>
          </a:p>
          <a:p>
            <a:endParaRPr lang="en-US" dirty="0"/>
          </a:p>
        </p:txBody>
      </p:sp>
      <p:sp>
        <p:nvSpPr>
          <p:cNvPr id="7" name="TextBox 6">
            <a:extLst>
              <a:ext uri="{FF2B5EF4-FFF2-40B4-BE49-F238E27FC236}">
                <a16:creationId xmlns:a16="http://schemas.microsoft.com/office/drawing/2014/main" id="{638F70AE-2EAF-5320-2085-65A65AD4A9AE}"/>
              </a:ext>
            </a:extLst>
          </p:cNvPr>
          <p:cNvSpPr txBox="1"/>
          <p:nvPr/>
        </p:nvSpPr>
        <p:spPr>
          <a:xfrm>
            <a:off x="3890865" y="4006555"/>
            <a:ext cx="7725746" cy="2308324"/>
          </a:xfrm>
          <a:prstGeom prst="rect">
            <a:avLst/>
          </a:prstGeom>
          <a:noFill/>
        </p:spPr>
        <p:txBody>
          <a:bodyPr wrap="square">
            <a:spAutoFit/>
          </a:bodyPr>
          <a:lstStyle/>
          <a:p>
            <a:pPr algn="just"/>
            <a:r>
              <a:rPr lang="en-US" sz="2400" dirty="0">
                <a:latin typeface="Bell MT" panose="02020503060305020303" pitchFamily="18" charset="0"/>
              </a:rPr>
              <a:t>Hub is not an intelligent device as it cannot forward data based on logical and physical address. It works in Layer 1 (Physical Layer) of the OSI model. Hub has many ports. Hub sends data packets coming from any one port to all other ports. It depends on the receiving computer (port) to decide whether the packet is meant for him or not.</a:t>
            </a:r>
          </a:p>
        </p:txBody>
      </p:sp>
    </p:spTree>
    <p:extLst>
      <p:ext uri="{BB962C8B-B14F-4D97-AF65-F5344CB8AC3E}">
        <p14:creationId xmlns:p14="http://schemas.microsoft.com/office/powerpoint/2010/main" val="85613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ub in Hindi ">
            <a:extLst>
              <a:ext uri="{FF2B5EF4-FFF2-40B4-BE49-F238E27FC236}">
                <a16:creationId xmlns:a16="http://schemas.microsoft.com/office/drawing/2014/main" id="{88E42959-410B-E6D6-7B1B-9E664DC03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2235604"/>
            <a:ext cx="7464489" cy="40438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28E1D0F-1D0A-F8A3-F260-95B16C995BFA}"/>
              </a:ext>
            </a:extLst>
          </p:cNvPr>
          <p:cNvSpPr txBox="1"/>
          <p:nvPr/>
        </p:nvSpPr>
        <p:spPr>
          <a:xfrm>
            <a:off x="4629539" y="269530"/>
            <a:ext cx="6097554" cy="1569660"/>
          </a:xfrm>
          <a:prstGeom prst="rect">
            <a:avLst/>
          </a:prstGeom>
          <a:noFill/>
        </p:spPr>
        <p:txBody>
          <a:bodyPr wrap="square">
            <a:spAutoFit/>
          </a:bodyPr>
          <a:lstStyle/>
          <a:p>
            <a:r>
              <a:rPr lang="en-US" sz="9600" b="1" dirty="0">
                <a:solidFill>
                  <a:schemeClr val="accent1">
                    <a:lumMod val="75000"/>
                  </a:schemeClr>
                </a:solidFill>
                <a:latin typeface="Arial Black" panose="020B0A04020102020204" pitchFamily="34" charset="0"/>
              </a:rPr>
              <a:t>HUB</a:t>
            </a:r>
          </a:p>
        </p:txBody>
      </p:sp>
    </p:spTree>
    <p:extLst>
      <p:ext uri="{BB962C8B-B14F-4D97-AF65-F5344CB8AC3E}">
        <p14:creationId xmlns:p14="http://schemas.microsoft.com/office/powerpoint/2010/main" val="3738277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488891-A5F2-1218-05EE-1D45320292D9}"/>
              </a:ext>
            </a:extLst>
          </p:cNvPr>
          <p:cNvSpPr txBox="1"/>
          <p:nvPr/>
        </p:nvSpPr>
        <p:spPr>
          <a:xfrm>
            <a:off x="2719135" y="727302"/>
            <a:ext cx="6097554" cy="830997"/>
          </a:xfrm>
          <a:prstGeom prst="rect">
            <a:avLst/>
          </a:prstGeom>
          <a:noFill/>
        </p:spPr>
        <p:txBody>
          <a:bodyPr wrap="square">
            <a:spAutoFit/>
          </a:bodyPr>
          <a:lstStyle/>
          <a:p>
            <a:pPr algn="ctr"/>
            <a:r>
              <a:rPr lang="en-US" sz="4800" i="0" dirty="0">
                <a:solidFill>
                  <a:srgbClr val="00B0F0"/>
                </a:solidFill>
                <a:effectLst/>
                <a:latin typeface="Bell MT" panose="02020503060305020303" pitchFamily="18" charset="0"/>
              </a:rPr>
              <a:t>Working of Hub</a:t>
            </a:r>
          </a:p>
        </p:txBody>
      </p:sp>
      <p:sp>
        <p:nvSpPr>
          <p:cNvPr id="5" name="TextBox 4">
            <a:extLst>
              <a:ext uri="{FF2B5EF4-FFF2-40B4-BE49-F238E27FC236}">
                <a16:creationId xmlns:a16="http://schemas.microsoft.com/office/drawing/2014/main" id="{4B333D5A-05E3-B9CA-7030-BC0F7EFF615A}"/>
              </a:ext>
            </a:extLst>
          </p:cNvPr>
          <p:cNvSpPr txBox="1"/>
          <p:nvPr/>
        </p:nvSpPr>
        <p:spPr>
          <a:xfrm>
            <a:off x="2582077" y="2911735"/>
            <a:ext cx="6642229" cy="3108543"/>
          </a:xfrm>
          <a:prstGeom prst="rect">
            <a:avLst/>
          </a:prstGeom>
          <a:noFill/>
        </p:spPr>
        <p:txBody>
          <a:bodyPr wrap="square" lIns="91440" tIns="45720" rIns="91440" bIns="45720" anchor="t">
            <a:spAutoFit/>
          </a:bodyPr>
          <a:lstStyle/>
          <a:p>
            <a:r>
              <a:rPr lang="en-US" sz="2800" dirty="0">
                <a:latin typeface="Bell MT"/>
              </a:rPr>
              <a:t>Data packets in the hub are called frames. Whenever a port sends a frame, the hub forwards that frame to all ports.The hub does not even differentiate the type of frame, whether the frame is </a:t>
            </a:r>
            <a:r>
              <a:rPr lang="en-US" sz="2800" dirty="0" err="1">
                <a:latin typeface="Bell MT"/>
              </a:rPr>
              <a:t>uni</a:t>
            </a:r>
            <a:r>
              <a:rPr lang="en-US" sz="2800" dirty="0">
                <a:latin typeface="Bell MT"/>
              </a:rPr>
              <a:t> -cast, multicast or broadcast, the hub forwards all the frames to all the ports.</a:t>
            </a:r>
          </a:p>
        </p:txBody>
      </p:sp>
      <p:sp>
        <p:nvSpPr>
          <p:cNvPr id="7" name="TextBox 6">
            <a:extLst>
              <a:ext uri="{FF2B5EF4-FFF2-40B4-BE49-F238E27FC236}">
                <a16:creationId xmlns:a16="http://schemas.microsoft.com/office/drawing/2014/main" id="{3496C62A-D02C-6077-5C0F-EFC36E84EC3A}"/>
              </a:ext>
            </a:extLst>
          </p:cNvPr>
          <p:cNvSpPr txBox="1"/>
          <p:nvPr/>
        </p:nvSpPr>
        <p:spPr>
          <a:xfrm>
            <a:off x="3463051" y="3565510"/>
            <a:ext cx="8164286" cy="400110"/>
          </a:xfrm>
          <a:prstGeom prst="rect">
            <a:avLst/>
          </a:prstGeom>
          <a:noFill/>
        </p:spPr>
        <p:txBody>
          <a:bodyPr wrap="square" lIns="91440" tIns="45720" rIns="91440" bIns="45720" anchor="t">
            <a:spAutoFit/>
          </a:bodyPr>
          <a:lstStyle/>
          <a:p>
            <a:endParaRPr lang="en-US" sz="2000" dirty="0">
              <a:latin typeface="Bell MT"/>
            </a:endParaRPr>
          </a:p>
        </p:txBody>
      </p:sp>
    </p:spTree>
    <p:extLst>
      <p:ext uri="{BB962C8B-B14F-4D97-AF65-F5344CB8AC3E}">
        <p14:creationId xmlns:p14="http://schemas.microsoft.com/office/powerpoint/2010/main" val="1028561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1E99F-B5D5-56A9-13E3-AD942927960C}"/>
              </a:ext>
            </a:extLst>
          </p:cNvPr>
          <p:cNvSpPr txBox="1"/>
          <p:nvPr/>
        </p:nvSpPr>
        <p:spPr>
          <a:xfrm>
            <a:off x="2619570" y="412493"/>
            <a:ext cx="6097554" cy="646331"/>
          </a:xfrm>
          <a:prstGeom prst="rect">
            <a:avLst/>
          </a:prstGeom>
          <a:noFill/>
        </p:spPr>
        <p:txBody>
          <a:bodyPr wrap="square" lIns="91440" tIns="45720" rIns="91440" bIns="45720" anchor="t">
            <a:spAutoFit/>
          </a:bodyPr>
          <a:lstStyle/>
          <a:p>
            <a:pPr algn="l"/>
            <a:r>
              <a:rPr lang="en-US" sz="3600" b="1" i="0" dirty="0">
                <a:solidFill>
                  <a:srgbClr val="00B0F0"/>
                </a:solidFill>
                <a:effectLst/>
                <a:latin typeface="Bell MT"/>
              </a:rPr>
              <a:t>Types of Hub </a:t>
            </a:r>
          </a:p>
        </p:txBody>
      </p:sp>
      <p:sp>
        <p:nvSpPr>
          <p:cNvPr id="5" name="TextBox 4">
            <a:extLst>
              <a:ext uri="{FF2B5EF4-FFF2-40B4-BE49-F238E27FC236}">
                <a16:creationId xmlns:a16="http://schemas.microsoft.com/office/drawing/2014/main" id="{EF9FA24E-E98F-162B-4F18-A706A84A3E38}"/>
              </a:ext>
            </a:extLst>
          </p:cNvPr>
          <p:cNvSpPr txBox="1"/>
          <p:nvPr/>
        </p:nvSpPr>
        <p:spPr>
          <a:xfrm>
            <a:off x="1985089" y="1236506"/>
            <a:ext cx="6097554" cy="1661993"/>
          </a:xfrm>
          <a:prstGeom prst="rect">
            <a:avLst/>
          </a:prstGeom>
          <a:noFill/>
        </p:spPr>
        <p:txBody>
          <a:bodyPr wrap="square">
            <a:spAutoFit/>
          </a:bodyPr>
          <a:lstStyle/>
          <a:p>
            <a:pPr marL="342900" indent="-342900" algn="l">
              <a:buFont typeface="Wingdings" panose="05000000000000000000" pitchFamily="2" charset="2"/>
              <a:buChar char="v"/>
            </a:pPr>
            <a:r>
              <a:rPr lang="en-US" sz="2800" b="1" dirty="0">
                <a:solidFill>
                  <a:srgbClr val="3A3A3A"/>
                </a:solidFill>
                <a:latin typeface="Bell MT" panose="02020503060305020303" pitchFamily="18" charset="0"/>
              </a:rPr>
              <a:t>Two  type </a:t>
            </a:r>
            <a:r>
              <a:rPr lang="en-US" sz="2800" b="1" i="0" dirty="0">
                <a:solidFill>
                  <a:srgbClr val="3A3A3A"/>
                </a:solidFill>
                <a:effectLst/>
                <a:latin typeface="Bell MT" panose="02020503060305020303" pitchFamily="18" charset="0"/>
              </a:rPr>
              <a:t>Hub</a:t>
            </a:r>
            <a:r>
              <a:rPr lang="en-US" sz="2800" b="1" dirty="0">
                <a:solidFill>
                  <a:srgbClr val="3A3A3A"/>
                </a:solidFill>
                <a:latin typeface="Bell MT" panose="02020503060305020303" pitchFamily="18" charset="0"/>
              </a:rPr>
              <a:t> </a:t>
            </a:r>
          </a:p>
          <a:p>
            <a:pPr algn="l"/>
            <a:endParaRPr lang="hi-IN" b="0" i="0" dirty="0">
              <a:solidFill>
                <a:srgbClr val="3A3A3A"/>
              </a:solidFill>
              <a:effectLst/>
              <a:latin typeface="-apple-system"/>
            </a:endParaRPr>
          </a:p>
          <a:p>
            <a:pPr>
              <a:buFont typeface="+mj-lt"/>
              <a:buAutoNum type="arabicPeriod"/>
            </a:pPr>
            <a:r>
              <a:rPr lang="en-US" sz="2800" b="0" i="0" dirty="0">
                <a:solidFill>
                  <a:srgbClr val="3A3A3A"/>
                </a:solidFill>
                <a:effectLst/>
                <a:latin typeface="Bell MT" panose="02020503060305020303" pitchFamily="18" charset="0"/>
              </a:rPr>
              <a:t>passive hub</a:t>
            </a:r>
          </a:p>
          <a:p>
            <a:pPr algn="l">
              <a:buFont typeface="+mj-lt"/>
              <a:buAutoNum type="arabicPeriod"/>
            </a:pPr>
            <a:r>
              <a:rPr lang="en-US" sz="2800" b="0" i="0" dirty="0">
                <a:solidFill>
                  <a:srgbClr val="3A3A3A"/>
                </a:solidFill>
                <a:effectLst/>
                <a:latin typeface="Bell MT" panose="02020503060305020303" pitchFamily="18" charset="0"/>
              </a:rPr>
              <a:t>active hub</a:t>
            </a:r>
          </a:p>
        </p:txBody>
      </p:sp>
      <p:sp>
        <p:nvSpPr>
          <p:cNvPr id="7" name="TextBox 6">
            <a:extLst>
              <a:ext uri="{FF2B5EF4-FFF2-40B4-BE49-F238E27FC236}">
                <a16:creationId xmlns:a16="http://schemas.microsoft.com/office/drawing/2014/main" id="{8E090BDD-1892-D3A5-658B-D0139AB5DE9A}"/>
              </a:ext>
            </a:extLst>
          </p:cNvPr>
          <p:cNvSpPr txBox="1"/>
          <p:nvPr/>
        </p:nvSpPr>
        <p:spPr>
          <a:xfrm>
            <a:off x="4709627" y="3217516"/>
            <a:ext cx="6097554" cy="2677656"/>
          </a:xfrm>
          <a:prstGeom prst="rect">
            <a:avLst/>
          </a:prstGeom>
          <a:noFill/>
        </p:spPr>
        <p:txBody>
          <a:bodyPr wrap="square">
            <a:spAutoFit/>
          </a:bodyPr>
          <a:lstStyle/>
          <a:p>
            <a:pPr algn="just"/>
            <a:r>
              <a:rPr lang="en-US" sz="2400" spc="-300" dirty="0"/>
              <a:t>1</a:t>
            </a:r>
            <a:r>
              <a:rPr lang="en-US" sz="2400" dirty="0"/>
              <a:t>.</a:t>
            </a:r>
            <a:r>
              <a:rPr lang="en-US" sz="2400" b="1" dirty="0">
                <a:solidFill>
                  <a:srgbClr val="00B0F0"/>
                </a:solidFill>
                <a:latin typeface="Arial Black" panose="020B0A04020102020204" pitchFamily="34" charset="0"/>
              </a:rPr>
              <a:t>Passive hub:- </a:t>
            </a:r>
            <a:r>
              <a:rPr lang="en-US" sz="2400" dirty="0">
                <a:latin typeface="Bell MT" panose="02020503060305020303" pitchFamily="18" charset="0"/>
              </a:rPr>
              <a:t>It forwards the signal in the same condition as it is, so it does not require power supply.</a:t>
            </a:r>
          </a:p>
          <a:p>
            <a:pPr algn="just"/>
            <a:r>
              <a:rPr lang="en-US" sz="2400" dirty="0"/>
              <a:t>2.</a:t>
            </a:r>
            <a:r>
              <a:rPr lang="en-US" sz="2400" b="1" dirty="0">
                <a:solidFill>
                  <a:srgbClr val="00B0F0"/>
                </a:solidFill>
                <a:latin typeface="Arial Black" panose="020B0A04020102020204" pitchFamily="34" charset="0"/>
              </a:rPr>
              <a:t>Active hub:- </a:t>
            </a:r>
            <a:r>
              <a:rPr lang="en-US" sz="2400" dirty="0">
                <a:latin typeface="Bell MT" panose="02020503060305020303" pitchFamily="18" charset="0"/>
              </a:rPr>
              <a:t>In this the signal is generated again, so it also acts like a repeater. These are called multiport repeater. It requires power supply</a:t>
            </a:r>
            <a:r>
              <a:rPr lang="en-US" dirty="0">
                <a:latin typeface="Bell MT" panose="02020503060305020303" pitchFamily="18" charset="0"/>
              </a:rPr>
              <a:t>.</a:t>
            </a:r>
          </a:p>
        </p:txBody>
      </p:sp>
    </p:spTree>
    <p:extLst>
      <p:ext uri="{BB962C8B-B14F-4D97-AF65-F5344CB8AC3E}">
        <p14:creationId xmlns:p14="http://schemas.microsoft.com/office/powerpoint/2010/main" val="2244777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5049B6-2432-5505-594D-F8996AEF5BA4}"/>
              </a:ext>
            </a:extLst>
          </p:cNvPr>
          <p:cNvSpPr txBox="1"/>
          <p:nvPr/>
        </p:nvSpPr>
        <p:spPr>
          <a:xfrm>
            <a:off x="2274337" y="440485"/>
            <a:ext cx="6151205" cy="1446550"/>
          </a:xfrm>
          <a:prstGeom prst="rect">
            <a:avLst/>
          </a:prstGeom>
          <a:noFill/>
        </p:spPr>
        <p:txBody>
          <a:bodyPr wrap="square">
            <a:spAutoFit/>
          </a:bodyPr>
          <a:lstStyle/>
          <a:p>
            <a:r>
              <a:rPr lang="en-US" sz="8800" b="1" dirty="0">
                <a:solidFill>
                  <a:srgbClr val="00B0F0"/>
                </a:solidFill>
                <a:latin typeface="Bell MT" panose="02020503060305020303" pitchFamily="18" charset="0"/>
              </a:rPr>
              <a:t>TOPIC</a:t>
            </a:r>
            <a:endParaRPr lang="en-US" sz="8800" dirty="0"/>
          </a:p>
        </p:txBody>
      </p:sp>
      <p:sp>
        <p:nvSpPr>
          <p:cNvPr id="4" name="TextBox 3">
            <a:extLst>
              <a:ext uri="{FF2B5EF4-FFF2-40B4-BE49-F238E27FC236}">
                <a16:creationId xmlns:a16="http://schemas.microsoft.com/office/drawing/2014/main" id="{4DFA96C4-2835-59D6-C8A7-4AA06E14018D}"/>
              </a:ext>
            </a:extLst>
          </p:cNvPr>
          <p:cNvSpPr txBox="1"/>
          <p:nvPr/>
        </p:nvSpPr>
        <p:spPr>
          <a:xfrm>
            <a:off x="5134946" y="2169062"/>
            <a:ext cx="4674637" cy="1446550"/>
          </a:xfrm>
          <a:prstGeom prst="rect">
            <a:avLst/>
          </a:prstGeom>
          <a:noFill/>
        </p:spPr>
        <p:txBody>
          <a:bodyPr wrap="square" rtlCol="0">
            <a:spAutoFit/>
          </a:bodyPr>
          <a:lstStyle/>
          <a:p>
            <a:r>
              <a:rPr lang="en-US" sz="8800" b="1" dirty="0">
                <a:solidFill>
                  <a:srgbClr val="C00000"/>
                </a:solidFill>
                <a:latin typeface="Bell MT" panose="02020503060305020303" pitchFamily="18" charset="0"/>
              </a:rPr>
              <a:t>Switches</a:t>
            </a:r>
          </a:p>
        </p:txBody>
      </p:sp>
      <p:pic>
        <p:nvPicPr>
          <p:cNvPr id="13314" name="Picture 2">
            <a:extLst>
              <a:ext uri="{FF2B5EF4-FFF2-40B4-BE49-F238E27FC236}">
                <a16:creationId xmlns:a16="http://schemas.microsoft.com/office/drawing/2014/main" id="{1F7F8EF2-27E2-3721-70CB-ADEE8006A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1462" y="4228420"/>
            <a:ext cx="3680538" cy="2629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41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FB73-88A5-40D7-D84F-FE82B15EC1E9}"/>
              </a:ext>
            </a:extLst>
          </p:cNvPr>
          <p:cNvSpPr>
            <a:spLocks noGrp="1"/>
          </p:cNvSpPr>
          <p:nvPr>
            <p:ph type="title"/>
          </p:nvPr>
        </p:nvSpPr>
        <p:spPr>
          <a:xfrm>
            <a:off x="1640156" y="754739"/>
            <a:ext cx="8911687" cy="1280890"/>
          </a:xfrm>
        </p:spPr>
        <p:txBody>
          <a:bodyPr>
            <a:normAutofit/>
          </a:bodyPr>
          <a:lstStyle/>
          <a:p>
            <a:pPr algn="ctr"/>
            <a:r>
              <a:rPr lang="en-US" sz="6000" b="1" dirty="0">
                <a:solidFill>
                  <a:schemeClr val="accent1">
                    <a:lumMod val="75000"/>
                  </a:schemeClr>
                </a:solidFill>
                <a:latin typeface="Bell MT" panose="02020503060305020303" pitchFamily="18" charset="0"/>
              </a:rPr>
              <a:t>WHAT IS (NIC)?</a:t>
            </a:r>
          </a:p>
        </p:txBody>
      </p:sp>
      <p:sp>
        <p:nvSpPr>
          <p:cNvPr id="3" name="Content Placeholder 2">
            <a:extLst>
              <a:ext uri="{FF2B5EF4-FFF2-40B4-BE49-F238E27FC236}">
                <a16:creationId xmlns:a16="http://schemas.microsoft.com/office/drawing/2014/main" id="{32ABD310-F165-202D-E053-0BE939EA6C61}"/>
              </a:ext>
            </a:extLst>
          </p:cNvPr>
          <p:cNvSpPr>
            <a:spLocks noGrp="1"/>
          </p:cNvSpPr>
          <p:nvPr>
            <p:ph idx="1"/>
          </p:nvPr>
        </p:nvSpPr>
        <p:spPr>
          <a:xfrm>
            <a:off x="2141342" y="1965649"/>
            <a:ext cx="8915400" cy="3777622"/>
          </a:xfrm>
        </p:spPr>
        <p:txBody>
          <a:bodyPr>
            <a:normAutofit/>
          </a:bodyPr>
          <a:lstStyle/>
          <a:p>
            <a:pPr algn="just"/>
            <a:endParaRPr lang="en-US" dirty="0">
              <a:latin typeface="Bodoni MT" panose="02070603080606020203" pitchFamily="18" charset="0"/>
            </a:endParaRPr>
          </a:p>
          <a:p>
            <a:pPr algn="just"/>
            <a:endParaRPr lang="en-US" dirty="0">
              <a:latin typeface="Bodoni MT" panose="02070603080606020203" pitchFamily="18" charset="0"/>
            </a:endParaRPr>
          </a:p>
          <a:p>
            <a:pPr algn="just"/>
            <a:r>
              <a:rPr lang="en-US" sz="2400" dirty="0">
                <a:latin typeface="Bell MT" panose="02020503060305020303" pitchFamily="18" charset="0"/>
              </a:rPr>
              <a:t>Network interface card, also known as NIC or network interface controller, is typically a circuit board that installed on the computer to connect to the network. It works as an indispensable component for the network connection of computers. Currently, NIC cards designed as a built-in style are commonly found in most computers and some network servers. Besides, network cards like server network card can also be inserted into expansion slots of devices</a:t>
            </a:r>
            <a:r>
              <a:rPr lang="en-US" dirty="0"/>
              <a:t>.</a:t>
            </a:r>
          </a:p>
        </p:txBody>
      </p:sp>
    </p:spTree>
    <p:extLst>
      <p:ext uri="{BB962C8B-B14F-4D97-AF65-F5344CB8AC3E}">
        <p14:creationId xmlns:p14="http://schemas.microsoft.com/office/powerpoint/2010/main" val="832781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A9181B-276F-E5F8-677E-2A89D77334DF}"/>
              </a:ext>
            </a:extLst>
          </p:cNvPr>
          <p:cNvSpPr txBox="1"/>
          <p:nvPr/>
        </p:nvSpPr>
        <p:spPr>
          <a:xfrm>
            <a:off x="2423627" y="808234"/>
            <a:ext cx="6097554" cy="1015663"/>
          </a:xfrm>
          <a:prstGeom prst="rect">
            <a:avLst/>
          </a:prstGeom>
          <a:noFill/>
        </p:spPr>
        <p:txBody>
          <a:bodyPr wrap="square" lIns="91440" tIns="45720" rIns="91440" bIns="45720" anchor="t">
            <a:spAutoFit/>
          </a:bodyPr>
          <a:lstStyle/>
          <a:p>
            <a:r>
              <a:rPr lang="en-US" sz="6000" b="1" dirty="0">
                <a:solidFill>
                  <a:srgbClr val="C00000"/>
                </a:solidFill>
                <a:latin typeface="Bell MT"/>
              </a:rPr>
              <a:t> What is Switch </a:t>
            </a:r>
            <a:endParaRPr lang="en-US" sz="6000" b="1" i="0" dirty="0">
              <a:solidFill>
                <a:srgbClr val="C00000"/>
              </a:solidFill>
              <a:effectLst/>
              <a:latin typeface="Bell MT"/>
            </a:endParaRPr>
          </a:p>
        </p:txBody>
      </p:sp>
      <p:sp>
        <p:nvSpPr>
          <p:cNvPr id="5" name="TextBox 4">
            <a:extLst>
              <a:ext uri="{FF2B5EF4-FFF2-40B4-BE49-F238E27FC236}">
                <a16:creationId xmlns:a16="http://schemas.microsoft.com/office/drawing/2014/main" id="{736BAE1D-E5C5-C86F-C59F-299DC44E6E11}"/>
              </a:ext>
            </a:extLst>
          </p:cNvPr>
          <p:cNvSpPr txBox="1"/>
          <p:nvPr/>
        </p:nvSpPr>
        <p:spPr>
          <a:xfrm>
            <a:off x="2700515" y="2872838"/>
            <a:ext cx="8138626" cy="3108543"/>
          </a:xfrm>
          <a:prstGeom prst="rect">
            <a:avLst/>
          </a:prstGeom>
          <a:noFill/>
        </p:spPr>
        <p:txBody>
          <a:bodyPr wrap="square" lIns="91440" tIns="45720" rIns="91440" bIns="45720" anchor="t">
            <a:spAutoFit/>
          </a:bodyPr>
          <a:lstStyle/>
          <a:p>
            <a:pPr algn="just"/>
            <a:r>
              <a:rPr lang="en-US" sz="2800" dirty="0">
                <a:latin typeface="Bell MT"/>
              </a:rPr>
              <a:t>Switch is a networking device that connects network devices and segments. It is also called multiport bridge. Because its procedure is similar to that of bridge.</a:t>
            </a:r>
          </a:p>
          <a:p>
            <a:pPr algn="just"/>
            <a:r>
              <a:rPr lang="en-US" sz="2800" dirty="0">
                <a:latin typeface="Bell MT" panose="02020503060305020303" pitchFamily="18" charset="0"/>
              </a:rPr>
              <a:t>It works in Layer 2 (Data Link Layer) of the OSI model. But nowadays such switches have also come which work in layer 3 (network layer) of osi model.</a:t>
            </a:r>
          </a:p>
        </p:txBody>
      </p:sp>
    </p:spTree>
    <p:extLst>
      <p:ext uri="{BB962C8B-B14F-4D97-AF65-F5344CB8AC3E}">
        <p14:creationId xmlns:p14="http://schemas.microsoft.com/office/powerpoint/2010/main" val="1337501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0DC7B7-4662-7E99-37A7-20405625004C}"/>
              </a:ext>
            </a:extLst>
          </p:cNvPr>
          <p:cNvSpPr txBox="1"/>
          <p:nvPr/>
        </p:nvSpPr>
        <p:spPr>
          <a:xfrm>
            <a:off x="2218352" y="772895"/>
            <a:ext cx="8241263" cy="1569660"/>
          </a:xfrm>
          <a:prstGeom prst="rect">
            <a:avLst/>
          </a:prstGeom>
          <a:noFill/>
        </p:spPr>
        <p:txBody>
          <a:bodyPr wrap="square">
            <a:spAutoFit/>
          </a:bodyPr>
          <a:lstStyle/>
          <a:p>
            <a:pPr algn="just"/>
            <a:r>
              <a:rPr lang="en-US" sz="2400" dirty="0">
                <a:latin typeface="Bell MT" panose="02020503060305020303" pitchFamily="18" charset="0"/>
              </a:rPr>
              <a:t>There are many ports in the switch, when the data comes through the switch, then the switch reads the address of the destination computer in the data and sends it to the destination computer. It checks the MAC address of the frame.</a:t>
            </a:r>
          </a:p>
        </p:txBody>
      </p:sp>
      <p:pic>
        <p:nvPicPr>
          <p:cNvPr id="7170" name="Picture 2" descr="Switch in Hindi - computer Network">
            <a:extLst>
              <a:ext uri="{FF2B5EF4-FFF2-40B4-BE49-F238E27FC236}">
                <a16:creationId xmlns:a16="http://schemas.microsoft.com/office/drawing/2014/main" id="{A93DE521-CF96-DE5E-C910-40A3E7E56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764" y="2854583"/>
            <a:ext cx="5884118" cy="3230521"/>
          </a:xfrm>
          <a:prstGeom prst="rect">
            <a:avLst/>
          </a:prstGeom>
          <a:solidFill>
            <a:srgbClr val="FF0000"/>
          </a:solidFill>
          <a:ln w="12700">
            <a:solidFill>
              <a:schemeClr val="accent2">
                <a:lumMod val="60000"/>
                <a:lumOff val="40000"/>
              </a:schemeClr>
            </a:solidFill>
          </a:ln>
        </p:spPr>
      </p:pic>
    </p:spTree>
    <p:extLst>
      <p:ext uri="{BB962C8B-B14F-4D97-AF65-F5344CB8AC3E}">
        <p14:creationId xmlns:p14="http://schemas.microsoft.com/office/powerpoint/2010/main" val="2459259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working of switch in Hindi ">
            <a:extLst>
              <a:ext uri="{FF2B5EF4-FFF2-40B4-BE49-F238E27FC236}">
                <a16:creationId xmlns:a16="http://schemas.microsoft.com/office/drawing/2014/main" id="{1003C1F0-E394-955A-A3CA-C57D8D6F6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365" y="263589"/>
            <a:ext cx="5692061" cy="29648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8BEBB72-F956-358F-DD84-BA08664EBE9C}"/>
              </a:ext>
            </a:extLst>
          </p:cNvPr>
          <p:cNvSpPr txBox="1"/>
          <p:nvPr/>
        </p:nvSpPr>
        <p:spPr>
          <a:xfrm>
            <a:off x="1144695" y="3629609"/>
            <a:ext cx="9657572" cy="2677656"/>
          </a:xfrm>
          <a:prstGeom prst="rect">
            <a:avLst/>
          </a:prstGeom>
          <a:noFill/>
        </p:spPr>
        <p:txBody>
          <a:bodyPr wrap="square">
            <a:spAutoFit/>
          </a:bodyPr>
          <a:lstStyle/>
          <a:p>
            <a:r>
              <a:rPr lang="en-US" sz="2400" dirty="0">
                <a:latin typeface="Bell MT" panose="02020503060305020303" pitchFamily="18" charset="0"/>
              </a:rPr>
              <a:t>As you would know that Hubs work on half duplex communication so with Hubs you can either send data or only receive it. But this is not the case with switches, with switches you can send and receive data simultaneously.</a:t>
            </a:r>
          </a:p>
          <a:p>
            <a:endParaRPr lang="en-US" sz="2400" dirty="0">
              <a:latin typeface="Bell MT" panose="02020503060305020303" pitchFamily="18" charset="0"/>
            </a:endParaRPr>
          </a:p>
          <a:p>
            <a:r>
              <a:rPr lang="en-US" sz="2400" dirty="0">
                <a:latin typeface="Bell MT" panose="02020503060305020303" pitchFamily="18" charset="0"/>
              </a:rPr>
              <a:t>Hubs represent a single collision domain, but switches have a separate collision domain for each port. It does not make any difference on other hosts.</a:t>
            </a:r>
          </a:p>
        </p:txBody>
      </p:sp>
    </p:spTree>
    <p:extLst>
      <p:ext uri="{BB962C8B-B14F-4D97-AF65-F5344CB8AC3E}">
        <p14:creationId xmlns:p14="http://schemas.microsoft.com/office/powerpoint/2010/main" val="2646236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70A200-0D56-4B2C-BBB1-1F924FF2AD99}"/>
              </a:ext>
            </a:extLst>
          </p:cNvPr>
          <p:cNvSpPr txBox="1"/>
          <p:nvPr/>
        </p:nvSpPr>
        <p:spPr>
          <a:xfrm>
            <a:off x="3584899" y="477478"/>
            <a:ext cx="6515099" cy="707886"/>
          </a:xfrm>
          <a:prstGeom prst="rect">
            <a:avLst/>
          </a:prstGeom>
          <a:noFill/>
        </p:spPr>
        <p:txBody>
          <a:bodyPr wrap="square" lIns="91440" tIns="45720" rIns="91440" bIns="45720" anchor="t">
            <a:spAutoFit/>
          </a:bodyPr>
          <a:lstStyle/>
          <a:p>
            <a:pPr algn="l"/>
            <a:r>
              <a:rPr lang="en-US" sz="4000" b="1" i="0" dirty="0">
                <a:solidFill>
                  <a:srgbClr val="C00000"/>
                </a:solidFill>
                <a:effectLst/>
                <a:latin typeface="Bell MT"/>
              </a:rPr>
              <a:t>Features of Switch </a:t>
            </a:r>
          </a:p>
        </p:txBody>
      </p:sp>
      <p:sp>
        <p:nvSpPr>
          <p:cNvPr id="5" name="TextBox 4">
            <a:extLst>
              <a:ext uri="{FF2B5EF4-FFF2-40B4-BE49-F238E27FC236}">
                <a16:creationId xmlns:a16="http://schemas.microsoft.com/office/drawing/2014/main" id="{29C6DAD2-8128-9BFC-6ECD-2A6A046AA011}"/>
              </a:ext>
            </a:extLst>
          </p:cNvPr>
          <p:cNvSpPr txBox="1"/>
          <p:nvPr/>
        </p:nvSpPr>
        <p:spPr>
          <a:xfrm>
            <a:off x="1660849" y="1678317"/>
            <a:ext cx="6090556" cy="461665"/>
          </a:xfrm>
          <a:prstGeom prst="rect">
            <a:avLst/>
          </a:prstGeom>
          <a:noFill/>
        </p:spPr>
        <p:txBody>
          <a:bodyPr wrap="square">
            <a:spAutoFit/>
          </a:bodyPr>
          <a:lstStyle/>
          <a:p>
            <a:r>
              <a:rPr lang="en-US" sz="2400" b="1" dirty="0"/>
              <a:t>Its features are given below</a:t>
            </a:r>
          </a:p>
        </p:txBody>
      </p:sp>
      <p:sp>
        <p:nvSpPr>
          <p:cNvPr id="7" name="TextBox 6">
            <a:extLst>
              <a:ext uri="{FF2B5EF4-FFF2-40B4-BE49-F238E27FC236}">
                <a16:creationId xmlns:a16="http://schemas.microsoft.com/office/drawing/2014/main" id="{C456BECF-4C9E-DE75-76EC-E58E85AE4327}"/>
              </a:ext>
            </a:extLst>
          </p:cNvPr>
          <p:cNvSpPr txBox="1"/>
          <p:nvPr/>
        </p:nvSpPr>
        <p:spPr>
          <a:xfrm>
            <a:off x="2223795" y="2753905"/>
            <a:ext cx="9237306" cy="3046988"/>
          </a:xfrm>
          <a:prstGeom prst="rect">
            <a:avLst/>
          </a:prstGeom>
          <a:noFill/>
        </p:spPr>
        <p:txBody>
          <a:bodyPr wrap="square">
            <a:spAutoFit/>
          </a:bodyPr>
          <a:lstStyle/>
          <a:p>
            <a:pPr marL="285750" indent="-285750">
              <a:buFont typeface="Wingdings" panose="05000000000000000000" pitchFamily="2" charset="2"/>
              <a:buChar char="Ø"/>
            </a:pPr>
            <a:r>
              <a:rPr lang="en-US" sz="2400" dirty="0">
                <a:latin typeface="Bell MT" panose="02020503060305020303" pitchFamily="18" charset="0"/>
              </a:rPr>
              <a:t>It works on the data link layer of the OSI model.</a:t>
            </a:r>
          </a:p>
          <a:p>
            <a:pPr marL="285750" indent="-285750">
              <a:buFont typeface="Wingdings" panose="05000000000000000000" pitchFamily="2" charset="2"/>
              <a:buChar char="Ø"/>
            </a:pPr>
            <a:r>
              <a:rPr lang="en-US" sz="2400" dirty="0">
                <a:latin typeface="Bell MT" panose="02020503060305020303" pitchFamily="18" charset="0"/>
              </a:rPr>
              <a:t>It is an intelligent device</a:t>
            </a:r>
          </a:p>
          <a:p>
            <a:pPr marL="285750" indent="-285750">
              <a:buFont typeface="Wingdings" panose="05000000000000000000" pitchFamily="2" charset="2"/>
              <a:buChar char="Ø"/>
            </a:pPr>
            <a:r>
              <a:rPr lang="en-US" sz="2400" dirty="0">
                <a:latin typeface="Bell MT" panose="02020503060305020303" pitchFamily="18" charset="0"/>
              </a:rPr>
              <a:t>It uses MAC address to send data packets to destination ports.</a:t>
            </a:r>
          </a:p>
          <a:p>
            <a:pPr marL="285750" indent="-285750">
              <a:buFont typeface="Wingdings" panose="05000000000000000000" pitchFamily="2" charset="2"/>
              <a:buChar char="Ø"/>
            </a:pPr>
            <a:r>
              <a:rPr lang="en-US" sz="2400" dirty="0">
                <a:latin typeface="Bell MT" panose="02020503060305020303" pitchFamily="18" charset="0"/>
              </a:rPr>
              <a:t>It uses packet switching technology to receive and forward data</a:t>
            </a:r>
          </a:p>
          <a:p>
            <a:pPr marL="285750" indent="-285750">
              <a:buFont typeface="Wingdings" panose="05000000000000000000" pitchFamily="2" charset="2"/>
              <a:buChar char="Ø"/>
            </a:pPr>
            <a:r>
              <a:rPr lang="en-US" sz="2400" dirty="0">
                <a:latin typeface="Bell MT" panose="02020503060305020303" pitchFamily="18" charset="0"/>
              </a:rPr>
              <a:t>It supports unicast, multicast and broadcast communication.</a:t>
            </a:r>
          </a:p>
          <a:p>
            <a:pPr marL="285750" indent="-285750">
              <a:buFont typeface="Wingdings" panose="05000000000000000000" pitchFamily="2" charset="2"/>
              <a:buChar char="Ø"/>
            </a:pPr>
            <a:r>
              <a:rPr lang="en-US" sz="2400" dirty="0">
                <a:latin typeface="Bell MT" panose="02020503060305020303" pitchFamily="18" charset="0"/>
              </a:rPr>
              <a:t>Its transmission mode is full duplex.</a:t>
            </a:r>
          </a:p>
          <a:p>
            <a:pPr marL="285750" indent="-285750">
              <a:buFont typeface="Wingdings" panose="05000000000000000000" pitchFamily="2" charset="2"/>
              <a:buChar char="Ø"/>
            </a:pPr>
            <a:r>
              <a:rPr lang="en-US" sz="2400" dirty="0">
                <a:latin typeface="Bell MT" panose="02020503060305020303" pitchFamily="18" charset="0"/>
              </a:rPr>
              <a:t>Switch is active device.</a:t>
            </a:r>
          </a:p>
          <a:p>
            <a:pPr marL="285750" indent="-285750">
              <a:buFont typeface="Wingdings" panose="05000000000000000000" pitchFamily="2" charset="2"/>
              <a:buChar char="Ø"/>
            </a:pPr>
            <a:r>
              <a:rPr lang="en-US" sz="2400" dirty="0">
                <a:latin typeface="Bell MT" panose="02020503060305020303" pitchFamily="18" charset="0"/>
              </a:rPr>
              <a:t>The number of ports is more in this. – 24/48</a:t>
            </a:r>
            <a:endParaRPr lang="en-US" dirty="0">
              <a:latin typeface="Bell MT" panose="02020503060305020303" pitchFamily="18" charset="0"/>
            </a:endParaRPr>
          </a:p>
        </p:txBody>
      </p:sp>
    </p:spTree>
    <p:extLst>
      <p:ext uri="{BB962C8B-B14F-4D97-AF65-F5344CB8AC3E}">
        <p14:creationId xmlns:p14="http://schemas.microsoft.com/office/powerpoint/2010/main" val="4060441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4" name="Picture 8">
            <a:extLst>
              <a:ext uri="{FF2B5EF4-FFF2-40B4-BE49-F238E27FC236}">
                <a16:creationId xmlns:a16="http://schemas.microsoft.com/office/drawing/2014/main" id="{D32C73BA-EDF7-54DD-B0BB-998940855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82" y="0"/>
            <a:ext cx="1201471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248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AD9D-53B1-0CE8-ABEE-035EE6254B32}"/>
              </a:ext>
            </a:extLst>
          </p:cNvPr>
          <p:cNvSpPr>
            <a:spLocks noGrp="1"/>
          </p:cNvSpPr>
          <p:nvPr>
            <p:ph type="title"/>
          </p:nvPr>
        </p:nvSpPr>
        <p:spPr/>
        <p:txBody>
          <a:bodyPr/>
          <a:lstStyle/>
          <a:p>
            <a:r>
              <a:rPr lang="en-US" b="1" dirty="0">
                <a:solidFill>
                  <a:srgbClr val="00B0F0"/>
                </a:solidFill>
                <a:latin typeface="Bodoni MT" panose="02070603080606020203" pitchFamily="18" charset="0"/>
              </a:rPr>
              <a:t>NETWORK INTERFACE CARD</a:t>
            </a:r>
          </a:p>
        </p:txBody>
      </p:sp>
      <p:pic>
        <p:nvPicPr>
          <p:cNvPr id="1026" name="Picture 2" descr="Figure 1: What is a network interface card- NIC definition">
            <a:extLst>
              <a:ext uri="{FF2B5EF4-FFF2-40B4-BE49-F238E27FC236}">
                <a16:creationId xmlns:a16="http://schemas.microsoft.com/office/drawing/2014/main" id="{2B294BC8-FED2-8A3C-062C-DC7746446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971" y="1843088"/>
            <a:ext cx="8665029" cy="3559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9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45CC-68CC-EE44-8870-6B23FE40CF21}"/>
              </a:ext>
            </a:extLst>
          </p:cNvPr>
          <p:cNvSpPr>
            <a:spLocks noGrp="1"/>
          </p:cNvSpPr>
          <p:nvPr>
            <p:ph type="title"/>
          </p:nvPr>
        </p:nvSpPr>
        <p:spPr/>
        <p:txBody>
          <a:bodyPr>
            <a:normAutofit/>
          </a:bodyPr>
          <a:lstStyle/>
          <a:p>
            <a:r>
              <a:rPr lang="en-US" sz="4000" b="1" dirty="0">
                <a:solidFill>
                  <a:srgbClr val="00B0F0"/>
                </a:solidFill>
                <a:latin typeface="Bell MT" panose="02020503060305020303" pitchFamily="18" charset="0"/>
              </a:rPr>
              <a:t>NETWORK  INTERFACE CARD</a:t>
            </a:r>
          </a:p>
        </p:txBody>
      </p:sp>
      <p:sp>
        <p:nvSpPr>
          <p:cNvPr id="3" name="Content Placeholder 2">
            <a:extLst>
              <a:ext uri="{FF2B5EF4-FFF2-40B4-BE49-F238E27FC236}">
                <a16:creationId xmlns:a16="http://schemas.microsoft.com/office/drawing/2014/main" id="{EB4F292F-C1A0-5E97-041B-009B9BC89E12}"/>
              </a:ext>
            </a:extLst>
          </p:cNvPr>
          <p:cNvSpPr>
            <a:spLocks noGrp="1"/>
          </p:cNvSpPr>
          <p:nvPr>
            <p:ph idx="1"/>
          </p:nvPr>
        </p:nvSpPr>
        <p:spPr>
          <a:xfrm>
            <a:off x="2085359" y="2456268"/>
            <a:ext cx="8915400" cy="3777622"/>
          </a:xfrm>
        </p:spPr>
        <p:txBody>
          <a:bodyPr>
            <a:normAutofit/>
          </a:bodyPr>
          <a:lstStyle/>
          <a:p>
            <a:pPr algn="just"/>
            <a:r>
              <a:rPr lang="en-US" sz="2800" b="0" i="0" dirty="0">
                <a:solidFill>
                  <a:srgbClr val="000000"/>
                </a:solidFill>
                <a:effectLst/>
                <a:latin typeface="Bell MT" panose="02020503060305020303" pitchFamily="18" charset="0"/>
              </a:rPr>
              <a:t>A network interface card (NIC) is a hardware component without which a computer cannot be connected over a network. It is a circuit board installed in a computer that provides a dedicated network connection to the computer. It is also called network interface controller, network adapter or LAN adapter.</a:t>
            </a:r>
            <a:endParaRPr lang="en-US" sz="2800" dirty="0">
              <a:latin typeface="Bell MT" panose="02020503060305020303" pitchFamily="18" charset="0"/>
            </a:endParaRPr>
          </a:p>
        </p:txBody>
      </p:sp>
    </p:spTree>
    <p:extLst>
      <p:ext uri="{BB962C8B-B14F-4D97-AF65-F5344CB8AC3E}">
        <p14:creationId xmlns:p14="http://schemas.microsoft.com/office/powerpoint/2010/main" val="3378663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3C8825-5A38-AF1E-6E39-BF34AC351FAD}"/>
              </a:ext>
            </a:extLst>
          </p:cNvPr>
          <p:cNvSpPr txBox="1"/>
          <p:nvPr/>
        </p:nvSpPr>
        <p:spPr>
          <a:xfrm>
            <a:off x="2024743" y="550506"/>
            <a:ext cx="8565502" cy="5816977"/>
          </a:xfrm>
          <a:prstGeom prst="rect">
            <a:avLst/>
          </a:prstGeom>
          <a:noFill/>
        </p:spPr>
        <p:txBody>
          <a:bodyPr wrap="square">
            <a:spAutoFit/>
          </a:bodyPr>
          <a:lstStyle/>
          <a:p>
            <a:pPr algn="ctr"/>
            <a:r>
              <a:rPr lang="en-US" sz="6000" b="1" i="0" dirty="0">
                <a:solidFill>
                  <a:srgbClr val="00B0F0"/>
                </a:solidFill>
                <a:effectLst/>
                <a:latin typeface="Bell MT" panose="02020503060305020303" pitchFamily="18" charset="0"/>
                <a:cs typeface="Heebo" panose="020B0604020202020204" pitchFamily="2" charset="-79"/>
              </a:rPr>
              <a:t>Purpose</a:t>
            </a:r>
          </a:p>
          <a:p>
            <a:pPr lvl="1" algn="just"/>
            <a:endParaRPr lang="en-US" dirty="0">
              <a:solidFill>
                <a:srgbClr val="000000"/>
              </a:solidFill>
              <a:latin typeface="Heebo" panose="020B0604020202020204" pitchFamily="2" charset="-79"/>
              <a:cs typeface="Heebo" panose="020B0604020202020204" pitchFamily="2" charset="-79"/>
            </a:endParaRPr>
          </a:p>
          <a:p>
            <a:pPr algn="l"/>
            <a:endParaRPr lang="en-US" b="0" i="0" dirty="0">
              <a:solidFill>
                <a:srgbClr val="000000"/>
              </a:solidFill>
              <a:effectLst/>
              <a:latin typeface="Heebo" pitchFamily="2" charset="-79"/>
              <a:cs typeface="Heebo" pitchFamily="2" charset="-79"/>
            </a:endParaRPr>
          </a:p>
          <a:p>
            <a:pPr marL="342900" indent="-342900" algn="just">
              <a:buFont typeface="Wingdings" panose="05000000000000000000" pitchFamily="2" charset="2"/>
              <a:buChar char="Ø"/>
            </a:pPr>
            <a:r>
              <a:rPr lang="en-US" sz="2400" b="0" i="0" dirty="0">
                <a:solidFill>
                  <a:srgbClr val="000000"/>
                </a:solidFill>
                <a:effectLst/>
                <a:latin typeface="Bell MT" panose="02020503060305020303" pitchFamily="18" charset="0"/>
              </a:rPr>
              <a:t>NIC allows both wired and wireless communications.</a:t>
            </a:r>
          </a:p>
          <a:p>
            <a:pPr algn="just"/>
            <a:endParaRPr lang="en-US" sz="2400" b="0" i="0" dirty="0">
              <a:solidFill>
                <a:srgbClr val="000000"/>
              </a:solidFill>
              <a:effectLst/>
              <a:latin typeface="Bell MT" panose="02020503060305020303" pitchFamily="18" charset="0"/>
            </a:endParaRPr>
          </a:p>
          <a:p>
            <a:pPr marL="342900" indent="-342900" algn="just">
              <a:buFont typeface="Wingdings" panose="05000000000000000000" pitchFamily="2" charset="2"/>
              <a:buChar char="Ø"/>
            </a:pPr>
            <a:r>
              <a:rPr lang="en-US" sz="2400" b="0" i="0" dirty="0">
                <a:solidFill>
                  <a:srgbClr val="000000"/>
                </a:solidFill>
                <a:effectLst/>
                <a:latin typeface="Bell MT" panose="02020503060305020303" pitchFamily="18" charset="0"/>
              </a:rPr>
              <a:t>NIC allows communications between computers connected via local area network (LAN) as well as communications over large-scale network through Internet Protocol (IP).</a:t>
            </a:r>
          </a:p>
          <a:p>
            <a:pPr algn="just"/>
            <a:endParaRPr lang="en-US" sz="2400" b="0" i="0" dirty="0">
              <a:solidFill>
                <a:srgbClr val="000000"/>
              </a:solidFill>
              <a:effectLst/>
              <a:latin typeface="Bell MT" panose="02020503060305020303" pitchFamily="18" charset="0"/>
            </a:endParaRPr>
          </a:p>
          <a:p>
            <a:pPr marL="342900" indent="-342900" algn="just">
              <a:buFont typeface="Wingdings" panose="05000000000000000000" pitchFamily="2" charset="2"/>
              <a:buChar char="Ø"/>
            </a:pPr>
            <a:r>
              <a:rPr lang="en-US" sz="2400" b="0" i="0" dirty="0">
                <a:solidFill>
                  <a:srgbClr val="000000"/>
                </a:solidFill>
                <a:effectLst/>
                <a:latin typeface="Bell MT" panose="02020503060305020303" pitchFamily="18" charset="0"/>
              </a:rPr>
              <a:t>NIC is both a physical layer and a data link layer device, i.e. it provides the necessary hardware circuitry so that the physical layer processes and some data link layer processes can run on it.</a:t>
            </a:r>
          </a:p>
          <a:p>
            <a:br>
              <a:rPr lang="en-US" sz="2400" dirty="0"/>
            </a:br>
            <a:br>
              <a:rPr lang="en-US" dirty="0"/>
            </a:br>
            <a:endParaRPr lang="en-US" dirty="0"/>
          </a:p>
        </p:txBody>
      </p:sp>
    </p:spTree>
    <p:extLst>
      <p:ext uri="{BB962C8B-B14F-4D97-AF65-F5344CB8AC3E}">
        <p14:creationId xmlns:p14="http://schemas.microsoft.com/office/powerpoint/2010/main" val="134993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19CD1F-C28C-85EE-F82F-B8A46CD98933}"/>
              </a:ext>
            </a:extLst>
          </p:cNvPr>
          <p:cNvSpPr>
            <a:spLocks noChangeArrowheads="1"/>
          </p:cNvSpPr>
          <p:nvPr/>
        </p:nvSpPr>
        <p:spPr bwMode="auto">
          <a:xfrm>
            <a:off x="1772816" y="631419"/>
            <a:ext cx="8951085" cy="4139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rgbClr val="00B0F0"/>
                </a:solidFill>
                <a:effectLst/>
                <a:latin typeface="Bell MT" panose="02020503060305020303" pitchFamily="18" charset="0"/>
                <a:cs typeface="Heebo" pitchFamily="2" charset="-79"/>
              </a:rPr>
              <a:t>Types of NIC Cards</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b="0" i="0" dirty="0">
              <a:solidFill>
                <a:srgbClr val="000000"/>
              </a:solidFill>
              <a:effectLst/>
              <a:latin typeface="Bell MT" panose="02020503060305020303"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2400" b="0" i="0" dirty="0">
                <a:solidFill>
                  <a:srgbClr val="000000"/>
                </a:solidFill>
                <a:effectLst/>
                <a:latin typeface="Bell MT" panose="02020503060305020303" pitchFamily="18" charset="0"/>
              </a:rPr>
              <a:t>NIC cards are of two types </a:t>
            </a:r>
            <a:endParaRPr kumimoji="0" lang="en-US" altLang="en-US" sz="4800" b="0" i="0" u="none" strike="noStrike" cap="none" normalizeH="0" baseline="0" dirty="0">
              <a:ln>
                <a:noFill/>
              </a:ln>
              <a:solidFill>
                <a:srgbClr val="000000"/>
              </a:solidFill>
              <a:effectLst/>
              <a:latin typeface="Heebo" pitchFamily="2" charset="-79"/>
              <a:cs typeface="Heebo" pitchFamily="2" charset="-79"/>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700" dirty="0">
              <a:solidFill>
                <a:srgbClr val="000000"/>
              </a:solidFill>
              <a:latin typeface="Heebo" pitchFamily="2" charset="-79"/>
              <a:cs typeface="Heebo" pitchFamily="2" charset="-79"/>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000000"/>
              </a:solidFill>
              <a:effectLst/>
              <a:latin typeface="Heebo" pitchFamily="2" charset="-79"/>
              <a:cs typeface="Heebo" pitchFamily="2" charset="-79"/>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700" dirty="0">
              <a:solidFill>
                <a:srgbClr val="000000"/>
              </a:solidFill>
              <a:latin typeface="Heebo" pitchFamily="2" charset="-79"/>
              <a:cs typeface="Heebo" pitchFamily="2" charset="-79"/>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000000"/>
              </a:solidFill>
              <a:effectLst/>
              <a:latin typeface="Heebo" pitchFamily="2" charset="-79"/>
              <a:cs typeface="Heebo" pitchFamily="2" charset="-79"/>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700" dirty="0">
              <a:solidFill>
                <a:srgbClr val="000000"/>
              </a:solidFill>
              <a:latin typeface="Heebo" pitchFamily="2" charset="-79"/>
              <a:cs typeface="Heebo" pitchFamily="2" charset="-79"/>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Nunito" pitchFamily="2" charset="0"/>
              </a:rPr>
              <a:t>  </a:t>
            </a:r>
            <a:r>
              <a:rPr kumimoji="0" lang="en-US" altLang="en-US" sz="7400" b="0" i="0" u="none" strike="noStrike" cap="none" normalizeH="0" baseline="0" dirty="0">
                <a:ln>
                  <a:noFill/>
                </a:ln>
                <a:solidFill>
                  <a:srgbClr val="000000"/>
                </a:solidFill>
                <a:effectLst/>
                <a:latin typeface="Nunito" pitchFamily="2"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A1C2CB32-D084-CBF8-B938-593144DF9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1498" y="2549590"/>
            <a:ext cx="5789580" cy="3394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03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B4A1F4-683B-0F98-2CD0-72FF1C29F3F4}"/>
              </a:ext>
            </a:extLst>
          </p:cNvPr>
          <p:cNvSpPr txBox="1"/>
          <p:nvPr/>
        </p:nvSpPr>
        <p:spPr>
          <a:xfrm>
            <a:off x="1621194" y="100804"/>
            <a:ext cx="7690757" cy="3477875"/>
          </a:xfrm>
          <a:prstGeom prst="rect">
            <a:avLst/>
          </a:prstGeom>
          <a:noFill/>
        </p:spPr>
        <p:txBody>
          <a:bodyPr wrap="square">
            <a:spAutoFit/>
          </a:bodyPr>
          <a:lstStyle/>
          <a:p>
            <a:pPr algn="ctr"/>
            <a:r>
              <a:rPr lang="en-US" sz="4000" b="1" i="0" dirty="0">
                <a:solidFill>
                  <a:srgbClr val="00B0F0"/>
                </a:solidFill>
                <a:effectLst/>
                <a:latin typeface="Bell MT" panose="02020503060305020303" pitchFamily="18" charset="0"/>
                <a:cs typeface="Heebo" pitchFamily="2" charset="-79"/>
              </a:rPr>
              <a:t>Internal Network Cards</a:t>
            </a:r>
          </a:p>
          <a:p>
            <a:pPr algn="l"/>
            <a:endParaRPr lang="en-US" dirty="0">
              <a:latin typeface="Heebo" pitchFamily="2" charset="-79"/>
              <a:cs typeface="Heebo" pitchFamily="2" charset="-79"/>
            </a:endParaRPr>
          </a:p>
          <a:p>
            <a:pPr algn="l"/>
            <a:endParaRPr lang="en-US" b="0" i="0" dirty="0">
              <a:effectLst/>
              <a:latin typeface="Heebo" pitchFamily="2" charset="-79"/>
              <a:cs typeface="Heebo" pitchFamily="2" charset="-79"/>
            </a:endParaRPr>
          </a:p>
          <a:p>
            <a:pPr algn="just"/>
            <a:r>
              <a:rPr lang="en-US" sz="2400" b="0" i="0" dirty="0">
                <a:solidFill>
                  <a:srgbClr val="000000"/>
                </a:solidFill>
                <a:effectLst/>
                <a:latin typeface="Bell MT" panose="02020503060305020303" pitchFamily="18" charset="0"/>
              </a:rPr>
              <a:t>In internal networks cards, motherboard has a slot for the network card where it can be inserted. It requires network cables to provide network access. Internal network cards are of two types. The first type uses Peripheral Component Interconnect (PCI) connection, while the second type uses Industry Standard Architecture (ISA).</a:t>
            </a:r>
          </a:p>
        </p:txBody>
      </p:sp>
      <p:pic>
        <p:nvPicPr>
          <p:cNvPr id="3074" name="Picture 2">
            <a:extLst>
              <a:ext uri="{FF2B5EF4-FFF2-40B4-BE49-F238E27FC236}">
                <a16:creationId xmlns:a16="http://schemas.microsoft.com/office/drawing/2014/main" id="{59E6DCCF-7209-E1CC-CAF3-D32F29498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6867" y="3578679"/>
            <a:ext cx="5551714" cy="3092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78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C370AA-79EB-061C-FC82-5A60FB8B3410}"/>
              </a:ext>
            </a:extLst>
          </p:cNvPr>
          <p:cNvSpPr txBox="1"/>
          <p:nvPr/>
        </p:nvSpPr>
        <p:spPr>
          <a:xfrm>
            <a:off x="1509227" y="364573"/>
            <a:ext cx="9034365" cy="3108543"/>
          </a:xfrm>
          <a:prstGeom prst="rect">
            <a:avLst/>
          </a:prstGeom>
          <a:noFill/>
        </p:spPr>
        <p:txBody>
          <a:bodyPr wrap="square">
            <a:spAutoFit/>
          </a:bodyPr>
          <a:lstStyle/>
          <a:p>
            <a:pPr algn="ctr"/>
            <a:r>
              <a:rPr lang="en-US" sz="4000" b="1" i="0" dirty="0">
                <a:solidFill>
                  <a:srgbClr val="00B0F0"/>
                </a:solidFill>
                <a:effectLst/>
                <a:latin typeface="Bell MT" panose="02020503060305020303" pitchFamily="18" charset="0"/>
                <a:cs typeface="Heebo" pitchFamily="2" charset="-79"/>
              </a:rPr>
              <a:t>External Network Cards</a:t>
            </a:r>
          </a:p>
          <a:p>
            <a:pPr algn="l"/>
            <a:endParaRPr lang="en-US" dirty="0">
              <a:latin typeface="Heebo" pitchFamily="2" charset="-79"/>
              <a:cs typeface="Heebo" pitchFamily="2" charset="-79"/>
            </a:endParaRPr>
          </a:p>
          <a:p>
            <a:pPr algn="l"/>
            <a:endParaRPr lang="en-US" b="0" i="0" dirty="0">
              <a:effectLst/>
              <a:latin typeface="Heebo" pitchFamily="2" charset="-79"/>
              <a:cs typeface="Heebo" pitchFamily="2" charset="-79"/>
            </a:endParaRPr>
          </a:p>
          <a:p>
            <a:pPr algn="just"/>
            <a:r>
              <a:rPr lang="en-US" sz="2400" b="0" i="0" dirty="0">
                <a:solidFill>
                  <a:srgbClr val="000000"/>
                </a:solidFill>
                <a:effectLst/>
                <a:latin typeface="Bell MT" panose="02020503060305020303" pitchFamily="18" charset="0"/>
              </a:rPr>
              <a:t>In desktops and laptops that do not have an internal NIC, external NICs are used. External network cards are of two types: Wireless and USB based. Wireless network card needs to be inserted into the motherboard, however no network cable is required to connect to the network. They are useful while traveling or accessing a wireless signal.</a:t>
            </a:r>
          </a:p>
        </p:txBody>
      </p:sp>
      <p:pic>
        <p:nvPicPr>
          <p:cNvPr id="4098" name="Picture 2">
            <a:extLst>
              <a:ext uri="{FF2B5EF4-FFF2-40B4-BE49-F238E27FC236}">
                <a16:creationId xmlns:a16="http://schemas.microsoft.com/office/drawing/2014/main" id="{87F674A0-B2BE-A4EF-413E-2A2701C12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808" y="3797559"/>
            <a:ext cx="5738326" cy="295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44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983EDC-6D5C-6B5F-6742-FD272B763BF2}"/>
              </a:ext>
            </a:extLst>
          </p:cNvPr>
          <p:cNvSpPr txBox="1"/>
          <p:nvPr/>
        </p:nvSpPr>
        <p:spPr>
          <a:xfrm>
            <a:off x="1117342" y="281864"/>
            <a:ext cx="6097554" cy="1569660"/>
          </a:xfrm>
          <a:prstGeom prst="rect">
            <a:avLst/>
          </a:prstGeom>
          <a:noFill/>
        </p:spPr>
        <p:txBody>
          <a:bodyPr wrap="square">
            <a:spAutoFit/>
          </a:bodyPr>
          <a:lstStyle/>
          <a:p>
            <a:pPr algn="ctr"/>
            <a:r>
              <a:rPr lang="en-US" sz="9600" b="1" dirty="0">
                <a:solidFill>
                  <a:srgbClr val="00B0F0"/>
                </a:solidFill>
                <a:latin typeface="Bell MT" panose="02020503060305020303" pitchFamily="18" charset="0"/>
              </a:rPr>
              <a:t>TOPIC</a:t>
            </a:r>
            <a:r>
              <a:rPr lang="en-US" sz="8000" b="1" dirty="0">
                <a:solidFill>
                  <a:srgbClr val="00B0F0"/>
                </a:solidFill>
                <a:latin typeface="Bell MT" panose="02020503060305020303" pitchFamily="18" charset="0"/>
              </a:rPr>
              <a:t> </a:t>
            </a:r>
          </a:p>
        </p:txBody>
      </p:sp>
      <p:sp>
        <p:nvSpPr>
          <p:cNvPr id="6" name="TextBox 5">
            <a:extLst>
              <a:ext uri="{FF2B5EF4-FFF2-40B4-BE49-F238E27FC236}">
                <a16:creationId xmlns:a16="http://schemas.microsoft.com/office/drawing/2014/main" id="{3CD991CF-67F9-AF73-81AE-173EA8E2719C}"/>
              </a:ext>
            </a:extLst>
          </p:cNvPr>
          <p:cNvSpPr txBox="1"/>
          <p:nvPr/>
        </p:nvSpPr>
        <p:spPr>
          <a:xfrm>
            <a:off x="4371392" y="2028350"/>
            <a:ext cx="6615405" cy="1569660"/>
          </a:xfrm>
          <a:prstGeom prst="rect">
            <a:avLst/>
          </a:prstGeom>
          <a:noFill/>
        </p:spPr>
        <p:txBody>
          <a:bodyPr wrap="square">
            <a:spAutoFit/>
          </a:bodyPr>
          <a:lstStyle/>
          <a:p>
            <a:r>
              <a:rPr lang="en-US" sz="9600" b="1" dirty="0">
                <a:solidFill>
                  <a:srgbClr val="7030A0"/>
                </a:solidFill>
                <a:latin typeface="Bell MT" panose="02020503060305020303" pitchFamily="18" charset="0"/>
              </a:rPr>
              <a:t>Repeater</a:t>
            </a:r>
            <a:endParaRPr lang="en-US" sz="9600" dirty="0">
              <a:solidFill>
                <a:srgbClr val="7030A0"/>
              </a:solidFill>
            </a:endParaRPr>
          </a:p>
        </p:txBody>
      </p:sp>
      <p:pic>
        <p:nvPicPr>
          <p:cNvPr id="11266" name="Picture 2">
            <a:extLst>
              <a:ext uri="{FF2B5EF4-FFF2-40B4-BE49-F238E27FC236}">
                <a16:creationId xmlns:a16="http://schemas.microsoft.com/office/drawing/2014/main" id="{3B936985-928F-2C4B-B36A-4F5ACFA01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957" y="3514034"/>
            <a:ext cx="4806043" cy="3343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7947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174</TotalTime>
  <Words>1086</Words>
  <Application>Microsoft Office PowerPoint</Application>
  <PresentationFormat>Widescreen</PresentationFormat>
  <Paragraphs>93</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-apple-system</vt:lpstr>
      <vt:lpstr>Arial</vt:lpstr>
      <vt:lpstr>Arial Black</vt:lpstr>
      <vt:lpstr>Bell MT</vt:lpstr>
      <vt:lpstr>Bodoni MT</vt:lpstr>
      <vt:lpstr>Century Gothic</vt:lpstr>
      <vt:lpstr>Heebo</vt:lpstr>
      <vt:lpstr>Nunito</vt:lpstr>
      <vt:lpstr>Wingdings</vt:lpstr>
      <vt:lpstr>Wingdings 3</vt:lpstr>
      <vt:lpstr>Wisp</vt:lpstr>
      <vt:lpstr>PowerPoint Presentation</vt:lpstr>
      <vt:lpstr>WHAT IS (NIC)?</vt:lpstr>
      <vt:lpstr>NETWORK INTERFACE CARD</vt:lpstr>
      <vt:lpstr>NETWORK  INTERFACE CARD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FUNCTION OF NETWORK INTERFACE CARD(NIC)</dc:title>
  <dc:creator>IMRANA KHANAM</dc:creator>
  <cp:lastModifiedBy>Drishti Chakarvarty</cp:lastModifiedBy>
  <cp:revision>39</cp:revision>
  <dcterms:created xsi:type="dcterms:W3CDTF">2022-12-07T16:24:20Z</dcterms:created>
  <dcterms:modified xsi:type="dcterms:W3CDTF">2023-04-07T05:36:08Z</dcterms:modified>
</cp:coreProperties>
</file>