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4" r:id="rId16"/>
    <p:sldId id="275" r:id="rId17"/>
    <p:sldId id="276"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FCB86-2E73-7BD1-73DF-AAF0B3B3C07B}" v="21" dt="2022-12-07T20:41:54.243"/>
    <p1510:client id="{6F022BC7-2FC2-4373-932D-039E6B0D8063}" v="1193" dt="2022-12-07T14:57:10.402"/>
    <p1510:client id="{C5495D9C-6F35-8375-A5E0-ACF03C8F5F32}" v="951" dt="2022-12-07T19:19:46.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D1B14-3E31-4273-99CA-D64A36B83BEB}"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GB"/>
        </a:p>
      </dgm:t>
    </dgm:pt>
    <dgm:pt modelId="{91501748-87D3-418C-B5A9-0CB37B5D5252}">
      <dgm:prSet phldrT="[Text]" phldr="0"/>
      <dgm:spPr/>
      <dgm:t>
        <a:bodyPr/>
        <a:lstStyle/>
        <a:p>
          <a:pPr>
            <a:defRPr cap="all"/>
          </a:pPr>
          <a:r>
            <a:rPr lang="en-GB" dirty="0">
              <a:latin typeface="Sitka Heading"/>
              <a:ea typeface="Cambria"/>
              <a:cs typeface="Sabon Next LT"/>
            </a:rPr>
            <a:t>TCP/IP</a:t>
          </a:r>
        </a:p>
      </dgm:t>
    </dgm:pt>
    <dgm:pt modelId="{F7B58EA0-9B47-4915-8C3E-18C71E26989E}" type="parTrans" cxnId="{9BD493E5-5366-4841-9FAC-21696326338B}">
      <dgm:prSet/>
      <dgm:spPr/>
      <dgm:t>
        <a:bodyPr/>
        <a:lstStyle/>
        <a:p>
          <a:endParaRPr lang="en-GB"/>
        </a:p>
      </dgm:t>
    </dgm:pt>
    <dgm:pt modelId="{73EFAC4F-2B87-4A9D-B125-C92A35591E89}" type="sibTrans" cxnId="{9BD493E5-5366-4841-9FAC-21696326338B}">
      <dgm:prSet/>
      <dgm:spPr/>
      <dgm:t>
        <a:bodyPr/>
        <a:lstStyle/>
        <a:p>
          <a:endParaRPr lang="en-GB"/>
        </a:p>
      </dgm:t>
    </dgm:pt>
    <dgm:pt modelId="{DD7AB9E6-8D88-4249-AAA2-CB97D4244C3A}">
      <dgm:prSet phldrT="[Text]" phldr="0"/>
      <dgm:spPr/>
      <dgm:t>
        <a:bodyPr/>
        <a:lstStyle/>
        <a:p>
          <a:pPr>
            <a:defRPr cap="all"/>
          </a:pPr>
          <a:r>
            <a:rPr lang="en-GB" dirty="0">
              <a:latin typeface="Sitka Heading"/>
              <a:ea typeface="Cambria"/>
              <a:cs typeface="Sabon Next LT"/>
            </a:rPr>
            <a:t>UDP</a:t>
          </a:r>
        </a:p>
      </dgm:t>
    </dgm:pt>
    <dgm:pt modelId="{ED0C1405-92E2-439A-AD68-999A6BBA4202}" type="parTrans" cxnId="{A973D8D9-97AA-43D5-9D36-8F19032F91F9}">
      <dgm:prSet/>
      <dgm:spPr/>
      <dgm:t>
        <a:bodyPr/>
        <a:lstStyle/>
        <a:p>
          <a:endParaRPr lang="en-GB"/>
        </a:p>
      </dgm:t>
    </dgm:pt>
    <dgm:pt modelId="{08441A23-4901-4E78-9AC4-176F592063FE}" type="sibTrans" cxnId="{A973D8D9-97AA-43D5-9D36-8F19032F91F9}">
      <dgm:prSet/>
      <dgm:spPr/>
      <dgm:t>
        <a:bodyPr/>
        <a:lstStyle/>
        <a:p>
          <a:endParaRPr lang="en-GB"/>
        </a:p>
      </dgm:t>
    </dgm:pt>
    <dgm:pt modelId="{4C69E9FD-068E-4904-9A08-8E5CF0D528A5}">
      <dgm:prSet phldrT="[Text]" phldr="0"/>
      <dgm:spPr/>
      <dgm:t>
        <a:bodyPr/>
        <a:lstStyle/>
        <a:p>
          <a:pPr>
            <a:defRPr cap="all"/>
          </a:pPr>
          <a:r>
            <a:rPr lang="en-GB" dirty="0">
              <a:latin typeface="Sitka Heading"/>
              <a:ea typeface="Cambria"/>
              <a:cs typeface="Sabon Next LT"/>
            </a:rPr>
            <a:t>POP</a:t>
          </a:r>
        </a:p>
      </dgm:t>
    </dgm:pt>
    <dgm:pt modelId="{2ACB1D87-862D-4D15-8CD8-22E93785F5DB}" type="parTrans" cxnId="{7332470A-FA24-4C1F-BA85-8166BBFCE769}">
      <dgm:prSet/>
      <dgm:spPr/>
      <dgm:t>
        <a:bodyPr/>
        <a:lstStyle/>
        <a:p>
          <a:endParaRPr lang="en-GB"/>
        </a:p>
      </dgm:t>
    </dgm:pt>
    <dgm:pt modelId="{ED0C1892-989C-49F9-9D14-FA0861A1C367}" type="sibTrans" cxnId="{7332470A-FA24-4C1F-BA85-8166BBFCE769}">
      <dgm:prSet/>
      <dgm:spPr/>
      <dgm:t>
        <a:bodyPr/>
        <a:lstStyle/>
        <a:p>
          <a:endParaRPr lang="en-GB"/>
        </a:p>
      </dgm:t>
    </dgm:pt>
    <dgm:pt modelId="{129A7B56-1C15-4791-A953-C608E5F88E3F}">
      <dgm:prSet phldrT="[Text]" phldr="0"/>
      <dgm:spPr/>
      <dgm:t>
        <a:bodyPr/>
        <a:lstStyle/>
        <a:p>
          <a:pPr>
            <a:defRPr cap="all"/>
          </a:pPr>
          <a:r>
            <a:rPr lang="en-GB" dirty="0">
              <a:latin typeface="Sitka Heading"/>
              <a:ea typeface="Cambria"/>
              <a:cs typeface="Sabon Next LT"/>
            </a:rPr>
            <a:t>HTTP/HTTPS</a:t>
          </a:r>
        </a:p>
      </dgm:t>
    </dgm:pt>
    <dgm:pt modelId="{9B4AF938-D826-4C51-A879-0C604702BFA5}" type="parTrans" cxnId="{63C3A2F0-5EC4-4369-961B-A8E72D0B1DB0}">
      <dgm:prSet/>
      <dgm:spPr/>
      <dgm:t>
        <a:bodyPr/>
        <a:lstStyle/>
        <a:p>
          <a:endParaRPr lang="en-GB"/>
        </a:p>
      </dgm:t>
    </dgm:pt>
    <dgm:pt modelId="{2BC64A74-5670-4CEC-B98B-56ABDBD1E6ED}" type="sibTrans" cxnId="{63C3A2F0-5EC4-4369-961B-A8E72D0B1DB0}">
      <dgm:prSet/>
      <dgm:spPr/>
      <dgm:t>
        <a:bodyPr/>
        <a:lstStyle/>
        <a:p>
          <a:endParaRPr lang="en-GB"/>
        </a:p>
      </dgm:t>
    </dgm:pt>
    <dgm:pt modelId="{0A0551A0-024D-4DCA-943C-C80923F20DEC}" type="pres">
      <dgm:prSet presAssocID="{E3DD1B14-3E31-4273-99CA-D64A36B83BEB}" presName="vert0" presStyleCnt="0">
        <dgm:presLayoutVars>
          <dgm:dir/>
          <dgm:animOne val="branch"/>
          <dgm:animLvl val="lvl"/>
        </dgm:presLayoutVars>
      </dgm:prSet>
      <dgm:spPr/>
    </dgm:pt>
    <dgm:pt modelId="{B3501E72-A180-47C4-B1A8-C7BCC12D3D36}" type="pres">
      <dgm:prSet presAssocID="{91501748-87D3-418C-B5A9-0CB37B5D5252}" presName="thickLine" presStyleLbl="alignNode1" presStyleIdx="0" presStyleCnt="4"/>
      <dgm:spPr/>
    </dgm:pt>
    <dgm:pt modelId="{DE2E28C2-3F4B-4BA2-BB57-737FB9FD7CDA}" type="pres">
      <dgm:prSet presAssocID="{91501748-87D3-418C-B5A9-0CB37B5D5252}" presName="horz1" presStyleCnt="0"/>
      <dgm:spPr/>
    </dgm:pt>
    <dgm:pt modelId="{0156AE37-D3D4-43CE-8721-50BAC42849AD}" type="pres">
      <dgm:prSet presAssocID="{91501748-87D3-418C-B5A9-0CB37B5D5252}" presName="tx1" presStyleLbl="revTx" presStyleIdx="0" presStyleCnt="4"/>
      <dgm:spPr/>
    </dgm:pt>
    <dgm:pt modelId="{1062B607-6324-4E24-A40F-B49BED517526}" type="pres">
      <dgm:prSet presAssocID="{91501748-87D3-418C-B5A9-0CB37B5D5252}" presName="vert1" presStyleCnt="0"/>
      <dgm:spPr/>
    </dgm:pt>
    <dgm:pt modelId="{664284D1-8C9C-4D90-A8B4-BC78945B39C1}" type="pres">
      <dgm:prSet presAssocID="{DD7AB9E6-8D88-4249-AAA2-CB97D4244C3A}" presName="thickLine" presStyleLbl="alignNode1" presStyleIdx="1" presStyleCnt="4"/>
      <dgm:spPr/>
    </dgm:pt>
    <dgm:pt modelId="{479B0259-D601-47B2-BE33-16C692F1A133}" type="pres">
      <dgm:prSet presAssocID="{DD7AB9E6-8D88-4249-AAA2-CB97D4244C3A}" presName="horz1" presStyleCnt="0"/>
      <dgm:spPr/>
    </dgm:pt>
    <dgm:pt modelId="{90918B9C-251B-4258-8D5A-443ED9331843}" type="pres">
      <dgm:prSet presAssocID="{DD7AB9E6-8D88-4249-AAA2-CB97D4244C3A}" presName="tx1" presStyleLbl="revTx" presStyleIdx="1" presStyleCnt="4"/>
      <dgm:spPr/>
    </dgm:pt>
    <dgm:pt modelId="{EA746C3F-C81E-4649-9EE5-B69E2113E67D}" type="pres">
      <dgm:prSet presAssocID="{DD7AB9E6-8D88-4249-AAA2-CB97D4244C3A}" presName="vert1" presStyleCnt="0"/>
      <dgm:spPr/>
    </dgm:pt>
    <dgm:pt modelId="{2C111E1C-3760-4135-B744-8329DD52C34B}" type="pres">
      <dgm:prSet presAssocID="{4C69E9FD-068E-4904-9A08-8E5CF0D528A5}" presName="thickLine" presStyleLbl="alignNode1" presStyleIdx="2" presStyleCnt="4"/>
      <dgm:spPr/>
    </dgm:pt>
    <dgm:pt modelId="{27B36A69-B140-4DA0-9DBC-345DFB498A3A}" type="pres">
      <dgm:prSet presAssocID="{4C69E9FD-068E-4904-9A08-8E5CF0D528A5}" presName="horz1" presStyleCnt="0"/>
      <dgm:spPr/>
    </dgm:pt>
    <dgm:pt modelId="{F54D9808-916A-41DD-AFF0-330DD79B3A23}" type="pres">
      <dgm:prSet presAssocID="{4C69E9FD-068E-4904-9A08-8E5CF0D528A5}" presName="tx1" presStyleLbl="revTx" presStyleIdx="2" presStyleCnt="4"/>
      <dgm:spPr/>
    </dgm:pt>
    <dgm:pt modelId="{E304EC68-48EC-4CDC-9FD2-2C9FBABC0ED9}" type="pres">
      <dgm:prSet presAssocID="{4C69E9FD-068E-4904-9A08-8E5CF0D528A5}" presName="vert1" presStyleCnt="0"/>
      <dgm:spPr/>
    </dgm:pt>
    <dgm:pt modelId="{4C2CB628-40DE-4B1B-ABAB-FC482647AD41}" type="pres">
      <dgm:prSet presAssocID="{129A7B56-1C15-4791-A953-C608E5F88E3F}" presName="thickLine" presStyleLbl="alignNode1" presStyleIdx="3" presStyleCnt="4"/>
      <dgm:spPr/>
    </dgm:pt>
    <dgm:pt modelId="{04914935-BC68-4F76-8CD4-F28460FCF875}" type="pres">
      <dgm:prSet presAssocID="{129A7B56-1C15-4791-A953-C608E5F88E3F}" presName="horz1" presStyleCnt="0"/>
      <dgm:spPr/>
    </dgm:pt>
    <dgm:pt modelId="{F479331B-D750-4AD8-AF0A-C2D9F1B30B77}" type="pres">
      <dgm:prSet presAssocID="{129A7B56-1C15-4791-A953-C608E5F88E3F}" presName="tx1" presStyleLbl="revTx" presStyleIdx="3" presStyleCnt="4"/>
      <dgm:spPr/>
    </dgm:pt>
    <dgm:pt modelId="{C5884133-CD95-4043-B1B4-9E7F7C935496}" type="pres">
      <dgm:prSet presAssocID="{129A7B56-1C15-4791-A953-C608E5F88E3F}" presName="vert1" presStyleCnt="0"/>
      <dgm:spPr/>
    </dgm:pt>
  </dgm:ptLst>
  <dgm:cxnLst>
    <dgm:cxn modelId="{7332470A-FA24-4C1F-BA85-8166BBFCE769}" srcId="{E3DD1B14-3E31-4273-99CA-D64A36B83BEB}" destId="{4C69E9FD-068E-4904-9A08-8E5CF0D528A5}" srcOrd="2" destOrd="0" parTransId="{2ACB1D87-862D-4D15-8CD8-22E93785F5DB}" sibTransId="{ED0C1892-989C-49F9-9D14-FA0861A1C367}"/>
    <dgm:cxn modelId="{63C2FE29-3E20-4026-A4F3-BAEAF9722A43}" type="presOf" srcId="{4C69E9FD-068E-4904-9A08-8E5CF0D528A5}" destId="{F54D9808-916A-41DD-AFF0-330DD79B3A23}" srcOrd="0" destOrd="0" presId="urn:microsoft.com/office/officeart/2008/layout/LinedList"/>
    <dgm:cxn modelId="{0A0E5F72-B94A-4D35-B2C9-FD1C5D62402D}" type="presOf" srcId="{E3DD1B14-3E31-4273-99CA-D64A36B83BEB}" destId="{0A0551A0-024D-4DCA-943C-C80923F20DEC}" srcOrd="0" destOrd="0" presId="urn:microsoft.com/office/officeart/2008/layout/LinedList"/>
    <dgm:cxn modelId="{643BBC77-6855-4A6C-BDE6-ED7CB11111FE}" type="presOf" srcId="{129A7B56-1C15-4791-A953-C608E5F88E3F}" destId="{F479331B-D750-4AD8-AF0A-C2D9F1B30B77}" srcOrd="0" destOrd="0" presId="urn:microsoft.com/office/officeart/2008/layout/LinedList"/>
    <dgm:cxn modelId="{BB6D4E9D-9356-4E80-A7C3-43E318BE057C}" type="presOf" srcId="{91501748-87D3-418C-B5A9-0CB37B5D5252}" destId="{0156AE37-D3D4-43CE-8721-50BAC42849AD}" srcOrd="0" destOrd="0" presId="urn:microsoft.com/office/officeart/2008/layout/LinedList"/>
    <dgm:cxn modelId="{A973D8D9-97AA-43D5-9D36-8F19032F91F9}" srcId="{E3DD1B14-3E31-4273-99CA-D64A36B83BEB}" destId="{DD7AB9E6-8D88-4249-AAA2-CB97D4244C3A}" srcOrd="1" destOrd="0" parTransId="{ED0C1405-92E2-439A-AD68-999A6BBA4202}" sibTransId="{08441A23-4901-4E78-9AC4-176F592063FE}"/>
    <dgm:cxn modelId="{64C580DF-EF42-4EB1-BE17-5D01E42A6195}" type="presOf" srcId="{DD7AB9E6-8D88-4249-AAA2-CB97D4244C3A}" destId="{90918B9C-251B-4258-8D5A-443ED9331843}" srcOrd="0" destOrd="0" presId="urn:microsoft.com/office/officeart/2008/layout/LinedList"/>
    <dgm:cxn modelId="{9BD493E5-5366-4841-9FAC-21696326338B}" srcId="{E3DD1B14-3E31-4273-99CA-D64A36B83BEB}" destId="{91501748-87D3-418C-B5A9-0CB37B5D5252}" srcOrd="0" destOrd="0" parTransId="{F7B58EA0-9B47-4915-8C3E-18C71E26989E}" sibTransId="{73EFAC4F-2B87-4A9D-B125-C92A35591E89}"/>
    <dgm:cxn modelId="{63C3A2F0-5EC4-4369-961B-A8E72D0B1DB0}" srcId="{E3DD1B14-3E31-4273-99CA-D64A36B83BEB}" destId="{129A7B56-1C15-4791-A953-C608E5F88E3F}" srcOrd="3" destOrd="0" parTransId="{9B4AF938-D826-4C51-A879-0C604702BFA5}" sibTransId="{2BC64A74-5670-4CEC-B98B-56ABDBD1E6ED}"/>
    <dgm:cxn modelId="{7E639FDE-73FD-43A9-8449-23C132D162E4}" type="presParOf" srcId="{0A0551A0-024D-4DCA-943C-C80923F20DEC}" destId="{B3501E72-A180-47C4-B1A8-C7BCC12D3D36}" srcOrd="0" destOrd="0" presId="urn:microsoft.com/office/officeart/2008/layout/LinedList"/>
    <dgm:cxn modelId="{5CA2CF15-D437-437B-9132-A3323B1C5401}" type="presParOf" srcId="{0A0551A0-024D-4DCA-943C-C80923F20DEC}" destId="{DE2E28C2-3F4B-4BA2-BB57-737FB9FD7CDA}" srcOrd="1" destOrd="0" presId="urn:microsoft.com/office/officeart/2008/layout/LinedList"/>
    <dgm:cxn modelId="{707AA0D1-188C-419B-8403-BF512E36347E}" type="presParOf" srcId="{DE2E28C2-3F4B-4BA2-BB57-737FB9FD7CDA}" destId="{0156AE37-D3D4-43CE-8721-50BAC42849AD}" srcOrd="0" destOrd="0" presId="urn:microsoft.com/office/officeart/2008/layout/LinedList"/>
    <dgm:cxn modelId="{9F3EF7A6-0FA4-446E-8AF5-776AC976F521}" type="presParOf" srcId="{DE2E28C2-3F4B-4BA2-BB57-737FB9FD7CDA}" destId="{1062B607-6324-4E24-A40F-B49BED517526}" srcOrd="1" destOrd="0" presId="urn:microsoft.com/office/officeart/2008/layout/LinedList"/>
    <dgm:cxn modelId="{02F60EB5-3502-4AA9-B120-5D84DC813B79}" type="presParOf" srcId="{0A0551A0-024D-4DCA-943C-C80923F20DEC}" destId="{664284D1-8C9C-4D90-A8B4-BC78945B39C1}" srcOrd="2" destOrd="0" presId="urn:microsoft.com/office/officeart/2008/layout/LinedList"/>
    <dgm:cxn modelId="{146632BD-B976-47CB-A210-EB88EDEE6A27}" type="presParOf" srcId="{0A0551A0-024D-4DCA-943C-C80923F20DEC}" destId="{479B0259-D601-47B2-BE33-16C692F1A133}" srcOrd="3" destOrd="0" presId="urn:microsoft.com/office/officeart/2008/layout/LinedList"/>
    <dgm:cxn modelId="{EAFE2B90-CBC6-4A9F-B17D-20337C3A3370}" type="presParOf" srcId="{479B0259-D601-47B2-BE33-16C692F1A133}" destId="{90918B9C-251B-4258-8D5A-443ED9331843}" srcOrd="0" destOrd="0" presId="urn:microsoft.com/office/officeart/2008/layout/LinedList"/>
    <dgm:cxn modelId="{3E060B81-490E-411D-A198-D04CAAA84503}" type="presParOf" srcId="{479B0259-D601-47B2-BE33-16C692F1A133}" destId="{EA746C3F-C81E-4649-9EE5-B69E2113E67D}" srcOrd="1" destOrd="0" presId="urn:microsoft.com/office/officeart/2008/layout/LinedList"/>
    <dgm:cxn modelId="{ECCA178D-4710-4DD9-8C6E-8638A89A20DB}" type="presParOf" srcId="{0A0551A0-024D-4DCA-943C-C80923F20DEC}" destId="{2C111E1C-3760-4135-B744-8329DD52C34B}" srcOrd="4" destOrd="0" presId="urn:microsoft.com/office/officeart/2008/layout/LinedList"/>
    <dgm:cxn modelId="{500DCA45-8A92-44C3-91D7-D2EB4CF8D1C8}" type="presParOf" srcId="{0A0551A0-024D-4DCA-943C-C80923F20DEC}" destId="{27B36A69-B140-4DA0-9DBC-345DFB498A3A}" srcOrd="5" destOrd="0" presId="urn:microsoft.com/office/officeart/2008/layout/LinedList"/>
    <dgm:cxn modelId="{05926875-5C4A-453A-AA6F-ECEAE00242C1}" type="presParOf" srcId="{27B36A69-B140-4DA0-9DBC-345DFB498A3A}" destId="{F54D9808-916A-41DD-AFF0-330DD79B3A23}" srcOrd="0" destOrd="0" presId="urn:microsoft.com/office/officeart/2008/layout/LinedList"/>
    <dgm:cxn modelId="{D02B1E8E-B220-43D6-A1ED-BDEDC1C917BD}" type="presParOf" srcId="{27B36A69-B140-4DA0-9DBC-345DFB498A3A}" destId="{E304EC68-48EC-4CDC-9FD2-2C9FBABC0ED9}" srcOrd="1" destOrd="0" presId="urn:microsoft.com/office/officeart/2008/layout/LinedList"/>
    <dgm:cxn modelId="{584E9E09-284F-48ED-A3A3-3F1EBF6FA6B0}" type="presParOf" srcId="{0A0551A0-024D-4DCA-943C-C80923F20DEC}" destId="{4C2CB628-40DE-4B1B-ABAB-FC482647AD41}" srcOrd="6" destOrd="0" presId="urn:microsoft.com/office/officeart/2008/layout/LinedList"/>
    <dgm:cxn modelId="{7C189C88-1C16-47C6-8CC3-4A45A7CAEB26}" type="presParOf" srcId="{0A0551A0-024D-4DCA-943C-C80923F20DEC}" destId="{04914935-BC68-4F76-8CD4-F28460FCF875}" srcOrd="7" destOrd="0" presId="urn:microsoft.com/office/officeart/2008/layout/LinedList"/>
    <dgm:cxn modelId="{4D405ACE-9367-4B00-8675-360D36DFB15B}" type="presParOf" srcId="{04914935-BC68-4F76-8CD4-F28460FCF875}" destId="{F479331B-D750-4AD8-AF0A-C2D9F1B30B77}" srcOrd="0" destOrd="0" presId="urn:microsoft.com/office/officeart/2008/layout/LinedList"/>
    <dgm:cxn modelId="{28382A3C-2FD5-4029-A321-814A56E3B1B3}" type="presParOf" srcId="{04914935-BC68-4F76-8CD4-F28460FCF875}" destId="{C5884133-CD95-4043-B1B4-9E7F7C9354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B9ECB-1914-465D-B7FF-98046DC18D1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5D97F8-DE47-4BBC-99A2-A87C5F658F5B}">
      <dgm:prSet/>
      <dgm:spPr/>
      <dgm:t>
        <a:bodyPr/>
        <a:lstStyle/>
        <a:p>
          <a:pPr>
            <a:lnSpc>
              <a:spcPct val="100000"/>
            </a:lnSpc>
          </a:pPr>
          <a:r>
            <a:rPr lang="en-GB"/>
            <a:t>It stands for Transmission Control Protocol/Internet Protocol. TCP/IP is also known as an Internet Protocol.</a:t>
          </a:r>
          <a:endParaRPr lang="en-US"/>
        </a:p>
      </dgm:t>
    </dgm:pt>
    <dgm:pt modelId="{8F53979A-7D56-44C0-B64F-1BC6FF51A7E1}" type="parTrans" cxnId="{E0DB5617-5E8D-4255-91BF-C1858F442828}">
      <dgm:prSet/>
      <dgm:spPr/>
      <dgm:t>
        <a:bodyPr/>
        <a:lstStyle/>
        <a:p>
          <a:endParaRPr lang="en-US"/>
        </a:p>
      </dgm:t>
    </dgm:pt>
    <dgm:pt modelId="{A0294245-10CB-4190-A808-D34CDDBC58FD}" type="sibTrans" cxnId="{E0DB5617-5E8D-4255-91BF-C1858F442828}">
      <dgm:prSet/>
      <dgm:spPr/>
      <dgm:t>
        <a:bodyPr/>
        <a:lstStyle/>
        <a:p>
          <a:endParaRPr lang="en-US"/>
        </a:p>
      </dgm:t>
    </dgm:pt>
    <dgm:pt modelId="{EA7A9989-153D-485F-8FF4-D14A0C4E1D82}">
      <dgm:prSet/>
      <dgm:spPr/>
      <dgm:t>
        <a:bodyPr/>
        <a:lstStyle/>
        <a:p>
          <a:pPr>
            <a:lnSpc>
              <a:spcPct val="100000"/>
            </a:lnSpc>
          </a:pPr>
          <a:r>
            <a:rPr lang="en-GB"/>
            <a:t>It is a suite of communication protocols used to interconnect network devices on the internet. </a:t>
          </a:r>
          <a:endParaRPr lang="en-US"/>
        </a:p>
      </dgm:t>
    </dgm:pt>
    <dgm:pt modelId="{24B2EBBB-4C04-4D63-9ECD-0CE9381DADD7}" type="parTrans" cxnId="{D7986734-621B-4AC2-B7C0-EB19F823D56A}">
      <dgm:prSet/>
      <dgm:spPr/>
      <dgm:t>
        <a:bodyPr/>
        <a:lstStyle/>
        <a:p>
          <a:endParaRPr lang="en-US"/>
        </a:p>
      </dgm:t>
    </dgm:pt>
    <dgm:pt modelId="{351D9865-7C9E-4FFB-916D-8F993C5D5E94}" type="sibTrans" cxnId="{D7986734-621B-4AC2-B7C0-EB19F823D56A}">
      <dgm:prSet/>
      <dgm:spPr/>
      <dgm:t>
        <a:bodyPr/>
        <a:lstStyle/>
        <a:p>
          <a:endParaRPr lang="en-US"/>
        </a:p>
      </dgm:t>
    </dgm:pt>
    <dgm:pt modelId="{4BFCE091-C731-42EC-A6D7-46B1169BB0D2}">
      <dgm:prSet/>
      <dgm:spPr/>
      <dgm:t>
        <a:bodyPr/>
        <a:lstStyle/>
        <a:p>
          <a:pPr>
            <a:lnSpc>
              <a:spcPct val="100000"/>
            </a:lnSpc>
          </a:pPr>
          <a:r>
            <a:rPr lang="en-GB"/>
            <a:t>It offers end to end packet delivery as it is connection-oriented.</a:t>
          </a:r>
          <a:endParaRPr lang="en-US"/>
        </a:p>
      </dgm:t>
    </dgm:pt>
    <dgm:pt modelId="{173262C3-C04A-4B5D-A4A2-8B3763B48090}" type="parTrans" cxnId="{C08C4C19-C6E0-43D0-A25E-8A409C39D040}">
      <dgm:prSet/>
      <dgm:spPr/>
      <dgm:t>
        <a:bodyPr/>
        <a:lstStyle/>
        <a:p>
          <a:endParaRPr lang="en-US"/>
        </a:p>
      </dgm:t>
    </dgm:pt>
    <dgm:pt modelId="{D26DC1AE-7ECE-482E-863D-25F0645AE584}" type="sibTrans" cxnId="{C08C4C19-C6E0-43D0-A25E-8A409C39D040}">
      <dgm:prSet/>
      <dgm:spPr/>
      <dgm:t>
        <a:bodyPr/>
        <a:lstStyle/>
        <a:p>
          <a:endParaRPr lang="en-US"/>
        </a:p>
      </dgm:t>
    </dgm:pt>
    <dgm:pt modelId="{63BC5A80-DC62-46E5-AD36-3F30346FD839}">
      <dgm:prSet/>
      <dgm:spPr/>
      <dgm:t>
        <a:bodyPr/>
        <a:lstStyle/>
        <a:p>
          <a:pPr>
            <a:lnSpc>
              <a:spcPct val="100000"/>
            </a:lnSpc>
          </a:pPr>
          <a:r>
            <a:rPr lang="en-GB"/>
            <a:t>It specifies how data is exchanged over the internet, and how it should be broken into packets.</a:t>
          </a:r>
          <a:endParaRPr lang="en-US"/>
        </a:p>
      </dgm:t>
    </dgm:pt>
    <dgm:pt modelId="{6E3E1703-0383-4BD7-83FA-7D2F7EADF59F}" type="parTrans" cxnId="{DE9D9436-FCC2-417F-A4EB-353FA74462ED}">
      <dgm:prSet/>
      <dgm:spPr/>
      <dgm:t>
        <a:bodyPr/>
        <a:lstStyle/>
        <a:p>
          <a:endParaRPr lang="en-US"/>
        </a:p>
      </dgm:t>
    </dgm:pt>
    <dgm:pt modelId="{EF5E2730-E13D-450F-B80C-93B567C7DC2D}" type="sibTrans" cxnId="{DE9D9436-FCC2-417F-A4EB-353FA74462ED}">
      <dgm:prSet/>
      <dgm:spPr/>
      <dgm:t>
        <a:bodyPr/>
        <a:lstStyle/>
        <a:p>
          <a:endParaRPr lang="en-US"/>
        </a:p>
      </dgm:t>
    </dgm:pt>
    <dgm:pt modelId="{980D8ED7-5B25-4350-B4DD-5F37972BCFDE}">
      <dgm:prSet/>
      <dgm:spPr/>
      <dgm:t>
        <a:bodyPr/>
        <a:lstStyle/>
        <a:p>
          <a:pPr>
            <a:lnSpc>
              <a:spcPct val="100000"/>
            </a:lnSpc>
          </a:pPr>
          <a:r>
            <a:rPr lang="en-GB"/>
            <a:t>It is designed to make the networks reliable with the ability to recover automatically from the failure of any device on the network.</a:t>
          </a:r>
          <a:endParaRPr lang="en-US"/>
        </a:p>
      </dgm:t>
    </dgm:pt>
    <dgm:pt modelId="{0BD3537D-E475-48D1-A112-71D68228AA22}" type="parTrans" cxnId="{51357F43-EA67-4B41-B8D1-6AE1DB30165C}">
      <dgm:prSet/>
      <dgm:spPr/>
      <dgm:t>
        <a:bodyPr/>
        <a:lstStyle/>
        <a:p>
          <a:endParaRPr lang="en-US"/>
        </a:p>
      </dgm:t>
    </dgm:pt>
    <dgm:pt modelId="{640FBC50-8666-4781-BF68-1613DDC3AF13}" type="sibTrans" cxnId="{51357F43-EA67-4B41-B8D1-6AE1DB30165C}">
      <dgm:prSet/>
      <dgm:spPr/>
      <dgm:t>
        <a:bodyPr/>
        <a:lstStyle/>
        <a:p>
          <a:endParaRPr lang="en-US"/>
        </a:p>
      </dgm:t>
    </dgm:pt>
    <dgm:pt modelId="{0A9311E7-1A5F-4D6D-A66E-6AF1C0101465}" type="pres">
      <dgm:prSet presAssocID="{5C3B9ECB-1914-465D-B7FF-98046DC18D19}" presName="root" presStyleCnt="0">
        <dgm:presLayoutVars>
          <dgm:dir/>
          <dgm:resizeHandles val="exact"/>
        </dgm:presLayoutVars>
      </dgm:prSet>
      <dgm:spPr/>
    </dgm:pt>
    <dgm:pt modelId="{52A1BF35-E8C3-4A31-BE5D-045C54477F54}" type="pres">
      <dgm:prSet presAssocID="{F75D97F8-DE47-4BBC-99A2-A87C5F658F5B}" presName="compNode" presStyleCnt="0"/>
      <dgm:spPr/>
    </dgm:pt>
    <dgm:pt modelId="{0CC14B00-0300-43A1-817E-A8D01016C8B6}" type="pres">
      <dgm:prSet presAssocID="{F75D97F8-DE47-4BBC-99A2-A87C5F658F5B}" presName="bgRect" presStyleLbl="bgShp" presStyleIdx="0" presStyleCnt="5"/>
      <dgm:spPr/>
    </dgm:pt>
    <dgm:pt modelId="{1609E241-8D9C-4076-9252-A387E1B63488}" type="pres">
      <dgm:prSet presAssocID="{F75D97F8-DE47-4BBC-99A2-A87C5F658F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830A4BF2-98F8-4D61-B645-3F7972A1CA6C}" type="pres">
      <dgm:prSet presAssocID="{F75D97F8-DE47-4BBC-99A2-A87C5F658F5B}" presName="spaceRect" presStyleCnt="0"/>
      <dgm:spPr/>
    </dgm:pt>
    <dgm:pt modelId="{AEBC86E0-C367-45A6-B196-FFAE25A0BF49}" type="pres">
      <dgm:prSet presAssocID="{F75D97F8-DE47-4BBC-99A2-A87C5F658F5B}" presName="parTx" presStyleLbl="revTx" presStyleIdx="0" presStyleCnt="5">
        <dgm:presLayoutVars>
          <dgm:chMax val="0"/>
          <dgm:chPref val="0"/>
        </dgm:presLayoutVars>
      </dgm:prSet>
      <dgm:spPr/>
    </dgm:pt>
    <dgm:pt modelId="{7C68D49B-CCE5-4FC2-84DE-32CB89406969}" type="pres">
      <dgm:prSet presAssocID="{A0294245-10CB-4190-A808-D34CDDBC58FD}" presName="sibTrans" presStyleCnt="0"/>
      <dgm:spPr/>
    </dgm:pt>
    <dgm:pt modelId="{C1B2B964-484D-46A9-803F-67F27E3676CC}" type="pres">
      <dgm:prSet presAssocID="{EA7A9989-153D-485F-8FF4-D14A0C4E1D82}" presName="compNode" presStyleCnt="0"/>
      <dgm:spPr/>
    </dgm:pt>
    <dgm:pt modelId="{B3B41BB4-52C9-44F0-A7E3-1200209F642C}" type="pres">
      <dgm:prSet presAssocID="{EA7A9989-153D-485F-8FF4-D14A0C4E1D82}" presName="bgRect" presStyleLbl="bgShp" presStyleIdx="1" presStyleCnt="5"/>
      <dgm:spPr/>
    </dgm:pt>
    <dgm:pt modelId="{3EA197F1-BA87-4201-8227-0FD76E8E25FF}" type="pres">
      <dgm:prSet presAssocID="{EA7A9989-153D-485F-8FF4-D14A0C4E1D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0D5B8A35-EA99-48B2-9D99-9F4337D260A6}" type="pres">
      <dgm:prSet presAssocID="{EA7A9989-153D-485F-8FF4-D14A0C4E1D82}" presName="spaceRect" presStyleCnt="0"/>
      <dgm:spPr/>
    </dgm:pt>
    <dgm:pt modelId="{83DFBA35-0172-4E62-8315-9216BC6A8FE1}" type="pres">
      <dgm:prSet presAssocID="{EA7A9989-153D-485F-8FF4-D14A0C4E1D82}" presName="parTx" presStyleLbl="revTx" presStyleIdx="1" presStyleCnt="5">
        <dgm:presLayoutVars>
          <dgm:chMax val="0"/>
          <dgm:chPref val="0"/>
        </dgm:presLayoutVars>
      </dgm:prSet>
      <dgm:spPr/>
    </dgm:pt>
    <dgm:pt modelId="{DCFF8349-496D-43F7-963D-7A1077849DBF}" type="pres">
      <dgm:prSet presAssocID="{351D9865-7C9E-4FFB-916D-8F993C5D5E94}" presName="sibTrans" presStyleCnt="0"/>
      <dgm:spPr/>
    </dgm:pt>
    <dgm:pt modelId="{F0715820-ADA5-4221-989C-D2A974C80AC4}" type="pres">
      <dgm:prSet presAssocID="{4BFCE091-C731-42EC-A6D7-46B1169BB0D2}" presName="compNode" presStyleCnt="0"/>
      <dgm:spPr/>
    </dgm:pt>
    <dgm:pt modelId="{F5FF3DB8-61AD-4987-BCD6-E698FB91CBC2}" type="pres">
      <dgm:prSet presAssocID="{4BFCE091-C731-42EC-A6D7-46B1169BB0D2}" presName="bgRect" presStyleLbl="bgShp" presStyleIdx="2" presStyleCnt="5"/>
      <dgm:spPr/>
    </dgm:pt>
    <dgm:pt modelId="{C8B167DC-C9DC-494A-83DD-3A9D33707792}" type="pres">
      <dgm:prSet presAssocID="{4BFCE091-C731-42EC-A6D7-46B1169BB0D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41D594DE-2DFD-4458-A07F-217E7066F575}" type="pres">
      <dgm:prSet presAssocID="{4BFCE091-C731-42EC-A6D7-46B1169BB0D2}" presName="spaceRect" presStyleCnt="0"/>
      <dgm:spPr/>
    </dgm:pt>
    <dgm:pt modelId="{4EB708DC-13E7-413F-AD1C-4FB3116EFF99}" type="pres">
      <dgm:prSet presAssocID="{4BFCE091-C731-42EC-A6D7-46B1169BB0D2}" presName="parTx" presStyleLbl="revTx" presStyleIdx="2" presStyleCnt="5">
        <dgm:presLayoutVars>
          <dgm:chMax val="0"/>
          <dgm:chPref val="0"/>
        </dgm:presLayoutVars>
      </dgm:prSet>
      <dgm:spPr/>
    </dgm:pt>
    <dgm:pt modelId="{921CE743-8945-45F2-A3BB-A91570626349}" type="pres">
      <dgm:prSet presAssocID="{D26DC1AE-7ECE-482E-863D-25F0645AE584}" presName="sibTrans" presStyleCnt="0"/>
      <dgm:spPr/>
    </dgm:pt>
    <dgm:pt modelId="{E3596937-9071-43B4-8551-5135EF2CE77B}" type="pres">
      <dgm:prSet presAssocID="{63BC5A80-DC62-46E5-AD36-3F30346FD839}" presName="compNode" presStyleCnt="0"/>
      <dgm:spPr/>
    </dgm:pt>
    <dgm:pt modelId="{DB6F4656-F532-459E-B4F3-B8EDE232CDF3}" type="pres">
      <dgm:prSet presAssocID="{63BC5A80-DC62-46E5-AD36-3F30346FD839}" presName="bgRect" presStyleLbl="bgShp" presStyleIdx="3" presStyleCnt="5"/>
      <dgm:spPr/>
    </dgm:pt>
    <dgm:pt modelId="{5E74AE43-BC9A-4A75-B298-E4976108CA16}" type="pres">
      <dgm:prSet presAssocID="{63BC5A80-DC62-46E5-AD36-3F30346FD8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5FCCAB98-6E7D-47F6-A9EE-193D93DCD6F8}" type="pres">
      <dgm:prSet presAssocID="{63BC5A80-DC62-46E5-AD36-3F30346FD839}" presName="spaceRect" presStyleCnt="0"/>
      <dgm:spPr/>
    </dgm:pt>
    <dgm:pt modelId="{C92B3E50-CC29-4EA3-A421-A6DC5B3696C7}" type="pres">
      <dgm:prSet presAssocID="{63BC5A80-DC62-46E5-AD36-3F30346FD839}" presName="parTx" presStyleLbl="revTx" presStyleIdx="3" presStyleCnt="5">
        <dgm:presLayoutVars>
          <dgm:chMax val="0"/>
          <dgm:chPref val="0"/>
        </dgm:presLayoutVars>
      </dgm:prSet>
      <dgm:spPr/>
    </dgm:pt>
    <dgm:pt modelId="{51A087A6-2CAD-4FE5-89AD-2AFC5953836F}" type="pres">
      <dgm:prSet presAssocID="{EF5E2730-E13D-450F-B80C-93B567C7DC2D}" presName="sibTrans" presStyleCnt="0"/>
      <dgm:spPr/>
    </dgm:pt>
    <dgm:pt modelId="{8C8EE5DE-5C7E-412A-A5F4-A5FF6B4A9EEA}" type="pres">
      <dgm:prSet presAssocID="{980D8ED7-5B25-4350-B4DD-5F37972BCFDE}" presName="compNode" presStyleCnt="0"/>
      <dgm:spPr/>
    </dgm:pt>
    <dgm:pt modelId="{B39ABBB1-01BC-430E-86A7-EF488A46D62F}" type="pres">
      <dgm:prSet presAssocID="{980D8ED7-5B25-4350-B4DD-5F37972BCFDE}" presName="bgRect" presStyleLbl="bgShp" presStyleIdx="4" presStyleCnt="5"/>
      <dgm:spPr/>
    </dgm:pt>
    <dgm:pt modelId="{1DAE5FC4-5959-488C-B685-EF6790A6A8D5}" type="pres">
      <dgm:prSet presAssocID="{980D8ED7-5B25-4350-B4DD-5F37972BCF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055890BC-65CD-4A43-9F4C-575B1786FFFA}" type="pres">
      <dgm:prSet presAssocID="{980D8ED7-5B25-4350-B4DD-5F37972BCFDE}" presName="spaceRect" presStyleCnt="0"/>
      <dgm:spPr/>
    </dgm:pt>
    <dgm:pt modelId="{AC4EA11A-F300-438E-A1C4-46D478A0A3BE}" type="pres">
      <dgm:prSet presAssocID="{980D8ED7-5B25-4350-B4DD-5F37972BCFDE}" presName="parTx" presStyleLbl="revTx" presStyleIdx="4" presStyleCnt="5">
        <dgm:presLayoutVars>
          <dgm:chMax val="0"/>
          <dgm:chPref val="0"/>
        </dgm:presLayoutVars>
      </dgm:prSet>
      <dgm:spPr/>
    </dgm:pt>
  </dgm:ptLst>
  <dgm:cxnLst>
    <dgm:cxn modelId="{E0DB5617-5E8D-4255-91BF-C1858F442828}" srcId="{5C3B9ECB-1914-465D-B7FF-98046DC18D19}" destId="{F75D97F8-DE47-4BBC-99A2-A87C5F658F5B}" srcOrd="0" destOrd="0" parTransId="{8F53979A-7D56-44C0-B64F-1BC6FF51A7E1}" sibTransId="{A0294245-10CB-4190-A808-D34CDDBC58FD}"/>
    <dgm:cxn modelId="{C08C4C19-C6E0-43D0-A25E-8A409C39D040}" srcId="{5C3B9ECB-1914-465D-B7FF-98046DC18D19}" destId="{4BFCE091-C731-42EC-A6D7-46B1169BB0D2}" srcOrd="2" destOrd="0" parTransId="{173262C3-C04A-4B5D-A4A2-8B3763B48090}" sibTransId="{D26DC1AE-7ECE-482E-863D-25F0645AE584}"/>
    <dgm:cxn modelId="{88F6512F-9584-4C40-A534-63282D92D859}" type="presOf" srcId="{EA7A9989-153D-485F-8FF4-D14A0C4E1D82}" destId="{83DFBA35-0172-4E62-8315-9216BC6A8FE1}" srcOrd="0" destOrd="0" presId="urn:microsoft.com/office/officeart/2018/2/layout/IconVerticalSolidList"/>
    <dgm:cxn modelId="{D7986734-621B-4AC2-B7C0-EB19F823D56A}" srcId="{5C3B9ECB-1914-465D-B7FF-98046DC18D19}" destId="{EA7A9989-153D-485F-8FF4-D14A0C4E1D82}" srcOrd="1" destOrd="0" parTransId="{24B2EBBB-4C04-4D63-9ECD-0CE9381DADD7}" sibTransId="{351D9865-7C9E-4FFB-916D-8F993C5D5E94}"/>
    <dgm:cxn modelId="{F93D2D36-FAF9-4CDC-B423-2BCF9B146EAA}" type="presOf" srcId="{63BC5A80-DC62-46E5-AD36-3F30346FD839}" destId="{C92B3E50-CC29-4EA3-A421-A6DC5B3696C7}" srcOrd="0" destOrd="0" presId="urn:microsoft.com/office/officeart/2018/2/layout/IconVerticalSolidList"/>
    <dgm:cxn modelId="{DE9D9436-FCC2-417F-A4EB-353FA74462ED}" srcId="{5C3B9ECB-1914-465D-B7FF-98046DC18D19}" destId="{63BC5A80-DC62-46E5-AD36-3F30346FD839}" srcOrd="3" destOrd="0" parTransId="{6E3E1703-0383-4BD7-83FA-7D2F7EADF59F}" sibTransId="{EF5E2730-E13D-450F-B80C-93B567C7DC2D}"/>
    <dgm:cxn modelId="{51357F43-EA67-4B41-B8D1-6AE1DB30165C}" srcId="{5C3B9ECB-1914-465D-B7FF-98046DC18D19}" destId="{980D8ED7-5B25-4350-B4DD-5F37972BCFDE}" srcOrd="4" destOrd="0" parTransId="{0BD3537D-E475-48D1-A112-71D68228AA22}" sibTransId="{640FBC50-8666-4781-BF68-1613DDC3AF13}"/>
    <dgm:cxn modelId="{2E965247-EAAB-4C53-8614-2CAFF801AC9F}" type="presOf" srcId="{980D8ED7-5B25-4350-B4DD-5F37972BCFDE}" destId="{AC4EA11A-F300-438E-A1C4-46D478A0A3BE}" srcOrd="0" destOrd="0" presId="urn:microsoft.com/office/officeart/2018/2/layout/IconVerticalSolidList"/>
    <dgm:cxn modelId="{3E802583-8C52-421A-989D-46C8568E01EA}" type="presOf" srcId="{4BFCE091-C731-42EC-A6D7-46B1169BB0D2}" destId="{4EB708DC-13E7-413F-AD1C-4FB3116EFF99}" srcOrd="0" destOrd="0" presId="urn:microsoft.com/office/officeart/2018/2/layout/IconVerticalSolidList"/>
    <dgm:cxn modelId="{6A65E4A1-123A-40F0-A4B1-077D058CACD3}" type="presOf" srcId="{F75D97F8-DE47-4BBC-99A2-A87C5F658F5B}" destId="{AEBC86E0-C367-45A6-B196-FFAE25A0BF49}" srcOrd="0" destOrd="0" presId="urn:microsoft.com/office/officeart/2018/2/layout/IconVerticalSolidList"/>
    <dgm:cxn modelId="{222BB3B5-0F11-491F-B57D-14E5D51EFE99}" type="presOf" srcId="{5C3B9ECB-1914-465D-B7FF-98046DC18D19}" destId="{0A9311E7-1A5F-4D6D-A66E-6AF1C0101465}" srcOrd="0" destOrd="0" presId="urn:microsoft.com/office/officeart/2018/2/layout/IconVerticalSolidList"/>
    <dgm:cxn modelId="{7F0B7331-3D16-4F69-A972-AB94840E1666}" type="presParOf" srcId="{0A9311E7-1A5F-4D6D-A66E-6AF1C0101465}" destId="{52A1BF35-E8C3-4A31-BE5D-045C54477F54}" srcOrd="0" destOrd="0" presId="urn:microsoft.com/office/officeart/2018/2/layout/IconVerticalSolidList"/>
    <dgm:cxn modelId="{0963551C-FF42-4F45-BC99-5691DCC40B00}" type="presParOf" srcId="{52A1BF35-E8C3-4A31-BE5D-045C54477F54}" destId="{0CC14B00-0300-43A1-817E-A8D01016C8B6}" srcOrd="0" destOrd="0" presId="urn:microsoft.com/office/officeart/2018/2/layout/IconVerticalSolidList"/>
    <dgm:cxn modelId="{EA170E4C-A1B8-4FD0-A44E-A2A8A2B58412}" type="presParOf" srcId="{52A1BF35-E8C3-4A31-BE5D-045C54477F54}" destId="{1609E241-8D9C-4076-9252-A387E1B63488}" srcOrd="1" destOrd="0" presId="urn:microsoft.com/office/officeart/2018/2/layout/IconVerticalSolidList"/>
    <dgm:cxn modelId="{76D0411E-859C-4F2B-B827-45F3338CBBD7}" type="presParOf" srcId="{52A1BF35-E8C3-4A31-BE5D-045C54477F54}" destId="{830A4BF2-98F8-4D61-B645-3F7972A1CA6C}" srcOrd="2" destOrd="0" presId="urn:microsoft.com/office/officeart/2018/2/layout/IconVerticalSolidList"/>
    <dgm:cxn modelId="{BEA576EC-1BBE-476B-92DB-BA1106284FC5}" type="presParOf" srcId="{52A1BF35-E8C3-4A31-BE5D-045C54477F54}" destId="{AEBC86E0-C367-45A6-B196-FFAE25A0BF49}" srcOrd="3" destOrd="0" presId="urn:microsoft.com/office/officeart/2018/2/layout/IconVerticalSolidList"/>
    <dgm:cxn modelId="{EE2DEC26-8E5F-4B5D-A491-87CC820F99A4}" type="presParOf" srcId="{0A9311E7-1A5F-4D6D-A66E-6AF1C0101465}" destId="{7C68D49B-CCE5-4FC2-84DE-32CB89406969}" srcOrd="1" destOrd="0" presId="urn:microsoft.com/office/officeart/2018/2/layout/IconVerticalSolidList"/>
    <dgm:cxn modelId="{2FE15BD9-EF81-4B17-A791-4262B815137F}" type="presParOf" srcId="{0A9311E7-1A5F-4D6D-A66E-6AF1C0101465}" destId="{C1B2B964-484D-46A9-803F-67F27E3676CC}" srcOrd="2" destOrd="0" presId="urn:microsoft.com/office/officeart/2018/2/layout/IconVerticalSolidList"/>
    <dgm:cxn modelId="{2DDCA1DC-535B-47BB-A6ED-06648D84A253}" type="presParOf" srcId="{C1B2B964-484D-46A9-803F-67F27E3676CC}" destId="{B3B41BB4-52C9-44F0-A7E3-1200209F642C}" srcOrd="0" destOrd="0" presId="urn:microsoft.com/office/officeart/2018/2/layout/IconVerticalSolidList"/>
    <dgm:cxn modelId="{7847E58C-E3DA-46F6-AF5C-478810F56A63}" type="presParOf" srcId="{C1B2B964-484D-46A9-803F-67F27E3676CC}" destId="{3EA197F1-BA87-4201-8227-0FD76E8E25FF}" srcOrd="1" destOrd="0" presId="urn:microsoft.com/office/officeart/2018/2/layout/IconVerticalSolidList"/>
    <dgm:cxn modelId="{59C53CF0-5D1E-4CB0-87CA-23A225BF0E6D}" type="presParOf" srcId="{C1B2B964-484D-46A9-803F-67F27E3676CC}" destId="{0D5B8A35-EA99-48B2-9D99-9F4337D260A6}" srcOrd="2" destOrd="0" presId="urn:microsoft.com/office/officeart/2018/2/layout/IconVerticalSolidList"/>
    <dgm:cxn modelId="{284DC3BC-D43B-4282-B397-3176B3533019}" type="presParOf" srcId="{C1B2B964-484D-46A9-803F-67F27E3676CC}" destId="{83DFBA35-0172-4E62-8315-9216BC6A8FE1}" srcOrd="3" destOrd="0" presId="urn:microsoft.com/office/officeart/2018/2/layout/IconVerticalSolidList"/>
    <dgm:cxn modelId="{FF49A458-D67D-4BBC-9D0B-073152F69E61}" type="presParOf" srcId="{0A9311E7-1A5F-4D6D-A66E-6AF1C0101465}" destId="{DCFF8349-496D-43F7-963D-7A1077849DBF}" srcOrd="3" destOrd="0" presId="urn:microsoft.com/office/officeart/2018/2/layout/IconVerticalSolidList"/>
    <dgm:cxn modelId="{74318217-57B4-460D-9654-DB0A21127AF5}" type="presParOf" srcId="{0A9311E7-1A5F-4D6D-A66E-6AF1C0101465}" destId="{F0715820-ADA5-4221-989C-D2A974C80AC4}" srcOrd="4" destOrd="0" presId="urn:microsoft.com/office/officeart/2018/2/layout/IconVerticalSolidList"/>
    <dgm:cxn modelId="{0ADDC3B1-F624-41E5-8CB5-B11B25CC3B45}" type="presParOf" srcId="{F0715820-ADA5-4221-989C-D2A974C80AC4}" destId="{F5FF3DB8-61AD-4987-BCD6-E698FB91CBC2}" srcOrd="0" destOrd="0" presId="urn:microsoft.com/office/officeart/2018/2/layout/IconVerticalSolidList"/>
    <dgm:cxn modelId="{F0CB06A8-7A57-4C94-83D4-15F259ECFDF8}" type="presParOf" srcId="{F0715820-ADA5-4221-989C-D2A974C80AC4}" destId="{C8B167DC-C9DC-494A-83DD-3A9D33707792}" srcOrd="1" destOrd="0" presId="urn:microsoft.com/office/officeart/2018/2/layout/IconVerticalSolidList"/>
    <dgm:cxn modelId="{BC516F17-1AFD-451B-AD9B-88039B313EC3}" type="presParOf" srcId="{F0715820-ADA5-4221-989C-D2A974C80AC4}" destId="{41D594DE-2DFD-4458-A07F-217E7066F575}" srcOrd="2" destOrd="0" presId="urn:microsoft.com/office/officeart/2018/2/layout/IconVerticalSolidList"/>
    <dgm:cxn modelId="{24B9C5C4-E30C-4B3C-BCFA-F671A0588CEE}" type="presParOf" srcId="{F0715820-ADA5-4221-989C-D2A974C80AC4}" destId="{4EB708DC-13E7-413F-AD1C-4FB3116EFF99}" srcOrd="3" destOrd="0" presId="urn:microsoft.com/office/officeart/2018/2/layout/IconVerticalSolidList"/>
    <dgm:cxn modelId="{1287E778-59D3-4F52-9292-CA6A6BA29F4D}" type="presParOf" srcId="{0A9311E7-1A5F-4D6D-A66E-6AF1C0101465}" destId="{921CE743-8945-45F2-A3BB-A91570626349}" srcOrd="5" destOrd="0" presId="urn:microsoft.com/office/officeart/2018/2/layout/IconVerticalSolidList"/>
    <dgm:cxn modelId="{59148648-B4E0-465B-A1B3-F88297BEAF02}" type="presParOf" srcId="{0A9311E7-1A5F-4D6D-A66E-6AF1C0101465}" destId="{E3596937-9071-43B4-8551-5135EF2CE77B}" srcOrd="6" destOrd="0" presId="urn:microsoft.com/office/officeart/2018/2/layout/IconVerticalSolidList"/>
    <dgm:cxn modelId="{6DBDCFAD-DAE2-4532-AA14-0F8A9168C646}" type="presParOf" srcId="{E3596937-9071-43B4-8551-5135EF2CE77B}" destId="{DB6F4656-F532-459E-B4F3-B8EDE232CDF3}" srcOrd="0" destOrd="0" presId="urn:microsoft.com/office/officeart/2018/2/layout/IconVerticalSolidList"/>
    <dgm:cxn modelId="{3CBFB659-632F-405A-BFF7-AF32C282F602}" type="presParOf" srcId="{E3596937-9071-43B4-8551-5135EF2CE77B}" destId="{5E74AE43-BC9A-4A75-B298-E4976108CA16}" srcOrd="1" destOrd="0" presId="urn:microsoft.com/office/officeart/2018/2/layout/IconVerticalSolidList"/>
    <dgm:cxn modelId="{133892B4-8FEE-46F3-9417-9AA05BE9BC03}" type="presParOf" srcId="{E3596937-9071-43B4-8551-5135EF2CE77B}" destId="{5FCCAB98-6E7D-47F6-A9EE-193D93DCD6F8}" srcOrd="2" destOrd="0" presId="urn:microsoft.com/office/officeart/2018/2/layout/IconVerticalSolidList"/>
    <dgm:cxn modelId="{4D5B6D4B-0F5A-42D3-A856-B4FAFFC9DD65}" type="presParOf" srcId="{E3596937-9071-43B4-8551-5135EF2CE77B}" destId="{C92B3E50-CC29-4EA3-A421-A6DC5B3696C7}" srcOrd="3" destOrd="0" presId="urn:microsoft.com/office/officeart/2018/2/layout/IconVerticalSolidList"/>
    <dgm:cxn modelId="{4430719F-00F5-432F-8551-92DB45093720}" type="presParOf" srcId="{0A9311E7-1A5F-4D6D-A66E-6AF1C0101465}" destId="{51A087A6-2CAD-4FE5-89AD-2AFC5953836F}" srcOrd="7" destOrd="0" presId="urn:microsoft.com/office/officeart/2018/2/layout/IconVerticalSolidList"/>
    <dgm:cxn modelId="{F2656F6A-2419-4E8E-94D4-F9356BD96161}" type="presParOf" srcId="{0A9311E7-1A5F-4D6D-A66E-6AF1C0101465}" destId="{8C8EE5DE-5C7E-412A-A5F4-A5FF6B4A9EEA}" srcOrd="8" destOrd="0" presId="urn:microsoft.com/office/officeart/2018/2/layout/IconVerticalSolidList"/>
    <dgm:cxn modelId="{0714F122-8859-455C-807E-A831E11598F9}" type="presParOf" srcId="{8C8EE5DE-5C7E-412A-A5F4-A5FF6B4A9EEA}" destId="{B39ABBB1-01BC-430E-86A7-EF488A46D62F}" srcOrd="0" destOrd="0" presId="urn:microsoft.com/office/officeart/2018/2/layout/IconVerticalSolidList"/>
    <dgm:cxn modelId="{2A533592-68B5-4C9D-A4FD-FF08CA95E523}" type="presParOf" srcId="{8C8EE5DE-5C7E-412A-A5F4-A5FF6B4A9EEA}" destId="{1DAE5FC4-5959-488C-B685-EF6790A6A8D5}" srcOrd="1" destOrd="0" presId="urn:microsoft.com/office/officeart/2018/2/layout/IconVerticalSolidList"/>
    <dgm:cxn modelId="{CFE92371-92C8-4BB9-BD7A-75B2D2075639}" type="presParOf" srcId="{8C8EE5DE-5C7E-412A-A5F4-A5FF6B4A9EEA}" destId="{055890BC-65CD-4A43-9F4C-575B1786FFFA}" srcOrd="2" destOrd="0" presId="urn:microsoft.com/office/officeart/2018/2/layout/IconVerticalSolidList"/>
    <dgm:cxn modelId="{A19CC839-3240-404A-844F-CFBE0F0D1C9C}" type="presParOf" srcId="{8C8EE5DE-5C7E-412A-A5F4-A5FF6B4A9EEA}" destId="{AC4EA11A-F300-438E-A1C4-46D478A0A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AFB315-8B27-4C72-B7BE-6D3C93B96A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DAD8BE-43F9-4163-A66A-473E2D254067}">
      <dgm:prSet/>
      <dgm:spPr/>
      <dgm:t>
        <a:bodyPr/>
        <a:lstStyle/>
        <a:p>
          <a:pPr>
            <a:lnSpc>
              <a:spcPct val="100000"/>
            </a:lnSpc>
          </a:pPr>
          <a:r>
            <a:rPr lang="en-GB" dirty="0"/>
            <a:t>TCP/IP uses the client-server model, in which a user or machine (a client) is provided a service, like sending a webpage, by another computer (a server) in the network.</a:t>
          </a:r>
          <a:endParaRPr lang="en-US" dirty="0"/>
        </a:p>
      </dgm:t>
    </dgm:pt>
    <dgm:pt modelId="{685E4886-88CE-4490-A740-51A5DED82E5F}" type="parTrans" cxnId="{BAADF7C8-A6C7-43D3-829E-F3913BC5E5DB}">
      <dgm:prSet/>
      <dgm:spPr/>
      <dgm:t>
        <a:bodyPr/>
        <a:lstStyle/>
        <a:p>
          <a:endParaRPr lang="en-US"/>
        </a:p>
      </dgm:t>
    </dgm:pt>
    <dgm:pt modelId="{22C1B73C-3E7A-432C-B043-BCFD831D634E}" type="sibTrans" cxnId="{BAADF7C8-A6C7-43D3-829E-F3913BC5E5DB}">
      <dgm:prSet/>
      <dgm:spPr/>
      <dgm:t>
        <a:bodyPr/>
        <a:lstStyle/>
        <a:p>
          <a:endParaRPr lang="en-US"/>
        </a:p>
      </dgm:t>
    </dgm:pt>
    <dgm:pt modelId="{FFB1F5EB-5FC8-49FD-BBB7-5DB9A7C9B60C}">
      <dgm:prSet/>
      <dgm:spPr/>
      <dgm:t>
        <a:bodyPr/>
        <a:lstStyle/>
        <a:p>
          <a:pPr>
            <a:lnSpc>
              <a:spcPct val="100000"/>
            </a:lnSpc>
          </a:pPr>
          <a:r>
            <a:rPr lang="en-GB" dirty="0"/>
            <a:t>Collectively, the TCP/IP suite of protocols is classified as 'stateless', which means each client's request is considered new because it is unrelated to previous requests. Being stateless frees up the network paths so they can be used continuously.</a:t>
          </a:r>
          <a:endParaRPr lang="en-US" dirty="0"/>
        </a:p>
      </dgm:t>
    </dgm:pt>
    <dgm:pt modelId="{5553EB0A-4D37-47E9-83B3-69C56D5F0D1C}" type="parTrans" cxnId="{CF981E3A-156F-4A5C-BF55-17E65A81A543}">
      <dgm:prSet/>
      <dgm:spPr/>
      <dgm:t>
        <a:bodyPr/>
        <a:lstStyle/>
        <a:p>
          <a:endParaRPr lang="en-US"/>
        </a:p>
      </dgm:t>
    </dgm:pt>
    <dgm:pt modelId="{8E057C3E-2F76-44F6-A7AE-859729A83D8F}" type="sibTrans" cxnId="{CF981E3A-156F-4A5C-BF55-17E65A81A543}">
      <dgm:prSet/>
      <dgm:spPr/>
      <dgm:t>
        <a:bodyPr/>
        <a:lstStyle/>
        <a:p>
          <a:endParaRPr lang="en-US"/>
        </a:p>
      </dgm:t>
    </dgm:pt>
    <dgm:pt modelId="{BC7DFB91-0F88-4959-94D8-1F76B7D49CDD}" type="pres">
      <dgm:prSet presAssocID="{F5AFB315-8B27-4C72-B7BE-6D3C93B96A95}" presName="root" presStyleCnt="0">
        <dgm:presLayoutVars>
          <dgm:dir/>
          <dgm:resizeHandles val="exact"/>
        </dgm:presLayoutVars>
      </dgm:prSet>
      <dgm:spPr/>
    </dgm:pt>
    <dgm:pt modelId="{154725B6-0B7A-4118-A912-B019F8C55337}" type="pres">
      <dgm:prSet presAssocID="{C9DAD8BE-43F9-4163-A66A-473E2D254067}" presName="compNode" presStyleCnt="0"/>
      <dgm:spPr/>
    </dgm:pt>
    <dgm:pt modelId="{46335A0C-1388-4EE6-9267-2CFE6C982242}" type="pres">
      <dgm:prSet presAssocID="{C9DAD8BE-43F9-4163-A66A-473E2D254067}" presName="bgRect" presStyleLbl="bgShp" presStyleIdx="0" presStyleCnt="2"/>
      <dgm:spPr/>
    </dgm:pt>
    <dgm:pt modelId="{BAD7C78E-720B-4C4B-84CA-8595853C9AAA}" type="pres">
      <dgm:prSet presAssocID="{C9DAD8BE-43F9-4163-A66A-473E2D2540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2BE493C2-FFBC-46F0-ACA1-AE1EBBC02290}" type="pres">
      <dgm:prSet presAssocID="{C9DAD8BE-43F9-4163-A66A-473E2D254067}" presName="spaceRect" presStyleCnt="0"/>
      <dgm:spPr/>
    </dgm:pt>
    <dgm:pt modelId="{48C9E62D-0877-4829-8C55-60716B9508F3}" type="pres">
      <dgm:prSet presAssocID="{C9DAD8BE-43F9-4163-A66A-473E2D254067}" presName="parTx" presStyleLbl="revTx" presStyleIdx="0" presStyleCnt="2">
        <dgm:presLayoutVars>
          <dgm:chMax val="0"/>
          <dgm:chPref val="0"/>
        </dgm:presLayoutVars>
      </dgm:prSet>
      <dgm:spPr/>
    </dgm:pt>
    <dgm:pt modelId="{B70CA631-6EE8-45AF-ADC8-611F72DE8AEC}" type="pres">
      <dgm:prSet presAssocID="{22C1B73C-3E7A-432C-B043-BCFD831D634E}" presName="sibTrans" presStyleCnt="0"/>
      <dgm:spPr/>
    </dgm:pt>
    <dgm:pt modelId="{0B6550C7-0215-4E7B-93F7-7CCD71529B17}" type="pres">
      <dgm:prSet presAssocID="{FFB1F5EB-5FC8-49FD-BBB7-5DB9A7C9B60C}" presName="compNode" presStyleCnt="0"/>
      <dgm:spPr/>
    </dgm:pt>
    <dgm:pt modelId="{C9B31917-61C7-49C1-AADA-7F97B738C7E4}" type="pres">
      <dgm:prSet presAssocID="{FFB1F5EB-5FC8-49FD-BBB7-5DB9A7C9B60C}" presName="bgRect" presStyleLbl="bgShp" presStyleIdx="1" presStyleCnt="2"/>
      <dgm:spPr/>
    </dgm:pt>
    <dgm:pt modelId="{FF387ED6-91CC-46FA-A7A3-F46FE13F5EAE}" type="pres">
      <dgm:prSet presAssocID="{FFB1F5EB-5FC8-49FD-BBB7-5DB9A7C9B6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3D7A6017-1467-475B-8981-A60EAF2AE08D}" type="pres">
      <dgm:prSet presAssocID="{FFB1F5EB-5FC8-49FD-BBB7-5DB9A7C9B60C}" presName="spaceRect" presStyleCnt="0"/>
      <dgm:spPr/>
    </dgm:pt>
    <dgm:pt modelId="{1348E62E-A773-4298-9CB1-699A84007B6B}" type="pres">
      <dgm:prSet presAssocID="{FFB1F5EB-5FC8-49FD-BBB7-5DB9A7C9B60C}" presName="parTx" presStyleLbl="revTx" presStyleIdx="1" presStyleCnt="2">
        <dgm:presLayoutVars>
          <dgm:chMax val="0"/>
          <dgm:chPref val="0"/>
        </dgm:presLayoutVars>
      </dgm:prSet>
      <dgm:spPr/>
    </dgm:pt>
  </dgm:ptLst>
  <dgm:cxnLst>
    <dgm:cxn modelId="{CF981E3A-156F-4A5C-BF55-17E65A81A543}" srcId="{F5AFB315-8B27-4C72-B7BE-6D3C93B96A95}" destId="{FFB1F5EB-5FC8-49FD-BBB7-5DB9A7C9B60C}" srcOrd="1" destOrd="0" parTransId="{5553EB0A-4D37-47E9-83B3-69C56D5F0D1C}" sibTransId="{8E057C3E-2F76-44F6-A7AE-859729A83D8F}"/>
    <dgm:cxn modelId="{2BC3D43C-0D7C-4731-B0E4-B28528A337C3}" type="presOf" srcId="{F5AFB315-8B27-4C72-B7BE-6D3C93B96A95}" destId="{BC7DFB91-0F88-4959-94D8-1F76B7D49CDD}" srcOrd="0" destOrd="0" presId="urn:microsoft.com/office/officeart/2018/2/layout/IconVerticalSolidList"/>
    <dgm:cxn modelId="{7C38447C-244B-458F-9FA0-2F616AD6736E}" type="presOf" srcId="{FFB1F5EB-5FC8-49FD-BBB7-5DB9A7C9B60C}" destId="{1348E62E-A773-4298-9CB1-699A84007B6B}" srcOrd="0" destOrd="0" presId="urn:microsoft.com/office/officeart/2018/2/layout/IconVerticalSolidList"/>
    <dgm:cxn modelId="{BAADF7C8-A6C7-43D3-829E-F3913BC5E5DB}" srcId="{F5AFB315-8B27-4C72-B7BE-6D3C93B96A95}" destId="{C9DAD8BE-43F9-4163-A66A-473E2D254067}" srcOrd="0" destOrd="0" parTransId="{685E4886-88CE-4490-A740-51A5DED82E5F}" sibTransId="{22C1B73C-3E7A-432C-B043-BCFD831D634E}"/>
    <dgm:cxn modelId="{0A3A39F7-B024-4465-9D27-BD056954C8B9}" type="presOf" srcId="{C9DAD8BE-43F9-4163-A66A-473E2D254067}" destId="{48C9E62D-0877-4829-8C55-60716B9508F3}" srcOrd="0" destOrd="0" presId="urn:microsoft.com/office/officeart/2018/2/layout/IconVerticalSolidList"/>
    <dgm:cxn modelId="{C089C88D-937B-4EA9-A9F7-D57A0B496B12}" type="presParOf" srcId="{BC7DFB91-0F88-4959-94D8-1F76B7D49CDD}" destId="{154725B6-0B7A-4118-A912-B019F8C55337}" srcOrd="0" destOrd="0" presId="urn:microsoft.com/office/officeart/2018/2/layout/IconVerticalSolidList"/>
    <dgm:cxn modelId="{9A1FF48A-0DBA-484F-844B-C33564BA70EC}" type="presParOf" srcId="{154725B6-0B7A-4118-A912-B019F8C55337}" destId="{46335A0C-1388-4EE6-9267-2CFE6C982242}" srcOrd="0" destOrd="0" presId="urn:microsoft.com/office/officeart/2018/2/layout/IconVerticalSolidList"/>
    <dgm:cxn modelId="{9B7A7A46-5BEA-48AA-8044-0D3D7038E9D6}" type="presParOf" srcId="{154725B6-0B7A-4118-A912-B019F8C55337}" destId="{BAD7C78E-720B-4C4B-84CA-8595853C9AAA}" srcOrd="1" destOrd="0" presId="urn:microsoft.com/office/officeart/2018/2/layout/IconVerticalSolidList"/>
    <dgm:cxn modelId="{6462FA50-B45A-4284-A3C0-15B79067D983}" type="presParOf" srcId="{154725B6-0B7A-4118-A912-B019F8C55337}" destId="{2BE493C2-FFBC-46F0-ACA1-AE1EBBC02290}" srcOrd="2" destOrd="0" presId="urn:microsoft.com/office/officeart/2018/2/layout/IconVerticalSolidList"/>
    <dgm:cxn modelId="{22B314B2-043B-4C36-AE8D-E9E044EB2FDC}" type="presParOf" srcId="{154725B6-0B7A-4118-A912-B019F8C55337}" destId="{48C9E62D-0877-4829-8C55-60716B9508F3}" srcOrd="3" destOrd="0" presId="urn:microsoft.com/office/officeart/2018/2/layout/IconVerticalSolidList"/>
    <dgm:cxn modelId="{C7DBDC0C-FC4E-4C67-A313-931C209719B2}" type="presParOf" srcId="{BC7DFB91-0F88-4959-94D8-1F76B7D49CDD}" destId="{B70CA631-6EE8-45AF-ADC8-611F72DE8AEC}" srcOrd="1" destOrd="0" presId="urn:microsoft.com/office/officeart/2018/2/layout/IconVerticalSolidList"/>
    <dgm:cxn modelId="{2A1B7BB8-F734-4E43-A8FC-C2E1821ACC73}" type="presParOf" srcId="{BC7DFB91-0F88-4959-94D8-1F76B7D49CDD}" destId="{0B6550C7-0215-4E7B-93F7-7CCD71529B17}" srcOrd="2" destOrd="0" presId="urn:microsoft.com/office/officeart/2018/2/layout/IconVerticalSolidList"/>
    <dgm:cxn modelId="{B2C6D277-7F6A-4D0B-B8E9-FA2E340AB11D}" type="presParOf" srcId="{0B6550C7-0215-4E7B-93F7-7CCD71529B17}" destId="{C9B31917-61C7-49C1-AADA-7F97B738C7E4}" srcOrd="0" destOrd="0" presId="urn:microsoft.com/office/officeart/2018/2/layout/IconVerticalSolidList"/>
    <dgm:cxn modelId="{52F372B2-2A50-431C-BF5B-D86565B6994B}" type="presParOf" srcId="{0B6550C7-0215-4E7B-93F7-7CCD71529B17}" destId="{FF387ED6-91CC-46FA-A7A3-F46FE13F5EAE}" srcOrd="1" destOrd="0" presId="urn:microsoft.com/office/officeart/2018/2/layout/IconVerticalSolidList"/>
    <dgm:cxn modelId="{B74203E3-C5BF-4796-BA79-8F10D5129D7B}" type="presParOf" srcId="{0B6550C7-0215-4E7B-93F7-7CCD71529B17}" destId="{3D7A6017-1467-475B-8981-A60EAF2AE08D}" srcOrd="2" destOrd="0" presId="urn:microsoft.com/office/officeart/2018/2/layout/IconVerticalSolidList"/>
    <dgm:cxn modelId="{067516E0-5DE6-41A4-AB74-4930D1E2BF79}" type="presParOf" srcId="{0B6550C7-0215-4E7B-93F7-7CCD71529B17}" destId="{1348E62E-A773-4298-9CB1-699A84007B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1E72-A180-47C4-B1A8-C7BCC12D3D36}">
      <dsp:nvSpPr>
        <dsp:cNvPr id="0" name=""/>
        <dsp:cNvSpPr/>
      </dsp:nvSpPr>
      <dsp:spPr>
        <a:xfrm>
          <a:off x="0" y="0"/>
          <a:ext cx="393240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156AE37-D3D4-43CE-8721-50BAC42849AD}">
      <dsp:nvSpPr>
        <dsp:cNvPr id="0" name=""/>
        <dsp:cNvSpPr/>
      </dsp:nvSpPr>
      <dsp:spPr>
        <a:xfrm>
          <a:off x="0" y="0"/>
          <a:ext cx="3932409" cy="129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defRPr cap="all"/>
          </a:pPr>
          <a:r>
            <a:rPr lang="en-GB" sz="4900" kern="1200" dirty="0">
              <a:latin typeface="Sitka Heading"/>
              <a:ea typeface="Cambria"/>
              <a:cs typeface="Sabon Next LT"/>
            </a:rPr>
            <a:t>TCP/IP</a:t>
          </a:r>
        </a:p>
      </dsp:txBody>
      <dsp:txXfrm>
        <a:off x="0" y="0"/>
        <a:ext cx="3932409" cy="1293925"/>
      </dsp:txXfrm>
    </dsp:sp>
    <dsp:sp modelId="{664284D1-8C9C-4D90-A8B4-BC78945B39C1}">
      <dsp:nvSpPr>
        <dsp:cNvPr id="0" name=""/>
        <dsp:cNvSpPr/>
      </dsp:nvSpPr>
      <dsp:spPr>
        <a:xfrm>
          <a:off x="0" y="1293925"/>
          <a:ext cx="3932409" cy="0"/>
        </a:xfrm>
        <a:prstGeom prst="line">
          <a:avLst/>
        </a:prstGeom>
        <a:gradFill rotWithShape="0">
          <a:gsLst>
            <a:gs pos="0">
              <a:schemeClr val="accent5">
                <a:hueOff val="-2513827"/>
                <a:satOff val="0"/>
                <a:lumOff val="-327"/>
                <a:alphaOff val="0"/>
                <a:satMod val="103000"/>
                <a:lumMod val="102000"/>
                <a:tint val="94000"/>
              </a:schemeClr>
            </a:gs>
            <a:gs pos="50000">
              <a:schemeClr val="accent5">
                <a:hueOff val="-2513827"/>
                <a:satOff val="0"/>
                <a:lumOff val="-327"/>
                <a:alphaOff val="0"/>
                <a:satMod val="110000"/>
                <a:lumMod val="100000"/>
                <a:shade val="100000"/>
              </a:schemeClr>
            </a:gs>
            <a:gs pos="100000">
              <a:schemeClr val="accent5">
                <a:hueOff val="-2513827"/>
                <a:satOff val="0"/>
                <a:lumOff val="-327"/>
                <a:alphaOff val="0"/>
                <a:lumMod val="99000"/>
                <a:satMod val="120000"/>
                <a:shade val="78000"/>
              </a:schemeClr>
            </a:gs>
          </a:gsLst>
          <a:lin ang="5400000" scaled="0"/>
        </a:gradFill>
        <a:ln w="6350" cap="flat" cmpd="sng" algn="ctr">
          <a:solidFill>
            <a:schemeClr val="accent5">
              <a:hueOff val="-2513827"/>
              <a:satOff val="0"/>
              <a:lumOff val="-32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0918B9C-251B-4258-8D5A-443ED9331843}">
      <dsp:nvSpPr>
        <dsp:cNvPr id="0" name=""/>
        <dsp:cNvSpPr/>
      </dsp:nvSpPr>
      <dsp:spPr>
        <a:xfrm>
          <a:off x="0" y="1293925"/>
          <a:ext cx="3932409" cy="129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defRPr cap="all"/>
          </a:pPr>
          <a:r>
            <a:rPr lang="en-GB" sz="4900" kern="1200" dirty="0">
              <a:latin typeface="Sitka Heading"/>
              <a:ea typeface="Cambria"/>
              <a:cs typeface="Sabon Next LT"/>
            </a:rPr>
            <a:t>UDP</a:t>
          </a:r>
        </a:p>
      </dsp:txBody>
      <dsp:txXfrm>
        <a:off x="0" y="1293925"/>
        <a:ext cx="3932409" cy="1293925"/>
      </dsp:txXfrm>
    </dsp:sp>
    <dsp:sp modelId="{2C111E1C-3760-4135-B744-8329DD52C34B}">
      <dsp:nvSpPr>
        <dsp:cNvPr id="0" name=""/>
        <dsp:cNvSpPr/>
      </dsp:nvSpPr>
      <dsp:spPr>
        <a:xfrm>
          <a:off x="0" y="2587850"/>
          <a:ext cx="3932409" cy="0"/>
        </a:xfrm>
        <a:prstGeom prst="line">
          <a:avLst/>
        </a:prstGeom>
        <a:gradFill rotWithShape="0">
          <a:gsLst>
            <a:gs pos="0">
              <a:schemeClr val="accent5">
                <a:hueOff val="-5027653"/>
                <a:satOff val="0"/>
                <a:lumOff val="-653"/>
                <a:alphaOff val="0"/>
                <a:satMod val="103000"/>
                <a:lumMod val="102000"/>
                <a:tint val="94000"/>
              </a:schemeClr>
            </a:gs>
            <a:gs pos="50000">
              <a:schemeClr val="accent5">
                <a:hueOff val="-5027653"/>
                <a:satOff val="0"/>
                <a:lumOff val="-653"/>
                <a:alphaOff val="0"/>
                <a:satMod val="110000"/>
                <a:lumMod val="100000"/>
                <a:shade val="100000"/>
              </a:schemeClr>
            </a:gs>
            <a:gs pos="100000">
              <a:schemeClr val="accent5">
                <a:hueOff val="-5027653"/>
                <a:satOff val="0"/>
                <a:lumOff val="-653"/>
                <a:alphaOff val="0"/>
                <a:lumMod val="99000"/>
                <a:satMod val="120000"/>
                <a:shade val="78000"/>
              </a:schemeClr>
            </a:gs>
          </a:gsLst>
          <a:lin ang="5400000" scaled="0"/>
        </a:gradFill>
        <a:ln w="6350" cap="flat" cmpd="sng" algn="ctr">
          <a:solidFill>
            <a:schemeClr val="accent5">
              <a:hueOff val="-5027653"/>
              <a:satOff val="0"/>
              <a:lumOff val="-6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54D9808-916A-41DD-AFF0-330DD79B3A23}">
      <dsp:nvSpPr>
        <dsp:cNvPr id="0" name=""/>
        <dsp:cNvSpPr/>
      </dsp:nvSpPr>
      <dsp:spPr>
        <a:xfrm>
          <a:off x="0" y="2587850"/>
          <a:ext cx="3932409" cy="129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defRPr cap="all"/>
          </a:pPr>
          <a:r>
            <a:rPr lang="en-GB" sz="4900" kern="1200" dirty="0">
              <a:latin typeface="Sitka Heading"/>
              <a:ea typeface="Cambria"/>
              <a:cs typeface="Sabon Next LT"/>
            </a:rPr>
            <a:t>POP</a:t>
          </a:r>
        </a:p>
      </dsp:txBody>
      <dsp:txXfrm>
        <a:off x="0" y="2587850"/>
        <a:ext cx="3932409" cy="1293925"/>
      </dsp:txXfrm>
    </dsp:sp>
    <dsp:sp modelId="{4C2CB628-40DE-4B1B-ABAB-FC482647AD41}">
      <dsp:nvSpPr>
        <dsp:cNvPr id="0" name=""/>
        <dsp:cNvSpPr/>
      </dsp:nvSpPr>
      <dsp:spPr>
        <a:xfrm>
          <a:off x="0" y="3881775"/>
          <a:ext cx="3932409" cy="0"/>
        </a:xfrm>
        <a:prstGeom prst="line">
          <a:avLst/>
        </a:prstGeom>
        <a:gradFill rotWithShape="0">
          <a:gsLst>
            <a:gs pos="0">
              <a:schemeClr val="accent5">
                <a:hueOff val="-7541480"/>
                <a:satOff val="0"/>
                <a:lumOff val="-980"/>
                <a:alphaOff val="0"/>
                <a:satMod val="103000"/>
                <a:lumMod val="102000"/>
                <a:tint val="94000"/>
              </a:schemeClr>
            </a:gs>
            <a:gs pos="50000">
              <a:schemeClr val="accent5">
                <a:hueOff val="-7541480"/>
                <a:satOff val="0"/>
                <a:lumOff val="-980"/>
                <a:alphaOff val="0"/>
                <a:satMod val="110000"/>
                <a:lumMod val="100000"/>
                <a:shade val="100000"/>
              </a:schemeClr>
            </a:gs>
            <a:gs pos="100000">
              <a:schemeClr val="accent5">
                <a:hueOff val="-7541480"/>
                <a:satOff val="0"/>
                <a:lumOff val="-980"/>
                <a:alphaOff val="0"/>
                <a:lumMod val="99000"/>
                <a:satMod val="120000"/>
                <a:shade val="78000"/>
              </a:schemeClr>
            </a:gs>
          </a:gsLst>
          <a:lin ang="5400000" scaled="0"/>
        </a:gradFill>
        <a:ln w="6350" cap="flat" cmpd="sng" algn="ctr">
          <a:solidFill>
            <a:schemeClr val="accent5">
              <a:hueOff val="-7541480"/>
              <a:satOff val="0"/>
              <a:lumOff val="-98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79331B-D750-4AD8-AF0A-C2D9F1B30B77}">
      <dsp:nvSpPr>
        <dsp:cNvPr id="0" name=""/>
        <dsp:cNvSpPr/>
      </dsp:nvSpPr>
      <dsp:spPr>
        <a:xfrm>
          <a:off x="0" y="3881775"/>
          <a:ext cx="3932409" cy="1293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defRPr cap="all"/>
          </a:pPr>
          <a:r>
            <a:rPr lang="en-GB" sz="4900" kern="1200" dirty="0">
              <a:latin typeface="Sitka Heading"/>
              <a:ea typeface="Cambria"/>
              <a:cs typeface="Sabon Next LT"/>
            </a:rPr>
            <a:t>HTTP/HTTPS</a:t>
          </a:r>
        </a:p>
      </dsp:txBody>
      <dsp:txXfrm>
        <a:off x="0" y="3881775"/>
        <a:ext cx="3932409" cy="1293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14B00-0300-43A1-817E-A8D01016C8B6}">
      <dsp:nvSpPr>
        <dsp:cNvPr id="0" name=""/>
        <dsp:cNvSpPr/>
      </dsp:nvSpPr>
      <dsp:spPr>
        <a:xfrm>
          <a:off x="0" y="3375"/>
          <a:ext cx="9325628" cy="718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9E241-8D9C-4076-9252-A387E1B63488}">
      <dsp:nvSpPr>
        <dsp:cNvPr id="0" name=""/>
        <dsp:cNvSpPr/>
      </dsp:nvSpPr>
      <dsp:spPr>
        <a:xfrm>
          <a:off x="217460" y="165122"/>
          <a:ext cx="395383" cy="395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C86E0-C367-45A6-B196-FFAE25A0BF49}">
      <dsp:nvSpPr>
        <dsp:cNvPr id="0" name=""/>
        <dsp:cNvSpPr/>
      </dsp:nvSpPr>
      <dsp:spPr>
        <a:xfrm>
          <a:off x="830305" y="3375"/>
          <a:ext cx="8495322" cy="71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81" tIns="76081" rIns="76081" bIns="76081" numCol="1" spcCol="1270" anchor="ctr" anchorCtr="0">
          <a:noAutofit/>
        </a:bodyPr>
        <a:lstStyle/>
        <a:p>
          <a:pPr marL="0" lvl="0" indent="0" algn="l" defTabSz="800100">
            <a:lnSpc>
              <a:spcPct val="100000"/>
            </a:lnSpc>
            <a:spcBef>
              <a:spcPct val="0"/>
            </a:spcBef>
            <a:spcAft>
              <a:spcPct val="35000"/>
            </a:spcAft>
            <a:buNone/>
          </a:pPr>
          <a:r>
            <a:rPr lang="en-GB" sz="1800" kern="1200"/>
            <a:t>It stands for Transmission Control Protocol/Internet Protocol. TCP/IP is also known as an Internet Protocol.</a:t>
          </a:r>
          <a:endParaRPr lang="en-US" sz="1800" kern="1200"/>
        </a:p>
      </dsp:txBody>
      <dsp:txXfrm>
        <a:off x="830305" y="3375"/>
        <a:ext cx="8495322" cy="718878"/>
      </dsp:txXfrm>
    </dsp:sp>
    <dsp:sp modelId="{B3B41BB4-52C9-44F0-A7E3-1200209F642C}">
      <dsp:nvSpPr>
        <dsp:cNvPr id="0" name=""/>
        <dsp:cNvSpPr/>
      </dsp:nvSpPr>
      <dsp:spPr>
        <a:xfrm>
          <a:off x="0" y="901973"/>
          <a:ext cx="9325628" cy="718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197F1-BA87-4201-8227-0FD76E8E25FF}">
      <dsp:nvSpPr>
        <dsp:cNvPr id="0" name=""/>
        <dsp:cNvSpPr/>
      </dsp:nvSpPr>
      <dsp:spPr>
        <a:xfrm>
          <a:off x="217460" y="1063721"/>
          <a:ext cx="395383" cy="395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FBA35-0172-4E62-8315-9216BC6A8FE1}">
      <dsp:nvSpPr>
        <dsp:cNvPr id="0" name=""/>
        <dsp:cNvSpPr/>
      </dsp:nvSpPr>
      <dsp:spPr>
        <a:xfrm>
          <a:off x="830305" y="901973"/>
          <a:ext cx="8495322" cy="71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81" tIns="76081" rIns="76081" bIns="76081" numCol="1" spcCol="1270" anchor="ctr" anchorCtr="0">
          <a:noAutofit/>
        </a:bodyPr>
        <a:lstStyle/>
        <a:p>
          <a:pPr marL="0" lvl="0" indent="0" algn="l" defTabSz="800100">
            <a:lnSpc>
              <a:spcPct val="100000"/>
            </a:lnSpc>
            <a:spcBef>
              <a:spcPct val="0"/>
            </a:spcBef>
            <a:spcAft>
              <a:spcPct val="35000"/>
            </a:spcAft>
            <a:buNone/>
          </a:pPr>
          <a:r>
            <a:rPr lang="en-GB" sz="1800" kern="1200"/>
            <a:t>It is a suite of communication protocols used to interconnect network devices on the internet. </a:t>
          </a:r>
          <a:endParaRPr lang="en-US" sz="1800" kern="1200"/>
        </a:p>
      </dsp:txBody>
      <dsp:txXfrm>
        <a:off x="830305" y="901973"/>
        <a:ext cx="8495322" cy="718878"/>
      </dsp:txXfrm>
    </dsp:sp>
    <dsp:sp modelId="{F5FF3DB8-61AD-4987-BCD6-E698FB91CBC2}">
      <dsp:nvSpPr>
        <dsp:cNvPr id="0" name=""/>
        <dsp:cNvSpPr/>
      </dsp:nvSpPr>
      <dsp:spPr>
        <a:xfrm>
          <a:off x="0" y="1800572"/>
          <a:ext cx="9325628" cy="718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167DC-C9DC-494A-83DD-3A9D33707792}">
      <dsp:nvSpPr>
        <dsp:cNvPr id="0" name=""/>
        <dsp:cNvSpPr/>
      </dsp:nvSpPr>
      <dsp:spPr>
        <a:xfrm>
          <a:off x="217460" y="1962319"/>
          <a:ext cx="395383" cy="395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708DC-13E7-413F-AD1C-4FB3116EFF99}">
      <dsp:nvSpPr>
        <dsp:cNvPr id="0" name=""/>
        <dsp:cNvSpPr/>
      </dsp:nvSpPr>
      <dsp:spPr>
        <a:xfrm>
          <a:off x="830305" y="1800572"/>
          <a:ext cx="8495322" cy="71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81" tIns="76081" rIns="76081" bIns="76081" numCol="1" spcCol="1270" anchor="ctr" anchorCtr="0">
          <a:noAutofit/>
        </a:bodyPr>
        <a:lstStyle/>
        <a:p>
          <a:pPr marL="0" lvl="0" indent="0" algn="l" defTabSz="800100">
            <a:lnSpc>
              <a:spcPct val="100000"/>
            </a:lnSpc>
            <a:spcBef>
              <a:spcPct val="0"/>
            </a:spcBef>
            <a:spcAft>
              <a:spcPct val="35000"/>
            </a:spcAft>
            <a:buNone/>
          </a:pPr>
          <a:r>
            <a:rPr lang="en-GB" sz="1800" kern="1200"/>
            <a:t>It offers end to end packet delivery as it is connection-oriented.</a:t>
          </a:r>
          <a:endParaRPr lang="en-US" sz="1800" kern="1200"/>
        </a:p>
      </dsp:txBody>
      <dsp:txXfrm>
        <a:off x="830305" y="1800572"/>
        <a:ext cx="8495322" cy="718878"/>
      </dsp:txXfrm>
    </dsp:sp>
    <dsp:sp modelId="{DB6F4656-F532-459E-B4F3-B8EDE232CDF3}">
      <dsp:nvSpPr>
        <dsp:cNvPr id="0" name=""/>
        <dsp:cNvSpPr/>
      </dsp:nvSpPr>
      <dsp:spPr>
        <a:xfrm>
          <a:off x="0" y="2699170"/>
          <a:ext cx="9325628" cy="718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4AE43-BC9A-4A75-B298-E4976108CA16}">
      <dsp:nvSpPr>
        <dsp:cNvPr id="0" name=""/>
        <dsp:cNvSpPr/>
      </dsp:nvSpPr>
      <dsp:spPr>
        <a:xfrm>
          <a:off x="217460" y="2860918"/>
          <a:ext cx="395383" cy="3953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B3E50-CC29-4EA3-A421-A6DC5B3696C7}">
      <dsp:nvSpPr>
        <dsp:cNvPr id="0" name=""/>
        <dsp:cNvSpPr/>
      </dsp:nvSpPr>
      <dsp:spPr>
        <a:xfrm>
          <a:off x="830305" y="2699170"/>
          <a:ext cx="8495322" cy="71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81" tIns="76081" rIns="76081" bIns="76081" numCol="1" spcCol="1270" anchor="ctr" anchorCtr="0">
          <a:noAutofit/>
        </a:bodyPr>
        <a:lstStyle/>
        <a:p>
          <a:pPr marL="0" lvl="0" indent="0" algn="l" defTabSz="800100">
            <a:lnSpc>
              <a:spcPct val="100000"/>
            </a:lnSpc>
            <a:spcBef>
              <a:spcPct val="0"/>
            </a:spcBef>
            <a:spcAft>
              <a:spcPct val="35000"/>
            </a:spcAft>
            <a:buNone/>
          </a:pPr>
          <a:r>
            <a:rPr lang="en-GB" sz="1800" kern="1200"/>
            <a:t>It specifies how data is exchanged over the internet, and how it should be broken into packets.</a:t>
          </a:r>
          <a:endParaRPr lang="en-US" sz="1800" kern="1200"/>
        </a:p>
      </dsp:txBody>
      <dsp:txXfrm>
        <a:off x="830305" y="2699170"/>
        <a:ext cx="8495322" cy="718878"/>
      </dsp:txXfrm>
    </dsp:sp>
    <dsp:sp modelId="{B39ABBB1-01BC-430E-86A7-EF488A46D62F}">
      <dsp:nvSpPr>
        <dsp:cNvPr id="0" name=""/>
        <dsp:cNvSpPr/>
      </dsp:nvSpPr>
      <dsp:spPr>
        <a:xfrm>
          <a:off x="0" y="3597769"/>
          <a:ext cx="9325628" cy="718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E5FC4-5959-488C-B685-EF6790A6A8D5}">
      <dsp:nvSpPr>
        <dsp:cNvPr id="0" name=""/>
        <dsp:cNvSpPr/>
      </dsp:nvSpPr>
      <dsp:spPr>
        <a:xfrm>
          <a:off x="217460" y="3759516"/>
          <a:ext cx="395383" cy="3953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EA11A-F300-438E-A1C4-46D478A0A3BE}">
      <dsp:nvSpPr>
        <dsp:cNvPr id="0" name=""/>
        <dsp:cNvSpPr/>
      </dsp:nvSpPr>
      <dsp:spPr>
        <a:xfrm>
          <a:off x="830305" y="3597769"/>
          <a:ext cx="8495322" cy="71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81" tIns="76081" rIns="76081" bIns="76081" numCol="1" spcCol="1270" anchor="ctr" anchorCtr="0">
          <a:noAutofit/>
        </a:bodyPr>
        <a:lstStyle/>
        <a:p>
          <a:pPr marL="0" lvl="0" indent="0" algn="l" defTabSz="800100">
            <a:lnSpc>
              <a:spcPct val="100000"/>
            </a:lnSpc>
            <a:spcBef>
              <a:spcPct val="0"/>
            </a:spcBef>
            <a:spcAft>
              <a:spcPct val="35000"/>
            </a:spcAft>
            <a:buNone/>
          </a:pPr>
          <a:r>
            <a:rPr lang="en-GB" sz="1800" kern="1200"/>
            <a:t>It is designed to make the networks reliable with the ability to recover automatically from the failure of any device on the network.</a:t>
          </a:r>
          <a:endParaRPr lang="en-US" sz="1800" kern="1200"/>
        </a:p>
      </dsp:txBody>
      <dsp:txXfrm>
        <a:off x="830305" y="3597769"/>
        <a:ext cx="8495322" cy="718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35A0C-1388-4EE6-9267-2CFE6C982242}">
      <dsp:nvSpPr>
        <dsp:cNvPr id="0" name=""/>
        <dsp:cNvSpPr/>
      </dsp:nvSpPr>
      <dsp:spPr>
        <a:xfrm>
          <a:off x="0" y="791518"/>
          <a:ext cx="10515600" cy="14612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7C78E-720B-4C4B-84CA-8595853C9AAA}">
      <dsp:nvSpPr>
        <dsp:cNvPr id="0" name=""/>
        <dsp:cNvSpPr/>
      </dsp:nvSpPr>
      <dsp:spPr>
        <a:xfrm>
          <a:off x="442032" y="1120303"/>
          <a:ext cx="803695" cy="803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E62D-0877-4829-8C55-60716B9508F3}">
      <dsp:nvSpPr>
        <dsp:cNvPr id="0" name=""/>
        <dsp:cNvSpPr/>
      </dsp:nvSpPr>
      <dsp:spPr>
        <a:xfrm>
          <a:off x="1687760" y="791518"/>
          <a:ext cx="8827839" cy="146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51" tIns="154651" rIns="154651" bIns="154651" numCol="1" spcCol="1270" anchor="ctr" anchorCtr="0">
          <a:noAutofit/>
        </a:bodyPr>
        <a:lstStyle/>
        <a:p>
          <a:pPr marL="0" lvl="0" indent="0" algn="l" defTabSz="800100">
            <a:lnSpc>
              <a:spcPct val="100000"/>
            </a:lnSpc>
            <a:spcBef>
              <a:spcPct val="0"/>
            </a:spcBef>
            <a:spcAft>
              <a:spcPct val="35000"/>
            </a:spcAft>
            <a:buNone/>
          </a:pPr>
          <a:r>
            <a:rPr lang="en-GB" sz="1800" kern="1200" dirty="0"/>
            <a:t>TCP/IP uses the client-server model, in which a user or machine (a client) is provided a service, like sending a webpage, by another computer (a server) in the network.</a:t>
          </a:r>
          <a:endParaRPr lang="en-US" sz="1800" kern="1200" dirty="0"/>
        </a:p>
      </dsp:txBody>
      <dsp:txXfrm>
        <a:off x="1687760" y="791518"/>
        <a:ext cx="8827839" cy="1461264"/>
      </dsp:txXfrm>
    </dsp:sp>
    <dsp:sp modelId="{C9B31917-61C7-49C1-AADA-7F97B738C7E4}">
      <dsp:nvSpPr>
        <dsp:cNvPr id="0" name=""/>
        <dsp:cNvSpPr/>
      </dsp:nvSpPr>
      <dsp:spPr>
        <a:xfrm>
          <a:off x="0" y="2618099"/>
          <a:ext cx="10515600" cy="14612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87ED6-91CC-46FA-A7A3-F46FE13F5EAE}">
      <dsp:nvSpPr>
        <dsp:cNvPr id="0" name=""/>
        <dsp:cNvSpPr/>
      </dsp:nvSpPr>
      <dsp:spPr>
        <a:xfrm>
          <a:off x="442032" y="2946884"/>
          <a:ext cx="803695" cy="803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48E62E-A773-4298-9CB1-699A84007B6B}">
      <dsp:nvSpPr>
        <dsp:cNvPr id="0" name=""/>
        <dsp:cNvSpPr/>
      </dsp:nvSpPr>
      <dsp:spPr>
        <a:xfrm>
          <a:off x="1687760" y="2618099"/>
          <a:ext cx="8827839" cy="146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51" tIns="154651" rIns="154651" bIns="154651" numCol="1" spcCol="1270" anchor="ctr" anchorCtr="0">
          <a:noAutofit/>
        </a:bodyPr>
        <a:lstStyle/>
        <a:p>
          <a:pPr marL="0" lvl="0" indent="0" algn="l" defTabSz="800100">
            <a:lnSpc>
              <a:spcPct val="100000"/>
            </a:lnSpc>
            <a:spcBef>
              <a:spcPct val="0"/>
            </a:spcBef>
            <a:spcAft>
              <a:spcPct val="35000"/>
            </a:spcAft>
            <a:buNone/>
          </a:pPr>
          <a:r>
            <a:rPr lang="en-GB" sz="1800" kern="1200" dirty="0"/>
            <a:t>Collectively, the TCP/IP suite of protocols is classified as 'stateless', which means each client's request is considered new because it is unrelated to previous requests. Being stateless frees up the network paths so they can be used continuously.</a:t>
          </a:r>
          <a:endParaRPr lang="en-US" sz="1800" kern="1200" dirty="0"/>
        </a:p>
      </dsp:txBody>
      <dsp:txXfrm>
        <a:off x="1687760" y="2618099"/>
        <a:ext cx="8827839" cy="14612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00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11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71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0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5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6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15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12/7/2022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57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12/7/2022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230062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9" r:id="rId7"/>
    <p:sldLayoutId id="2147483747" r:id="rId8"/>
    <p:sldLayoutId id="214748374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grupolipo.blogspot.com/2013/01/felices-30-anos-protocolo-tcpip.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grupolipo.blogspot.com/2013/01/felices-30-anos-protocolo-tcpip.html" TargetMode="External"/><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hyperlink" Target="http://grupolipo.blogspot.com/2013/01/felices-30-anos-protocolo-tcpip.html" TargetMode="External"/><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hyperlink" Target="http://grupolipo.blogspot.com/2013/01/felices-30-anos-protocolo-tcpip.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grupolipo.blogspot.com/2013/01/felices-30-anos-protocolo-tcpip.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grupolipo.blogspot.com/2013/01/felices-30-anos-protocolo-tcpip.html" TargetMode="External"/><Relationship Id="rId5" Type="http://schemas.openxmlformats.org/officeDocument/2006/relationships/image" Target="../media/image2.png"/><Relationship Id="rId4" Type="http://schemas.openxmlformats.org/officeDocument/2006/relationships/hyperlink" Target="http://witestlab.poly.edu/blog/tcp-ip-protocol-stac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grupolipo.blogspot.com/2013/01/felices-30-anos-protocolo-tcpip.html" TargetMode="External"/><Relationship Id="rId5" Type="http://schemas.openxmlformats.org/officeDocument/2006/relationships/image" Target="../media/image2.png"/><Relationship Id="rId4" Type="http://schemas.openxmlformats.org/officeDocument/2006/relationships/hyperlink" Target="http://witestlab.poly.edu/blog/tcp-ip-protocol-stac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grupolipo.blogspot.com/2013/01/felices-30-anos-protocolo-tcpip.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2" name="Picture 3" descr="Rainbow on sky">
            <a:extLst>
              <a:ext uri="{FF2B5EF4-FFF2-40B4-BE49-F238E27FC236}">
                <a16:creationId xmlns:a16="http://schemas.microsoft.com/office/drawing/2014/main" id="{F253C515-21C5-233E-9EFC-1F5339B1D458}"/>
              </a:ext>
            </a:extLst>
          </p:cNvPr>
          <p:cNvPicPr>
            <a:picLocks noChangeAspect="1"/>
          </p:cNvPicPr>
          <p:nvPr/>
        </p:nvPicPr>
        <p:blipFill rotWithShape="1">
          <a:blip r:embed="rId2">
            <a:duotone>
              <a:schemeClr val="accent1">
                <a:shade val="45000"/>
                <a:satMod val="135000"/>
              </a:schemeClr>
              <a:prstClr val="white"/>
            </a:duotone>
            <a:alphaModFix amt="35000"/>
          </a:blip>
          <a:srcRect t="14690" b="1040"/>
          <a:stretch/>
        </p:blipFill>
        <p:spPr>
          <a:xfrm>
            <a:off x="20" y="-8877"/>
            <a:ext cx="12191980" cy="6858000"/>
          </a:xfrm>
          <a:prstGeom prst="rect">
            <a:avLst/>
          </a:prstGeom>
        </p:spPr>
      </p:pic>
      <p:sp>
        <p:nvSpPr>
          <p:cNvPr id="2" name="Title 1"/>
          <p:cNvSpPr>
            <a:spLocks noGrp="1"/>
          </p:cNvSpPr>
          <p:nvPr>
            <p:ph type="ctrTitle"/>
          </p:nvPr>
        </p:nvSpPr>
        <p:spPr>
          <a:xfrm>
            <a:off x="845597" y="2556962"/>
            <a:ext cx="5250403" cy="1586067"/>
          </a:xfrm>
        </p:spPr>
        <p:txBody>
          <a:bodyPr vert="horz" lIns="91440" tIns="45720" rIns="91440" bIns="45720" rtlCol="0" anchor="b">
            <a:normAutofit/>
          </a:bodyPr>
          <a:lstStyle/>
          <a:p>
            <a:r>
              <a:rPr lang="en-US" sz="5000" kern="1200">
                <a:solidFill>
                  <a:srgbClr val="FFFFFF"/>
                </a:solidFill>
                <a:latin typeface="+mj-lt"/>
                <a:ea typeface="+mj-ea"/>
                <a:cs typeface="+mj-cs"/>
              </a:rPr>
              <a:t>Topics of the presentation</a:t>
            </a:r>
          </a:p>
        </p:txBody>
      </p:sp>
      <p:cxnSp>
        <p:nvCxnSpPr>
          <p:cNvPr id="62" name="Straight Connector 6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6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6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6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graphicFrame>
        <p:nvGraphicFramePr>
          <p:cNvPr id="5" name="Diagram 5">
            <a:extLst>
              <a:ext uri="{FF2B5EF4-FFF2-40B4-BE49-F238E27FC236}">
                <a16:creationId xmlns:a16="http://schemas.microsoft.com/office/drawing/2014/main" id="{EC17A6C9-FFC6-3E87-A1EF-005B7F4C9C2A}"/>
              </a:ext>
            </a:extLst>
          </p:cNvPr>
          <p:cNvGraphicFramePr/>
          <p:nvPr>
            <p:extLst>
              <p:ext uri="{D42A27DB-BD31-4B8C-83A1-F6EECF244321}">
                <p14:modId xmlns:p14="http://schemas.microsoft.com/office/powerpoint/2010/main" val="1063485650"/>
              </p:ext>
            </p:extLst>
          </p:nvPr>
        </p:nvGraphicFramePr>
        <p:xfrm>
          <a:off x="7229042" y="824409"/>
          <a:ext cx="3932409" cy="5175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7CE01-EFF3-A83E-911D-8D881AADACD9}"/>
              </a:ext>
            </a:extLst>
          </p:cNvPr>
          <p:cNvSpPr>
            <a:spLocks noGrp="1"/>
          </p:cNvSpPr>
          <p:nvPr>
            <p:ph idx="1"/>
          </p:nvPr>
        </p:nvSpPr>
        <p:spPr>
          <a:xfrm>
            <a:off x="838200" y="1618480"/>
            <a:ext cx="10915095" cy="3877862"/>
          </a:xfrm>
        </p:spPr>
        <p:txBody>
          <a:bodyPr vert="horz" lIns="91440" tIns="45720" rIns="91440" bIns="45720" rtlCol="0" anchor="t">
            <a:normAutofit/>
          </a:bodyPr>
          <a:lstStyle/>
          <a:p>
            <a:pPr marL="0" indent="0">
              <a:buNone/>
            </a:pPr>
            <a:endParaRPr lang="en-GB" b="1" dirty="0">
              <a:ea typeface="+mn-lt"/>
              <a:cs typeface="+mn-lt"/>
            </a:endParaRPr>
          </a:p>
          <a:p>
            <a:pPr marL="0" indent="0">
              <a:buNone/>
            </a:pPr>
            <a:endParaRPr lang="en-GB" b="1" dirty="0">
              <a:ea typeface="+mn-lt"/>
              <a:cs typeface="+mn-lt"/>
            </a:endParaRPr>
          </a:p>
          <a:p>
            <a:pPr marL="0" indent="0">
              <a:buNone/>
            </a:pPr>
            <a:r>
              <a:rPr lang="en-GB" b="1" dirty="0">
                <a:ea typeface="+mn-lt"/>
                <a:cs typeface="+mn-lt"/>
              </a:rPr>
              <a:t>User Datagram Protocol (UDP)</a:t>
            </a:r>
            <a:r>
              <a:rPr lang="en-GB" dirty="0">
                <a:ea typeface="+mn-lt"/>
                <a:cs typeface="+mn-lt"/>
              </a:rPr>
              <a:t> is a Transport Layer protocol. UDP is a part of the Internet Protocol suite, referred to as UDP/IP suite. Unlike TCP, it is an unreliable and connectionless protocol. So, there is no need to establish a connection prior to data transfer. The UDP helps to establish low-latency and loss-tolerating connections over the network. The UDP enables process to process communication.</a:t>
            </a:r>
            <a:endParaRPr lang="en-GB"/>
          </a:p>
        </p:txBody>
      </p:sp>
      <p:sp>
        <p:nvSpPr>
          <p:cNvPr id="4" name="Wave 3">
            <a:extLst>
              <a:ext uri="{FF2B5EF4-FFF2-40B4-BE49-F238E27FC236}">
                <a16:creationId xmlns:a16="http://schemas.microsoft.com/office/drawing/2014/main" id="{80B63DAA-ACFF-2490-813B-E35E55A8009C}"/>
              </a:ext>
            </a:extLst>
          </p:cNvPr>
          <p:cNvSpPr/>
          <p:nvPr/>
        </p:nvSpPr>
        <p:spPr>
          <a:xfrm>
            <a:off x="4660776" y="355107"/>
            <a:ext cx="2633709" cy="1272466"/>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a:ea typeface="Cambria"/>
              </a:rPr>
              <a:t>UDP</a:t>
            </a:r>
          </a:p>
        </p:txBody>
      </p:sp>
      <p:pic>
        <p:nvPicPr>
          <p:cNvPr id="5" name="Picture 5" descr="Text, icon&#10;&#10;Description automatically generated">
            <a:extLst>
              <a:ext uri="{FF2B5EF4-FFF2-40B4-BE49-F238E27FC236}">
                <a16:creationId xmlns:a16="http://schemas.microsoft.com/office/drawing/2014/main" id="{053E6A3E-39A4-1281-805E-DD18FDDE5550}"/>
              </a:ext>
            </a:extLst>
          </p:cNvPr>
          <p:cNvPicPr>
            <a:picLocks noChangeAspect="1"/>
          </p:cNvPicPr>
          <p:nvPr/>
        </p:nvPicPr>
        <p:blipFill>
          <a:blip r:embed="rId2"/>
          <a:stretch>
            <a:fillRect/>
          </a:stretch>
        </p:blipFill>
        <p:spPr>
          <a:xfrm>
            <a:off x="10499138" y="70696"/>
            <a:ext cx="1691567" cy="1293829"/>
          </a:xfrm>
          <a:prstGeom prst="rect">
            <a:avLst/>
          </a:prstGeom>
        </p:spPr>
      </p:pic>
    </p:spTree>
    <p:extLst>
      <p:ext uri="{BB962C8B-B14F-4D97-AF65-F5344CB8AC3E}">
        <p14:creationId xmlns:p14="http://schemas.microsoft.com/office/powerpoint/2010/main" val="219500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DFE3-FB2A-0AB5-6379-46626B353682}"/>
              </a:ext>
            </a:extLst>
          </p:cNvPr>
          <p:cNvSpPr>
            <a:spLocks noGrp="1"/>
          </p:cNvSpPr>
          <p:nvPr>
            <p:ph type="title"/>
          </p:nvPr>
        </p:nvSpPr>
        <p:spPr/>
        <p:txBody>
          <a:bodyPr>
            <a:normAutofit/>
          </a:bodyPr>
          <a:lstStyle/>
          <a:p>
            <a:r>
              <a:rPr lang="en-GB" sz="3600" dirty="0">
                <a:solidFill>
                  <a:srgbClr val="7030A0"/>
                </a:solidFill>
                <a:latin typeface="Cambria"/>
                <a:ea typeface="Cambria"/>
              </a:rPr>
              <a:t>Why do we need UDP?</a:t>
            </a:r>
          </a:p>
        </p:txBody>
      </p:sp>
      <p:sp>
        <p:nvSpPr>
          <p:cNvPr id="3" name="Content Placeholder 2">
            <a:extLst>
              <a:ext uri="{FF2B5EF4-FFF2-40B4-BE49-F238E27FC236}">
                <a16:creationId xmlns:a16="http://schemas.microsoft.com/office/drawing/2014/main" id="{CC88AF78-2E45-7EB5-7100-CF75360A4B96}"/>
              </a:ext>
            </a:extLst>
          </p:cNvPr>
          <p:cNvSpPr>
            <a:spLocks noGrp="1"/>
          </p:cNvSpPr>
          <p:nvPr>
            <p:ph idx="1"/>
          </p:nvPr>
        </p:nvSpPr>
        <p:spPr>
          <a:xfrm>
            <a:off x="838200" y="2062362"/>
            <a:ext cx="11033463" cy="3848270"/>
          </a:xfrm>
        </p:spPr>
        <p:txBody>
          <a:bodyPr vert="horz" lIns="91440" tIns="45720" rIns="91440" bIns="45720" rtlCol="0" anchor="t">
            <a:normAutofit/>
          </a:bodyPr>
          <a:lstStyle/>
          <a:p>
            <a:r>
              <a:rPr lang="en-GB" dirty="0">
                <a:ea typeface="+mn-lt"/>
                <a:cs typeface="+mn-lt"/>
              </a:rPr>
              <a:t>For real-time services like computer gaming, voice or video communication, live conferences; we need UDP. Since high performance is needed, UDP permits packets to be dropped instead of processing delayed packets. There is no error checking in UDP, so it also saves bandwidth. </a:t>
            </a:r>
          </a:p>
          <a:p>
            <a:r>
              <a:rPr lang="en-GB" dirty="0">
                <a:ea typeface="+mn-lt"/>
                <a:cs typeface="+mn-lt"/>
              </a:rPr>
              <a:t>User Datagram Protocol (UDP) is more efficient in terms of both latency and bandwidth. </a:t>
            </a:r>
            <a:endParaRPr lang="en-GB"/>
          </a:p>
        </p:txBody>
      </p:sp>
      <p:pic>
        <p:nvPicPr>
          <p:cNvPr id="5" name="Picture 5" descr="Text, icon&#10;&#10;Description automatically generated">
            <a:extLst>
              <a:ext uri="{FF2B5EF4-FFF2-40B4-BE49-F238E27FC236}">
                <a16:creationId xmlns:a16="http://schemas.microsoft.com/office/drawing/2014/main" id="{DFF30B85-34CF-0CF7-A111-62FB8067D3D9}"/>
              </a:ext>
            </a:extLst>
          </p:cNvPr>
          <p:cNvPicPr>
            <a:picLocks noChangeAspect="1"/>
          </p:cNvPicPr>
          <p:nvPr/>
        </p:nvPicPr>
        <p:blipFill>
          <a:blip r:embed="rId2"/>
          <a:stretch>
            <a:fillRect/>
          </a:stretch>
        </p:blipFill>
        <p:spPr>
          <a:xfrm>
            <a:off x="10499138" y="70696"/>
            <a:ext cx="1691567" cy="1293829"/>
          </a:xfrm>
          <a:prstGeom prst="rect">
            <a:avLst/>
          </a:prstGeom>
        </p:spPr>
      </p:pic>
    </p:spTree>
    <p:extLst>
      <p:ext uri="{BB962C8B-B14F-4D97-AF65-F5344CB8AC3E}">
        <p14:creationId xmlns:p14="http://schemas.microsoft.com/office/powerpoint/2010/main" val="16137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66242-3E60-AC1C-D1E0-692A2E94F237}"/>
              </a:ext>
            </a:extLst>
          </p:cNvPr>
          <p:cNvSpPr>
            <a:spLocks noGrp="1"/>
          </p:cNvSpPr>
          <p:nvPr>
            <p:ph idx="1"/>
          </p:nvPr>
        </p:nvSpPr>
        <p:spPr/>
        <p:txBody>
          <a:bodyPr vert="horz" lIns="91440" tIns="45720" rIns="91440" bIns="45720" rtlCol="0" anchor="t">
            <a:normAutofit/>
          </a:bodyPr>
          <a:lstStyle/>
          <a:p>
            <a:endParaRPr lang="en-GB" dirty="0">
              <a:ea typeface="+mn-lt"/>
              <a:cs typeface="+mn-lt"/>
            </a:endParaRPr>
          </a:p>
          <a:p>
            <a:r>
              <a:rPr lang="en-GB" b="1" dirty="0">
                <a:ea typeface="+mn-lt"/>
                <a:cs typeface="+mn-lt"/>
              </a:rPr>
              <a:t>Post Office Protocol (POP)</a:t>
            </a:r>
            <a:r>
              <a:rPr lang="en-GB" dirty="0">
                <a:ea typeface="+mn-lt"/>
                <a:cs typeface="+mn-lt"/>
              </a:rPr>
              <a:t> is a type of computer networking and Internet standard protocol that extracts and retrieves email from a remote mail server for access by the host machine.</a:t>
            </a:r>
          </a:p>
          <a:p>
            <a:r>
              <a:rPr lang="en-GB" dirty="0">
                <a:ea typeface="+mn-lt"/>
                <a:cs typeface="+mn-lt"/>
              </a:rPr>
              <a:t>POP is an application layer protocol in the OSI model that provides end users the ability to fetch and receive email.</a:t>
            </a:r>
            <a:endParaRPr lang="en-GB"/>
          </a:p>
        </p:txBody>
      </p:sp>
      <p:sp>
        <p:nvSpPr>
          <p:cNvPr id="4" name="Wave 3">
            <a:extLst>
              <a:ext uri="{FF2B5EF4-FFF2-40B4-BE49-F238E27FC236}">
                <a16:creationId xmlns:a16="http://schemas.microsoft.com/office/drawing/2014/main" id="{3E572502-682B-FF16-7A63-FD170011EA0B}"/>
              </a:ext>
            </a:extLst>
          </p:cNvPr>
          <p:cNvSpPr/>
          <p:nvPr/>
        </p:nvSpPr>
        <p:spPr>
          <a:xfrm>
            <a:off x="5149384" y="106542"/>
            <a:ext cx="2182090" cy="1368137"/>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Georgia Pro"/>
              </a:rPr>
              <a:t>POP</a:t>
            </a:r>
          </a:p>
        </p:txBody>
      </p:sp>
      <p:pic>
        <p:nvPicPr>
          <p:cNvPr id="5" name="Picture 5">
            <a:extLst>
              <a:ext uri="{FF2B5EF4-FFF2-40B4-BE49-F238E27FC236}">
                <a16:creationId xmlns:a16="http://schemas.microsoft.com/office/drawing/2014/main" id="{380BDF65-B99E-9171-7CF9-E1E3C1A8D973}"/>
              </a:ext>
            </a:extLst>
          </p:cNvPr>
          <p:cNvPicPr>
            <a:picLocks noChangeAspect="1"/>
          </p:cNvPicPr>
          <p:nvPr/>
        </p:nvPicPr>
        <p:blipFill>
          <a:blip r:embed="rId2"/>
          <a:stretch>
            <a:fillRect/>
          </a:stretch>
        </p:blipFill>
        <p:spPr>
          <a:xfrm>
            <a:off x="10746419" y="108572"/>
            <a:ext cx="1359764" cy="1166290"/>
          </a:xfrm>
          <a:prstGeom prst="rect">
            <a:avLst/>
          </a:prstGeom>
        </p:spPr>
      </p:pic>
    </p:spTree>
    <p:extLst>
      <p:ext uri="{BB962C8B-B14F-4D97-AF65-F5344CB8AC3E}">
        <p14:creationId xmlns:p14="http://schemas.microsoft.com/office/powerpoint/2010/main" val="316497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4ED5-4D82-9EED-9A9C-495492C1EB27}"/>
              </a:ext>
            </a:extLst>
          </p:cNvPr>
          <p:cNvSpPr>
            <a:spLocks noGrp="1"/>
          </p:cNvSpPr>
          <p:nvPr>
            <p:ph type="title"/>
          </p:nvPr>
        </p:nvSpPr>
        <p:spPr/>
        <p:txBody>
          <a:bodyPr>
            <a:normAutofit/>
          </a:bodyPr>
          <a:lstStyle/>
          <a:p>
            <a:r>
              <a:rPr lang="en-GB" sz="3600" dirty="0">
                <a:solidFill>
                  <a:srgbClr val="7030A0"/>
                </a:solidFill>
                <a:latin typeface="Cambria"/>
                <a:ea typeface="Cambria"/>
              </a:rPr>
              <a:t>How does POP works?</a:t>
            </a:r>
          </a:p>
        </p:txBody>
      </p:sp>
      <p:sp>
        <p:nvSpPr>
          <p:cNvPr id="3" name="Content Placeholder 2">
            <a:extLst>
              <a:ext uri="{FF2B5EF4-FFF2-40B4-BE49-F238E27FC236}">
                <a16:creationId xmlns:a16="http://schemas.microsoft.com/office/drawing/2014/main" id="{9E9A2BEC-FFB2-61EE-2C0A-2C9F3E6949BC}"/>
              </a:ext>
            </a:extLst>
          </p:cNvPr>
          <p:cNvSpPr>
            <a:spLocks noGrp="1"/>
          </p:cNvSpPr>
          <p:nvPr>
            <p:ph idx="1"/>
          </p:nvPr>
        </p:nvSpPr>
        <p:spPr/>
        <p:txBody>
          <a:bodyPr vert="horz" lIns="91440" tIns="45720" rIns="91440" bIns="45720" rtlCol="0" anchor="t">
            <a:normAutofit/>
          </a:bodyPr>
          <a:lstStyle/>
          <a:p>
            <a:r>
              <a:rPr lang="en-GB" b="1" dirty="0">
                <a:ea typeface="+mn-lt"/>
                <a:cs typeface="+mn-lt"/>
              </a:rPr>
              <a:t>Post Office Protocol (POP)</a:t>
            </a:r>
            <a:r>
              <a:rPr lang="en-GB" dirty="0">
                <a:ea typeface="+mn-lt"/>
                <a:cs typeface="+mn-lt"/>
              </a:rPr>
              <a:t> is the primary protocol behind email communication. It works through a supporting email software client that integrates POP for connecting to the remote email server and downloading email messages to the recipient’s computer machine.</a:t>
            </a:r>
          </a:p>
          <a:p>
            <a:r>
              <a:rPr lang="en-GB" dirty="0">
                <a:ea typeface="+mn-lt"/>
                <a:cs typeface="+mn-lt"/>
              </a:rPr>
              <a:t>POP uses the TCP/IP protocol stack for network connection and works with Simple Mail Transfer Protocol (SMTP) for end-to-end email communication, where POP pulls messages and SMTP pushes them to the server. </a:t>
            </a:r>
            <a:br>
              <a:rPr lang="en-US" dirty="0"/>
            </a:br>
            <a:endParaRPr lang="en-US"/>
          </a:p>
          <a:p>
            <a:endParaRPr lang="en-GB" dirty="0"/>
          </a:p>
        </p:txBody>
      </p:sp>
      <p:pic>
        <p:nvPicPr>
          <p:cNvPr id="5" name="Picture 5" descr="Graphical user interface&#10;&#10;Description automatically generated">
            <a:extLst>
              <a:ext uri="{FF2B5EF4-FFF2-40B4-BE49-F238E27FC236}">
                <a16:creationId xmlns:a16="http://schemas.microsoft.com/office/drawing/2014/main" id="{DEB0C6BF-103E-3A03-481D-277632EF2A6D}"/>
              </a:ext>
            </a:extLst>
          </p:cNvPr>
          <p:cNvPicPr>
            <a:picLocks noChangeAspect="1"/>
          </p:cNvPicPr>
          <p:nvPr/>
        </p:nvPicPr>
        <p:blipFill>
          <a:blip r:embed="rId2"/>
          <a:stretch>
            <a:fillRect/>
          </a:stretch>
        </p:blipFill>
        <p:spPr>
          <a:xfrm>
            <a:off x="10746419" y="108572"/>
            <a:ext cx="1359764" cy="1166290"/>
          </a:xfrm>
          <a:prstGeom prst="rect">
            <a:avLst/>
          </a:prstGeom>
        </p:spPr>
      </p:pic>
    </p:spTree>
    <p:extLst>
      <p:ext uri="{BB962C8B-B14F-4D97-AF65-F5344CB8AC3E}">
        <p14:creationId xmlns:p14="http://schemas.microsoft.com/office/powerpoint/2010/main" val="269655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7D5871F-DDA3-E43F-531D-24BBD85BC5C4}"/>
              </a:ext>
            </a:extLst>
          </p:cNvPr>
          <p:cNvSpPr>
            <a:spLocks noGrp="1"/>
          </p:cNvSpPr>
          <p:nvPr>
            <p:ph idx="1"/>
          </p:nvPr>
        </p:nvSpPr>
        <p:spPr/>
        <p:txBody>
          <a:bodyPr vert="horz" lIns="91440" tIns="45720" rIns="91440" bIns="45720" rtlCol="0" anchor="t">
            <a:normAutofit fontScale="92500" lnSpcReduction="10000"/>
          </a:bodyPr>
          <a:lstStyle/>
          <a:p>
            <a:endParaRPr lang="en-GB" dirty="0">
              <a:ea typeface="+mn-lt"/>
              <a:cs typeface="+mn-lt"/>
            </a:endParaRPr>
          </a:p>
          <a:p>
            <a:r>
              <a:rPr lang="en-GB" b="1" dirty="0">
                <a:ea typeface="+mn-lt"/>
                <a:cs typeface="+mn-lt"/>
              </a:rPr>
              <a:t>The Hypertext Transfer Protocol (HTTP)</a:t>
            </a:r>
            <a:r>
              <a:rPr lang="en-GB" dirty="0">
                <a:ea typeface="+mn-lt"/>
                <a:cs typeface="+mn-lt"/>
              </a:rPr>
              <a:t> is a connectionless protocol. </a:t>
            </a:r>
            <a:endParaRPr lang="en-US"/>
          </a:p>
          <a:p>
            <a:r>
              <a:rPr lang="en-GB" dirty="0">
                <a:ea typeface="+mn-lt"/>
                <a:cs typeface="+mn-lt"/>
              </a:rPr>
              <a:t>HTTP client initiates a request and waits for a response from the server. When the server receives the request, the server processes the request and sends back the response to the HTTP client after which the client disconnects the connection. </a:t>
            </a:r>
            <a:endParaRPr lang="en-GB">
              <a:ea typeface="+mn-lt"/>
              <a:cs typeface="+mn-lt"/>
            </a:endParaRPr>
          </a:p>
          <a:p>
            <a:r>
              <a:rPr lang="en-GB" dirty="0">
                <a:ea typeface="+mn-lt"/>
                <a:cs typeface="+mn-lt"/>
              </a:rPr>
              <a:t>The connection between client and server exists only during the current request and response time only. </a:t>
            </a:r>
          </a:p>
          <a:p>
            <a:r>
              <a:rPr lang="en-GB" dirty="0">
                <a:ea typeface="+mn-lt"/>
                <a:cs typeface="+mn-lt"/>
              </a:rPr>
              <a:t>HTTP is a stateless protocol as both the client and server know each other only during the current request. </a:t>
            </a:r>
          </a:p>
          <a:p>
            <a:endParaRPr lang="en-GB" dirty="0"/>
          </a:p>
        </p:txBody>
      </p:sp>
      <p:sp>
        <p:nvSpPr>
          <p:cNvPr id="7" name="Wave 6">
            <a:extLst>
              <a:ext uri="{FF2B5EF4-FFF2-40B4-BE49-F238E27FC236}">
                <a16:creationId xmlns:a16="http://schemas.microsoft.com/office/drawing/2014/main" id="{CE76DD65-5E14-52F5-1F07-665B99AC57C0}"/>
              </a:ext>
            </a:extLst>
          </p:cNvPr>
          <p:cNvSpPr/>
          <p:nvPr/>
        </p:nvSpPr>
        <p:spPr>
          <a:xfrm>
            <a:off x="5001087" y="273728"/>
            <a:ext cx="2189825" cy="1553592"/>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a:ea typeface="Cambria"/>
              </a:rPr>
              <a:t>HTTP</a:t>
            </a:r>
          </a:p>
        </p:txBody>
      </p:sp>
      <p:pic>
        <p:nvPicPr>
          <p:cNvPr id="8" name="Picture 8" descr="Logo&#10;&#10;Description automatically generated">
            <a:extLst>
              <a:ext uri="{FF2B5EF4-FFF2-40B4-BE49-F238E27FC236}">
                <a16:creationId xmlns:a16="http://schemas.microsoft.com/office/drawing/2014/main" id="{5DCCBEC2-0A36-64E9-86C9-C92E013E0E4E}"/>
              </a:ext>
            </a:extLst>
          </p:cNvPr>
          <p:cNvPicPr>
            <a:picLocks noChangeAspect="1"/>
          </p:cNvPicPr>
          <p:nvPr/>
        </p:nvPicPr>
        <p:blipFill>
          <a:blip r:embed="rId2"/>
          <a:stretch>
            <a:fillRect/>
          </a:stretch>
        </p:blipFill>
        <p:spPr>
          <a:xfrm>
            <a:off x="10709429" y="161490"/>
            <a:ext cx="1300580" cy="1119640"/>
          </a:xfrm>
          <a:prstGeom prst="rect">
            <a:avLst/>
          </a:prstGeom>
        </p:spPr>
      </p:pic>
    </p:spTree>
    <p:extLst>
      <p:ext uri="{BB962C8B-B14F-4D97-AF65-F5344CB8AC3E}">
        <p14:creationId xmlns:p14="http://schemas.microsoft.com/office/powerpoint/2010/main" val="230893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78F0B-E562-FDD8-646D-3FCD459DAF71}"/>
              </a:ext>
            </a:extLst>
          </p:cNvPr>
          <p:cNvSpPr>
            <a:spLocks noGrp="1"/>
          </p:cNvSpPr>
          <p:nvPr>
            <p:ph idx="1"/>
          </p:nvPr>
        </p:nvSpPr>
        <p:spPr/>
        <p:txBody>
          <a:bodyPr vert="horz" lIns="91440" tIns="45720" rIns="91440" bIns="45720" rtlCol="0" anchor="t">
            <a:normAutofit lnSpcReduction="10000"/>
          </a:bodyPr>
          <a:lstStyle/>
          <a:p>
            <a:endParaRPr lang="en-GB" dirty="0">
              <a:ea typeface="+mn-lt"/>
              <a:cs typeface="+mn-lt"/>
            </a:endParaRPr>
          </a:p>
          <a:p>
            <a:r>
              <a:rPr lang="en-GB" b="1" dirty="0">
                <a:ea typeface="+mn-lt"/>
                <a:cs typeface="+mn-lt"/>
              </a:rPr>
              <a:t>Hypertext transfer protocol secure (HTTPS) </a:t>
            </a:r>
            <a:r>
              <a:rPr lang="en-GB" dirty="0">
                <a:ea typeface="+mn-lt"/>
                <a:cs typeface="+mn-lt"/>
              </a:rPr>
              <a:t>is the secure version of HTTP, which is the primary protocol used to send data between a web browser and a website. HTTPS is encrypted in order to increase security of data transfer. This is particularly important when users transmit sensitive data, such as by logging into a bank account, email service, or health insurance provider.</a:t>
            </a:r>
            <a:endParaRPr lang="en-GB"/>
          </a:p>
          <a:p>
            <a:r>
              <a:rPr lang="en-GB" dirty="0">
                <a:ea typeface="+mn-lt"/>
                <a:cs typeface="+mn-lt"/>
              </a:rPr>
              <a:t>Any website, especially those that require login credentials, should use HTTPS. In modern web browsers such as Chrome, websites that do not use HTTPS.</a:t>
            </a:r>
            <a:endParaRPr lang="en-GB" dirty="0"/>
          </a:p>
        </p:txBody>
      </p:sp>
      <p:sp>
        <p:nvSpPr>
          <p:cNvPr id="4" name="Wave 3">
            <a:extLst>
              <a:ext uri="{FF2B5EF4-FFF2-40B4-BE49-F238E27FC236}">
                <a16:creationId xmlns:a16="http://schemas.microsoft.com/office/drawing/2014/main" id="{7469F02C-82A1-4294-D2B9-D0746441D288}"/>
              </a:ext>
            </a:extLst>
          </p:cNvPr>
          <p:cNvSpPr/>
          <p:nvPr/>
        </p:nvSpPr>
        <p:spPr>
          <a:xfrm>
            <a:off x="4733635" y="207818"/>
            <a:ext cx="2159000" cy="138545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Cambria"/>
                <a:ea typeface="Cambria"/>
              </a:rPr>
              <a:t>HTTPS</a:t>
            </a:r>
          </a:p>
        </p:txBody>
      </p:sp>
      <p:pic>
        <p:nvPicPr>
          <p:cNvPr id="5" name="Picture 5" descr="A picture containing text&#10;&#10;Description automatically generated">
            <a:extLst>
              <a:ext uri="{FF2B5EF4-FFF2-40B4-BE49-F238E27FC236}">
                <a16:creationId xmlns:a16="http://schemas.microsoft.com/office/drawing/2014/main" id="{8EF2A595-903B-9534-0BAC-7D02D19FB7EF}"/>
              </a:ext>
            </a:extLst>
          </p:cNvPr>
          <p:cNvPicPr>
            <a:picLocks noChangeAspect="1"/>
          </p:cNvPicPr>
          <p:nvPr/>
        </p:nvPicPr>
        <p:blipFill>
          <a:blip r:embed="rId2"/>
          <a:stretch>
            <a:fillRect/>
          </a:stretch>
        </p:blipFill>
        <p:spPr>
          <a:xfrm>
            <a:off x="10790808" y="205665"/>
            <a:ext cx="1219201" cy="1127463"/>
          </a:xfrm>
          <a:prstGeom prst="rect">
            <a:avLst/>
          </a:prstGeom>
        </p:spPr>
      </p:pic>
    </p:spTree>
    <p:extLst>
      <p:ext uri="{BB962C8B-B14F-4D97-AF65-F5344CB8AC3E}">
        <p14:creationId xmlns:p14="http://schemas.microsoft.com/office/powerpoint/2010/main" val="324456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1594-0C94-E3D6-76B8-BCF1DBDC2EE9}"/>
              </a:ext>
            </a:extLst>
          </p:cNvPr>
          <p:cNvSpPr>
            <a:spLocks noGrp="1"/>
          </p:cNvSpPr>
          <p:nvPr>
            <p:ph type="title"/>
          </p:nvPr>
        </p:nvSpPr>
        <p:spPr/>
        <p:txBody>
          <a:bodyPr>
            <a:normAutofit/>
          </a:bodyPr>
          <a:lstStyle/>
          <a:p>
            <a:r>
              <a:rPr lang="en-GB" sz="3600" dirty="0">
                <a:solidFill>
                  <a:srgbClr val="7030A0"/>
                </a:solidFill>
                <a:latin typeface="Cambria"/>
                <a:ea typeface="Cambria"/>
              </a:rPr>
              <a:t>Why HTTPS is important?</a:t>
            </a:r>
          </a:p>
        </p:txBody>
      </p:sp>
      <p:sp>
        <p:nvSpPr>
          <p:cNvPr id="3" name="Content Placeholder 2">
            <a:extLst>
              <a:ext uri="{FF2B5EF4-FFF2-40B4-BE49-F238E27FC236}">
                <a16:creationId xmlns:a16="http://schemas.microsoft.com/office/drawing/2014/main" id="{6802EDE3-0337-D5F3-1239-FA5638E7D70A}"/>
              </a:ext>
            </a:extLst>
          </p:cNvPr>
          <p:cNvSpPr>
            <a:spLocks noGrp="1"/>
          </p:cNvSpPr>
          <p:nvPr>
            <p:ph idx="1"/>
          </p:nvPr>
        </p:nvSpPr>
        <p:spPr/>
        <p:txBody>
          <a:bodyPr vert="horz" lIns="91440" tIns="45720" rIns="91440" bIns="45720" rtlCol="0" anchor="t">
            <a:normAutofit fontScale="92500"/>
          </a:bodyPr>
          <a:lstStyle/>
          <a:p>
            <a:r>
              <a:rPr lang="en-GB" b="1" dirty="0">
                <a:ea typeface="+mn-lt"/>
                <a:cs typeface="+mn-lt"/>
              </a:rPr>
              <a:t>HTTPS </a:t>
            </a:r>
            <a:r>
              <a:rPr lang="en-GB" dirty="0">
                <a:ea typeface="+mn-lt"/>
                <a:cs typeface="+mn-lt"/>
              </a:rPr>
              <a:t>prevents websites from having their information broadcast in a way that’s easily viewed by anyone snooping on the network. When information is sent over regular HTTP, the information is broken into packets of data that can be easily robbed using free software. This makes communication over an unsecure medium, such as public Wi-Fi, highly vulnerable. In fact, all communications that occur over HTTP occur in a plain text, making them highly accessible to anyone with the correct tools, and vulnerable to on-path attacks.</a:t>
            </a:r>
            <a:endParaRPr lang="en-GB" dirty="0"/>
          </a:p>
          <a:p>
            <a:r>
              <a:rPr lang="en-GB" dirty="0">
                <a:ea typeface="+mn-lt"/>
                <a:cs typeface="+mn-lt"/>
              </a:rPr>
              <a:t>With HTTPS, traffic is encrypted such that even if the packets are robbed, they will come across as nonsensical characters.</a:t>
            </a:r>
            <a:endParaRPr lang="en-GB" dirty="0"/>
          </a:p>
          <a:p>
            <a:endParaRPr lang="en-GB" dirty="0"/>
          </a:p>
        </p:txBody>
      </p:sp>
      <p:pic>
        <p:nvPicPr>
          <p:cNvPr id="5" name="Picture 5" descr="A picture containing text&#10;&#10;Description automatically generated">
            <a:extLst>
              <a:ext uri="{FF2B5EF4-FFF2-40B4-BE49-F238E27FC236}">
                <a16:creationId xmlns:a16="http://schemas.microsoft.com/office/drawing/2014/main" id="{6BDDF2E1-BD1F-3F7C-163C-BBB4FC7736CB}"/>
              </a:ext>
            </a:extLst>
          </p:cNvPr>
          <p:cNvPicPr>
            <a:picLocks noChangeAspect="1"/>
          </p:cNvPicPr>
          <p:nvPr/>
        </p:nvPicPr>
        <p:blipFill>
          <a:blip r:embed="rId2"/>
          <a:stretch>
            <a:fillRect/>
          </a:stretch>
        </p:blipFill>
        <p:spPr>
          <a:xfrm>
            <a:off x="10790808" y="205665"/>
            <a:ext cx="1219201" cy="1127463"/>
          </a:xfrm>
          <a:prstGeom prst="rect">
            <a:avLst/>
          </a:prstGeom>
        </p:spPr>
      </p:pic>
    </p:spTree>
    <p:extLst>
      <p:ext uri="{BB962C8B-B14F-4D97-AF65-F5344CB8AC3E}">
        <p14:creationId xmlns:p14="http://schemas.microsoft.com/office/powerpoint/2010/main" val="1730283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41E6F-E5EA-09C5-9C35-A943FA74128B}"/>
              </a:ext>
            </a:extLst>
          </p:cNvPr>
          <p:cNvSpPr txBox="1"/>
          <p:nvPr/>
        </p:nvSpPr>
        <p:spPr>
          <a:xfrm>
            <a:off x="4779819" y="2932545"/>
            <a:ext cx="489527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dirty="0">
                <a:solidFill>
                  <a:srgbClr val="7030A0"/>
                </a:solidFill>
                <a:latin typeface="Sitka Heading"/>
              </a:rPr>
              <a:t>THANK YOU</a:t>
            </a:r>
          </a:p>
        </p:txBody>
      </p:sp>
    </p:spTree>
    <p:extLst>
      <p:ext uri="{BB962C8B-B14F-4D97-AF65-F5344CB8AC3E}">
        <p14:creationId xmlns:p14="http://schemas.microsoft.com/office/powerpoint/2010/main" val="422156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CAE2-5ABA-40B0-3F1D-1C15119BB66F}"/>
              </a:ext>
            </a:extLst>
          </p:cNvPr>
          <p:cNvSpPr>
            <a:spLocks noGrp="1"/>
          </p:cNvSpPr>
          <p:nvPr>
            <p:ph type="title"/>
          </p:nvPr>
        </p:nvSpPr>
        <p:spPr/>
        <p:txBody>
          <a:bodyPr>
            <a:normAutofit/>
          </a:bodyPr>
          <a:lstStyle/>
          <a:p>
            <a:r>
              <a:rPr lang="en-GB" sz="3600" b="1" dirty="0">
                <a:solidFill>
                  <a:srgbClr val="7030A0"/>
                </a:solidFill>
                <a:latin typeface="Cambria"/>
                <a:ea typeface="Cambria"/>
              </a:rPr>
              <a:t>Introduction to the TCP/IP model</a:t>
            </a:r>
          </a:p>
        </p:txBody>
      </p:sp>
      <p:sp>
        <p:nvSpPr>
          <p:cNvPr id="3" name="Content Placeholder 2">
            <a:extLst>
              <a:ext uri="{FF2B5EF4-FFF2-40B4-BE49-F238E27FC236}">
                <a16:creationId xmlns:a16="http://schemas.microsoft.com/office/drawing/2014/main" id="{64B4BA52-68A3-9B26-2AC4-A61F4FDF66D5}"/>
              </a:ext>
            </a:extLst>
          </p:cNvPr>
          <p:cNvSpPr>
            <a:spLocks noGrp="1"/>
          </p:cNvSpPr>
          <p:nvPr>
            <p:ph idx="1"/>
          </p:nvPr>
        </p:nvSpPr>
        <p:spPr/>
        <p:txBody>
          <a:bodyPr vert="horz" lIns="91440" tIns="45720" rIns="91440" bIns="45720" rtlCol="0" anchor="t">
            <a:normAutofit/>
          </a:bodyPr>
          <a:lstStyle/>
          <a:p>
            <a:pPr marL="0" indent="0">
              <a:buNone/>
            </a:pPr>
            <a:endParaRPr lang="en-GB" dirty="0"/>
          </a:p>
          <a:p>
            <a:pPr marL="0" indent="0">
              <a:buNone/>
            </a:pPr>
            <a:r>
              <a:rPr lang="en-GB" dirty="0"/>
              <a:t>The TCP/IP model governs how data between two different devices is transmitted over the communication channel. </a:t>
            </a:r>
          </a:p>
          <a:p>
            <a:pPr marL="0" indent="0">
              <a:buNone/>
            </a:pPr>
            <a:endParaRPr lang="en-GB" dirty="0"/>
          </a:p>
        </p:txBody>
      </p:sp>
      <p:pic>
        <p:nvPicPr>
          <p:cNvPr id="4" name="Picture 4" descr="Logo&#10;&#10;Description automatically generated">
            <a:extLst>
              <a:ext uri="{FF2B5EF4-FFF2-40B4-BE49-F238E27FC236}">
                <a16:creationId xmlns:a16="http://schemas.microsoft.com/office/drawing/2014/main" id="{BF52B085-2B9A-9B22-FF80-7ADA193A77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583662" y="156240"/>
            <a:ext cx="1463337" cy="1455657"/>
          </a:xfrm>
          <a:prstGeom prst="rect">
            <a:avLst/>
          </a:prstGeom>
        </p:spPr>
      </p:pic>
      <p:sp>
        <p:nvSpPr>
          <p:cNvPr id="5" name="TextBox 4">
            <a:extLst>
              <a:ext uri="{FF2B5EF4-FFF2-40B4-BE49-F238E27FC236}">
                <a16:creationId xmlns:a16="http://schemas.microsoft.com/office/drawing/2014/main" id="{77C0572A-9C58-B722-7896-4D18C22050C9}"/>
              </a:ext>
            </a:extLst>
          </p:cNvPr>
          <p:cNvSpPr txBox="1"/>
          <p:nvPr/>
        </p:nvSpPr>
        <p:spPr>
          <a:xfrm>
            <a:off x="4724400" y="4875120"/>
            <a:ext cx="1766657" cy="250918"/>
          </a:xfrm>
          <a:prstGeom prst="rect">
            <a:avLst/>
          </a:prstGeom>
        </p:spPr>
        <p:txBody>
          <a:bodyPr lIns="91440" tIns="45720" rIns="91440" bIns="45720" anchor="t">
            <a:normAutofit fontScale="70000" lnSpcReduction="20000"/>
          </a:bodyPr>
          <a:lstStyle/>
          <a:p>
            <a:endParaRPr lang="en-US" dirty="0"/>
          </a:p>
        </p:txBody>
      </p:sp>
      <p:sp>
        <p:nvSpPr>
          <p:cNvPr id="8" name="TextBox 7">
            <a:extLst>
              <a:ext uri="{FF2B5EF4-FFF2-40B4-BE49-F238E27FC236}">
                <a16:creationId xmlns:a16="http://schemas.microsoft.com/office/drawing/2014/main" id="{19EBC44E-DF33-EECB-AA5D-057458617EF2}"/>
              </a:ext>
            </a:extLst>
          </p:cNvPr>
          <p:cNvSpPr txBox="1"/>
          <p:nvPr/>
        </p:nvSpPr>
        <p:spPr>
          <a:xfrm>
            <a:off x="4724400" y="4283075"/>
            <a:ext cx="2743200" cy="317500"/>
          </a:xfrm>
          <a:prstGeom prst="rect">
            <a:avLst/>
          </a:prstGeom>
        </p:spPr>
        <p:txBody>
          <a:bodyPr lIns="91440" tIns="45720" rIns="91440" bIns="45720" anchor="t">
            <a:normAutofit fontScale="92500" lnSpcReduction="20000"/>
          </a:bodyPr>
          <a:lstStyle/>
          <a:p>
            <a:endParaRPr lang="en-US" dirty="0"/>
          </a:p>
        </p:txBody>
      </p:sp>
      <p:pic>
        <p:nvPicPr>
          <p:cNvPr id="10" name="Picture 10" descr="Diagram&#10;&#10;Description automatically generated">
            <a:extLst>
              <a:ext uri="{FF2B5EF4-FFF2-40B4-BE49-F238E27FC236}">
                <a16:creationId xmlns:a16="http://schemas.microsoft.com/office/drawing/2014/main" id="{DEDCA622-34E2-08C3-6FAC-8BC7FCD263EB}"/>
              </a:ext>
            </a:extLst>
          </p:cNvPr>
          <p:cNvPicPr>
            <a:picLocks noChangeAspect="1"/>
          </p:cNvPicPr>
          <p:nvPr/>
        </p:nvPicPr>
        <p:blipFill>
          <a:blip r:embed="rId4"/>
          <a:stretch>
            <a:fillRect/>
          </a:stretch>
        </p:blipFill>
        <p:spPr>
          <a:xfrm>
            <a:off x="2608556" y="3565430"/>
            <a:ext cx="7300404" cy="2286867"/>
          </a:xfrm>
          <a:prstGeom prst="rect">
            <a:avLst/>
          </a:prstGeom>
        </p:spPr>
      </p:pic>
    </p:spTree>
    <p:extLst>
      <p:ext uri="{BB962C8B-B14F-4D97-AF65-F5344CB8AC3E}">
        <p14:creationId xmlns:p14="http://schemas.microsoft.com/office/powerpoint/2010/main" val="26363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D8D6-9232-7BFE-AA33-03A408A29B21}"/>
              </a:ext>
            </a:extLst>
          </p:cNvPr>
          <p:cNvSpPr>
            <a:spLocks noGrp="1"/>
          </p:cNvSpPr>
          <p:nvPr>
            <p:ph type="title"/>
          </p:nvPr>
        </p:nvSpPr>
        <p:spPr/>
        <p:txBody>
          <a:bodyPr>
            <a:normAutofit/>
          </a:bodyPr>
          <a:lstStyle/>
          <a:p>
            <a:r>
              <a:rPr lang="en-GB" dirty="0">
                <a:latin typeface="Cambria"/>
                <a:ea typeface="Cambria"/>
              </a:rPr>
              <a:t>What is TCP/IP?</a:t>
            </a:r>
          </a:p>
        </p:txBody>
      </p:sp>
      <p:graphicFrame>
        <p:nvGraphicFramePr>
          <p:cNvPr id="29" name="Content Placeholder 2">
            <a:extLst>
              <a:ext uri="{FF2B5EF4-FFF2-40B4-BE49-F238E27FC236}">
                <a16:creationId xmlns:a16="http://schemas.microsoft.com/office/drawing/2014/main" id="{B9172EF1-11D9-09E8-9884-E421518708E4}"/>
              </a:ext>
            </a:extLst>
          </p:cNvPr>
          <p:cNvGraphicFramePr>
            <a:graphicFrameLocks noGrp="1"/>
          </p:cNvGraphicFramePr>
          <p:nvPr>
            <p:ph idx="1"/>
            <p:extLst>
              <p:ext uri="{D42A27DB-BD31-4B8C-83A1-F6EECF244321}">
                <p14:modId xmlns:p14="http://schemas.microsoft.com/office/powerpoint/2010/main" val="266285369"/>
              </p:ext>
            </p:extLst>
          </p:nvPr>
        </p:nvGraphicFramePr>
        <p:xfrm>
          <a:off x="1088720" y="1888254"/>
          <a:ext cx="9325628" cy="4320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4" name="Picture 244" descr="Logo&#10;&#10;Description automatically generated">
            <a:extLst>
              <a:ext uri="{FF2B5EF4-FFF2-40B4-BE49-F238E27FC236}">
                <a16:creationId xmlns:a16="http://schemas.microsoft.com/office/drawing/2014/main" id="{4B0AC3B0-9025-DE75-A4A8-D3C65BC0E2B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573528" y="83374"/>
            <a:ext cx="1498706" cy="1495383"/>
          </a:xfrm>
          <a:prstGeom prst="rect">
            <a:avLst/>
          </a:prstGeom>
        </p:spPr>
      </p:pic>
      <p:sp>
        <p:nvSpPr>
          <p:cNvPr id="245" name="TextBox 244">
            <a:extLst>
              <a:ext uri="{FF2B5EF4-FFF2-40B4-BE49-F238E27FC236}">
                <a16:creationId xmlns:a16="http://schemas.microsoft.com/office/drawing/2014/main" id="{EA84DFCC-2CBA-8C9A-17B4-1ABB05BC48C7}"/>
              </a:ext>
            </a:extLst>
          </p:cNvPr>
          <p:cNvSpPr txBox="1"/>
          <p:nvPr/>
        </p:nvSpPr>
        <p:spPr>
          <a:xfrm>
            <a:off x="10423742" y="1196866"/>
            <a:ext cx="989557" cy="213117"/>
          </a:xfrm>
          <a:prstGeom prst="rect">
            <a:avLst/>
          </a:prstGeom>
        </p:spPr>
        <p:txBody>
          <a:bodyPr lIns="91440" tIns="45720" rIns="91440" bIns="45720" anchor="t">
            <a:normAutofit fontScale="47500" lnSpcReduction="20000"/>
          </a:bodyPr>
          <a:lstStyle/>
          <a:p>
            <a:endParaRPr lang="en-US" dirty="0"/>
          </a:p>
        </p:txBody>
      </p:sp>
    </p:spTree>
    <p:extLst>
      <p:ext uri="{BB962C8B-B14F-4D97-AF65-F5344CB8AC3E}">
        <p14:creationId xmlns:p14="http://schemas.microsoft.com/office/powerpoint/2010/main" val="350295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4045-CF01-AB58-E472-05EE9029EC01}"/>
              </a:ext>
            </a:extLst>
          </p:cNvPr>
          <p:cNvSpPr>
            <a:spLocks noGrp="1"/>
          </p:cNvSpPr>
          <p:nvPr>
            <p:ph type="title"/>
          </p:nvPr>
        </p:nvSpPr>
        <p:spPr/>
        <p:txBody>
          <a:bodyPr>
            <a:normAutofit/>
          </a:bodyPr>
          <a:lstStyle/>
          <a:p>
            <a:r>
              <a:rPr lang="en-GB" sz="3600" b="1" dirty="0">
                <a:latin typeface="Cambria"/>
                <a:ea typeface="Cambria"/>
              </a:rPr>
              <a:t>How TCP/IP works?</a:t>
            </a:r>
          </a:p>
        </p:txBody>
      </p:sp>
      <p:graphicFrame>
        <p:nvGraphicFramePr>
          <p:cNvPr id="7" name="Content Placeholder 2">
            <a:extLst>
              <a:ext uri="{FF2B5EF4-FFF2-40B4-BE49-F238E27FC236}">
                <a16:creationId xmlns:a16="http://schemas.microsoft.com/office/drawing/2014/main" id="{6EE643AF-80F2-9C61-7FC2-5A60B54291DC}"/>
              </a:ext>
            </a:extLst>
          </p:cNvPr>
          <p:cNvGraphicFramePr>
            <a:graphicFrameLocks noGrp="1"/>
          </p:cNvGraphicFramePr>
          <p:nvPr>
            <p:ph idx="1"/>
            <p:extLst>
              <p:ext uri="{D42A27DB-BD31-4B8C-83A1-F6EECF244321}">
                <p14:modId xmlns:p14="http://schemas.microsoft.com/office/powerpoint/2010/main" val="1748905272"/>
              </p:ext>
            </p:extLst>
          </p:nvPr>
        </p:nvGraphicFramePr>
        <p:xfrm>
          <a:off x="838200" y="1444625"/>
          <a:ext cx="10515600" cy="4870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Logo&#10;&#10;Description automatically generated">
            <a:extLst>
              <a:ext uri="{FF2B5EF4-FFF2-40B4-BE49-F238E27FC236}">
                <a16:creationId xmlns:a16="http://schemas.microsoft.com/office/drawing/2014/main" id="{80106686-AF09-0BA7-99BC-7B4B5409F4D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546673" y="82258"/>
            <a:ext cx="1441142" cy="1440860"/>
          </a:xfrm>
          <a:prstGeom prst="rect">
            <a:avLst/>
          </a:prstGeom>
        </p:spPr>
      </p:pic>
      <p:sp>
        <p:nvSpPr>
          <p:cNvPr id="5" name="TextBox 4">
            <a:extLst>
              <a:ext uri="{FF2B5EF4-FFF2-40B4-BE49-F238E27FC236}">
                <a16:creationId xmlns:a16="http://schemas.microsoft.com/office/drawing/2014/main" id="{D37B1F75-8CB9-B0A0-B9DB-6B75406EAB4C}"/>
              </a:ext>
            </a:extLst>
          </p:cNvPr>
          <p:cNvSpPr txBox="1"/>
          <p:nvPr/>
        </p:nvSpPr>
        <p:spPr>
          <a:xfrm>
            <a:off x="6573915" y="1405431"/>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341640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54A6-0CC4-8D18-8D9B-37854E471366}"/>
              </a:ext>
            </a:extLst>
          </p:cNvPr>
          <p:cNvSpPr>
            <a:spLocks noGrp="1"/>
          </p:cNvSpPr>
          <p:nvPr>
            <p:ph type="title"/>
          </p:nvPr>
        </p:nvSpPr>
        <p:spPr/>
        <p:txBody>
          <a:bodyPr>
            <a:normAutofit/>
          </a:bodyPr>
          <a:lstStyle/>
          <a:p>
            <a:r>
              <a:rPr lang="en-GB" sz="4000" dirty="0">
                <a:solidFill>
                  <a:srgbClr val="7030A0"/>
                </a:solidFill>
                <a:latin typeface="Cambria"/>
                <a:ea typeface="Cambria"/>
              </a:rPr>
              <a:t>Why TCP/IP is important?</a:t>
            </a:r>
          </a:p>
        </p:txBody>
      </p:sp>
      <p:sp>
        <p:nvSpPr>
          <p:cNvPr id="3" name="Content Placeholder 2">
            <a:extLst>
              <a:ext uri="{FF2B5EF4-FFF2-40B4-BE49-F238E27FC236}">
                <a16:creationId xmlns:a16="http://schemas.microsoft.com/office/drawing/2014/main" id="{56258281-47D6-742F-E726-C17C276F8DCB}"/>
              </a:ext>
            </a:extLst>
          </p:cNvPr>
          <p:cNvSpPr>
            <a:spLocks noGrp="1"/>
          </p:cNvSpPr>
          <p:nvPr>
            <p:ph idx="1"/>
          </p:nvPr>
        </p:nvSpPr>
        <p:spPr/>
        <p:txBody>
          <a:bodyPr vert="horz" lIns="91440" tIns="45720" rIns="91440" bIns="45720" rtlCol="0" anchor="t">
            <a:normAutofit/>
          </a:bodyPr>
          <a:lstStyle/>
          <a:p>
            <a:r>
              <a:rPr lang="en-GB" dirty="0"/>
              <a:t>It is non - proprietary, therefore it can be modified easily.</a:t>
            </a:r>
          </a:p>
          <a:p>
            <a:r>
              <a:rPr lang="en-GB" dirty="0"/>
              <a:t>It is compatible with all the operating systems, so it can communicate with any other system.</a:t>
            </a:r>
          </a:p>
          <a:p>
            <a:r>
              <a:rPr lang="en-GB" dirty="0"/>
              <a:t>It is highly scalable, and as a routable protocol, it can determine the most efficient path through the network.</a:t>
            </a:r>
          </a:p>
          <a:p>
            <a:r>
              <a:rPr lang="en-GB" dirty="0"/>
              <a:t>It is widely used in the current internet architecture.</a:t>
            </a:r>
          </a:p>
        </p:txBody>
      </p:sp>
      <p:pic>
        <p:nvPicPr>
          <p:cNvPr id="5" name="Picture 4" descr="Logo&#10;&#10;Description automatically generated">
            <a:extLst>
              <a:ext uri="{FF2B5EF4-FFF2-40B4-BE49-F238E27FC236}">
                <a16:creationId xmlns:a16="http://schemas.microsoft.com/office/drawing/2014/main" id="{2360B25E-820F-E8FC-2948-3DC9D652AFA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546673" y="82258"/>
            <a:ext cx="1441142" cy="1440860"/>
          </a:xfrm>
          <a:prstGeom prst="rect">
            <a:avLst/>
          </a:prstGeom>
        </p:spPr>
      </p:pic>
    </p:spTree>
    <p:extLst>
      <p:ext uri="{BB962C8B-B14F-4D97-AF65-F5344CB8AC3E}">
        <p14:creationId xmlns:p14="http://schemas.microsoft.com/office/powerpoint/2010/main" val="17583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B3A1-1F7E-FD45-DA6D-782F064905C6}"/>
              </a:ext>
            </a:extLst>
          </p:cNvPr>
          <p:cNvSpPr>
            <a:spLocks noGrp="1"/>
          </p:cNvSpPr>
          <p:nvPr>
            <p:ph type="title"/>
          </p:nvPr>
        </p:nvSpPr>
        <p:spPr/>
        <p:txBody>
          <a:bodyPr>
            <a:normAutofit/>
          </a:bodyPr>
          <a:lstStyle/>
          <a:p>
            <a:r>
              <a:rPr lang="en-GB" sz="4000" dirty="0">
                <a:latin typeface="Cambria"/>
                <a:ea typeface="Cambria"/>
              </a:rPr>
              <a:t>The 4 layers of the TCP/IP model</a:t>
            </a:r>
          </a:p>
        </p:txBody>
      </p:sp>
      <p:sp>
        <p:nvSpPr>
          <p:cNvPr id="3" name="Content Placeholder 2">
            <a:extLst>
              <a:ext uri="{FF2B5EF4-FFF2-40B4-BE49-F238E27FC236}">
                <a16:creationId xmlns:a16="http://schemas.microsoft.com/office/drawing/2014/main" id="{6B3AAD8E-729E-89CA-CE3A-089469A500B4}"/>
              </a:ext>
            </a:extLst>
          </p:cNvPr>
          <p:cNvSpPr>
            <a:spLocks noGrp="1"/>
          </p:cNvSpPr>
          <p:nvPr>
            <p:ph idx="1"/>
          </p:nvPr>
        </p:nvSpPr>
        <p:spPr>
          <a:xfrm>
            <a:off x="838200" y="1825625"/>
            <a:ext cx="11196221" cy="2590600"/>
          </a:xfrm>
        </p:spPr>
        <p:txBody>
          <a:bodyPr vert="horz" lIns="91440" tIns="45720" rIns="91440" bIns="45720" rtlCol="0" anchor="t">
            <a:normAutofit fontScale="62500" lnSpcReduction="20000"/>
          </a:bodyPr>
          <a:lstStyle/>
          <a:p>
            <a:pPr marL="0" indent="0">
              <a:buNone/>
            </a:pPr>
            <a:r>
              <a:rPr lang="en-GB" b="1" dirty="0">
                <a:latin typeface="Georgia Pro"/>
              </a:rPr>
              <a:t>1.</a:t>
            </a:r>
            <a:r>
              <a:rPr lang="en-GB" b="1" dirty="0">
                <a:solidFill>
                  <a:srgbClr val="7030A0"/>
                </a:solidFill>
                <a:latin typeface="Georgia Pro"/>
              </a:rPr>
              <a:t> </a:t>
            </a:r>
            <a:r>
              <a:rPr lang="en-GB" sz="3600" b="1" dirty="0">
                <a:solidFill>
                  <a:srgbClr val="7030A0"/>
                </a:solidFill>
                <a:latin typeface="Georgia Pro"/>
              </a:rPr>
              <a:t>Application layer</a:t>
            </a:r>
            <a:r>
              <a:rPr lang="en-GB" b="1" dirty="0">
                <a:solidFill>
                  <a:srgbClr val="7030A0"/>
                </a:solidFill>
                <a:latin typeface="Georgia Pro"/>
              </a:rPr>
              <a:t> </a:t>
            </a:r>
            <a:r>
              <a:rPr lang="en-GB" dirty="0">
                <a:ea typeface="+mn-lt"/>
                <a:cs typeface="+mn-lt"/>
              </a:rPr>
              <a:t>is the top-most layer of the TCP/IP model that provides the interfaces and protocols needed by the users. </a:t>
            </a:r>
            <a:endParaRPr lang="en-GB">
              <a:ea typeface="+mn-lt"/>
              <a:cs typeface="+mn-lt"/>
            </a:endParaRPr>
          </a:p>
          <a:p>
            <a:pPr marL="0" indent="0">
              <a:buNone/>
            </a:pPr>
            <a:r>
              <a:rPr lang="en-GB" dirty="0">
                <a:ea typeface="+mn-lt"/>
                <a:cs typeface="+mn-lt"/>
              </a:rPr>
              <a:t>It combines the functionalities of the session layer, the presentation layer and the application layer of the OSI model.</a:t>
            </a:r>
            <a:endParaRPr lang="en-GB">
              <a:ea typeface="+mn-lt"/>
              <a:cs typeface="+mn-lt"/>
            </a:endParaRPr>
          </a:p>
          <a:p>
            <a:pPr marL="0" indent="0">
              <a:buNone/>
            </a:pPr>
            <a:r>
              <a:rPr lang="en-GB" dirty="0">
                <a:ea typeface="+mn-lt"/>
                <a:cs typeface="+mn-lt"/>
              </a:rPr>
              <a:t>It performs node-to-node communication based on the user-interface.</a:t>
            </a:r>
            <a:endParaRPr lang="en-US" dirty="0">
              <a:ea typeface="+mn-lt"/>
              <a:cs typeface="+mn-lt"/>
            </a:endParaRPr>
          </a:p>
          <a:p>
            <a:pPr marL="0" indent="0">
              <a:buNone/>
            </a:pPr>
            <a:r>
              <a:rPr lang="en-US" dirty="0">
                <a:ea typeface="+mn-lt"/>
                <a:cs typeface="+mn-lt"/>
              </a:rPr>
              <a:t>It specifies the shared communications' protocols and interface methods used by the hosts in a communication network. </a:t>
            </a:r>
          </a:p>
          <a:p>
            <a:pPr marL="0" indent="0">
              <a:buNone/>
            </a:pPr>
            <a:r>
              <a:rPr lang="en-US" dirty="0">
                <a:ea typeface="+mn-lt"/>
                <a:cs typeface="+mn-lt"/>
              </a:rPr>
              <a:t>It is the layer closest to the</a:t>
            </a:r>
            <a:r>
              <a:rPr lang="en-US" sz="2900" dirty="0">
                <a:ea typeface="+mn-lt"/>
                <a:cs typeface="+mn-lt"/>
              </a:rPr>
              <a:t> end-user,</a:t>
            </a:r>
            <a:r>
              <a:rPr lang="en-US" dirty="0">
                <a:ea typeface="+mn-lt"/>
                <a:cs typeface="+mn-lt"/>
              </a:rPr>
              <a:t> implying that the application layer and the</a:t>
            </a:r>
            <a:r>
              <a:rPr lang="en-US" sz="2900" dirty="0">
                <a:ea typeface="+mn-lt"/>
                <a:cs typeface="+mn-lt"/>
              </a:rPr>
              <a:t> end-user</a:t>
            </a:r>
            <a:r>
              <a:rPr lang="en-US" dirty="0">
                <a:ea typeface="+mn-lt"/>
                <a:cs typeface="+mn-lt"/>
              </a:rPr>
              <a:t> can interact directly with the software application. </a:t>
            </a:r>
            <a:br>
              <a:rPr lang="en-US" dirty="0"/>
            </a:br>
            <a:endParaRPr lang="en-US"/>
          </a:p>
        </p:txBody>
      </p:sp>
      <p:pic>
        <p:nvPicPr>
          <p:cNvPr id="4" name="Picture 4">
            <a:extLst>
              <a:ext uri="{FF2B5EF4-FFF2-40B4-BE49-F238E27FC236}">
                <a16:creationId xmlns:a16="http://schemas.microsoft.com/office/drawing/2014/main" id="{E6C69654-3938-0995-0E4D-7566E738D7E1}"/>
              </a:ext>
            </a:extLst>
          </p:cNvPr>
          <p:cNvPicPr>
            <a:picLocks noChangeAspect="1"/>
          </p:cNvPicPr>
          <p:nvPr/>
        </p:nvPicPr>
        <p:blipFill>
          <a:blip r:embed="rId2"/>
          <a:stretch>
            <a:fillRect/>
          </a:stretch>
        </p:blipFill>
        <p:spPr>
          <a:xfrm>
            <a:off x="1802167" y="4414385"/>
            <a:ext cx="8691239" cy="2260920"/>
          </a:xfrm>
          <a:prstGeom prst="rect">
            <a:avLst/>
          </a:prstGeom>
        </p:spPr>
      </p:pic>
      <p:pic>
        <p:nvPicPr>
          <p:cNvPr id="6" name="Picture 5" descr="Logo&#10;&#10;Description automatically generated">
            <a:extLst>
              <a:ext uri="{FF2B5EF4-FFF2-40B4-BE49-F238E27FC236}">
                <a16:creationId xmlns:a16="http://schemas.microsoft.com/office/drawing/2014/main" id="{D7C77C67-848B-C11B-E236-CB2F5B23963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546673" y="82258"/>
            <a:ext cx="1441142" cy="1440860"/>
          </a:xfrm>
          <a:prstGeom prst="rect">
            <a:avLst/>
          </a:prstGeom>
        </p:spPr>
      </p:pic>
    </p:spTree>
    <p:extLst>
      <p:ext uri="{BB962C8B-B14F-4D97-AF65-F5344CB8AC3E}">
        <p14:creationId xmlns:p14="http://schemas.microsoft.com/office/powerpoint/2010/main" val="138393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B58BB-7066-94D8-C9DA-BA183E936CD2}"/>
              </a:ext>
            </a:extLst>
          </p:cNvPr>
          <p:cNvSpPr>
            <a:spLocks noGrp="1"/>
          </p:cNvSpPr>
          <p:nvPr>
            <p:ph idx="1"/>
          </p:nvPr>
        </p:nvSpPr>
        <p:spPr>
          <a:xfrm>
            <a:off x="882588" y="641936"/>
            <a:ext cx="9746202" cy="3049277"/>
          </a:xfrm>
        </p:spPr>
        <p:txBody>
          <a:bodyPr vert="horz" lIns="91440" tIns="45720" rIns="91440" bIns="45720" rtlCol="0" anchor="t">
            <a:normAutofit fontScale="92500" lnSpcReduction="20000"/>
          </a:bodyPr>
          <a:lstStyle/>
          <a:p>
            <a:pPr marL="0" indent="0">
              <a:buNone/>
            </a:pPr>
            <a:r>
              <a:rPr lang="en-GB" dirty="0"/>
              <a:t>2.</a:t>
            </a:r>
            <a:r>
              <a:rPr lang="en-GB" dirty="0">
                <a:solidFill>
                  <a:srgbClr val="7030A0"/>
                </a:solidFill>
              </a:rPr>
              <a:t> </a:t>
            </a:r>
            <a:r>
              <a:rPr lang="en-GB" sz="2600" b="1" dirty="0">
                <a:solidFill>
                  <a:srgbClr val="7030A0"/>
                </a:solidFill>
                <a:latin typeface="Georgia Pro"/>
              </a:rPr>
              <a:t>Transport layer</a:t>
            </a:r>
            <a:r>
              <a:rPr lang="en-GB" sz="3500" dirty="0"/>
              <a:t> </a:t>
            </a:r>
            <a:r>
              <a:rPr lang="en-GB" dirty="0">
                <a:ea typeface="+mn-lt"/>
                <a:cs typeface="+mn-lt"/>
              </a:rPr>
              <a:t>is responsible for error-free, end-to-end delivery of data from the source host to the destination host.</a:t>
            </a:r>
            <a:r>
              <a:rPr lang="en-GB" dirty="0"/>
              <a:t> </a:t>
            </a:r>
          </a:p>
          <a:p>
            <a:pPr marL="0" indent="0">
              <a:buNone/>
            </a:pPr>
            <a:r>
              <a:rPr lang="en-GB" dirty="0">
                <a:ea typeface="+mn-lt"/>
                <a:cs typeface="+mn-lt"/>
              </a:rPr>
              <a:t>It facilitates the communicating hosts to carry on a conversation.</a:t>
            </a:r>
            <a:endParaRPr lang="en-GB" dirty="0"/>
          </a:p>
          <a:p>
            <a:pPr marL="0" indent="0">
              <a:buNone/>
            </a:pPr>
            <a:r>
              <a:rPr lang="en-GB" dirty="0">
                <a:ea typeface="+mn-lt"/>
                <a:cs typeface="+mn-lt"/>
              </a:rPr>
              <a:t>It provides an interface for the users to the underlying network.</a:t>
            </a:r>
            <a:endParaRPr lang="en-GB" dirty="0"/>
          </a:p>
          <a:p>
            <a:pPr marL="0" indent="0">
              <a:buNone/>
            </a:pPr>
            <a:r>
              <a:rPr lang="en-GB" dirty="0">
                <a:ea typeface="+mn-lt"/>
                <a:cs typeface="+mn-lt"/>
              </a:rPr>
              <a:t>It can provide for a reliable connection. It can also carry out error checking, flow control, and verification.</a:t>
            </a:r>
            <a:endParaRPr lang="en-GB" dirty="0"/>
          </a:p>
          <a:p>
            <a:pPr marL="0" indent="0">
              <a:buNone/>
            </a:pPr>
            <a:endParaRPr lang="en-GB" dirty="0"/>
          </a:p>
        </p:txBody>
      </p:sp>
      <p:pic>
        <p:nvPicPr>
          <p:cNvPr id="4" name="Graphic 4">
            <a:extLst>
              <a:ext uri="{FF2B5EF4-FFF2-40B4-BE49-F238E27FC236}">
                <a16:creationId xmlns:a16="http://schemas.microsoft.com/office/drawing/2014/main" id="{D1754904-46E1-8F67-74A8-DD1356D9597D}"/>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697333" y="3743684"/>
            <a:ext cx="7093258" cy="2958691"/>
          </a:xfrm>
          <a:prstGeom prst="rect">
            <a:avLst/>
          </a:prstGeom>
        </p:spPr>
      </p:pic>
      <p:sp>
        <p:nvSpPr>
          <p:cNvPr id="5" name="TextBox 4">
            <a:extLst>
              <a:ext uri="{FF2B5EF4-FFF2-40B4-BE49-F238E27FC236}">
                <a16:creationId xmlns:a16="http://schemas.microsoft.com/office/drawing/2014/main" id="{27FAA9FE-1F94-31E2-10E9-3BB9DE9949E7}"/>
              </a:ext>
            </a:extLst>
          </p:cNvPr>
          <p:cNvSpPr txBox="1"/>
          <p:nvPr/>
        </p:nvSpPr>
        <p:spPr>
          <a:xfrm>
            <a:off x="4680012" y="4402307"/>
            <a:ext cx="2898559" cy="576432"/>
          </a:xfrm>
          <a:prstGeom prst="rect">
            <a:avLst/>
          </a:prstGeom>
        </p:spPr>
        <p:txBody>
          <a:bodyPr lIns="91440" tIns="45720" rIns="91440" bIns="45720" anchor="t">
            <a:normAutofit/>
          </a:bodyPr>
          <a:lstStyle/>
          <a:p>
            <a:endParaRPr lang="en-US" dirty="0"/>
          </a:p>
        </p:txBody>
      </p:sp>
      <p:pic>
        <p:nvPicPr>
          <p:cNvPr id="8" name="Picture 7" descr="Logo&#10;&#10;Description automatically generated">
            <a:extLst>
              <a:ext uri="{FF2B5EF4-FFF2-40B4-BE49-F238E27FC236}">
                <a16:creationId xmlns:a16="http://schemas.microsoft.com/office/drawing/2014/main" id="{1740C633-E3CD-9475-4485-648033474E9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546673" y="82258"/>
            <a:ext cx="1441142" cy="1440860"/>
          </a:xfrm>
          <a:prstGeom prst="rect">
            <a:avLst/>
          </a:prstGeom>
        </p:spPr>
      </p:pic>
    </p:spTree>
    <p:extLst>
      <p:ext uri="{BB962C8B-B14F-4D97-AF65-F5344CB8AC3E}">
        <p14:creationId xmlns:p14="http://schemas.microsoft.com/office/powerpoint/2010/main" val="390224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4D4E3-07ED-4D3F-CAF4-FA84F9A9EA56}"/>
              </a:ext>
            </a:extLst>
          </p:cNvPr>
          <p:cNvSpPr>
            <a:spLocks noGrp="1"/>
          </p:cNvSpPr>
          <p:nvPr>
            <p:ph idx="1"/>
          </p:nvPr>
        </p:nvSpPr>
        <p:spPr>
          <a:xfrm>
            <a:off x="838200" y="641936"/>
            <a:ext cx="9509464" cy="2324271"/>
          </a:xfrm>
        </p:spPr>
        <p:txBody>
          <a:bodyPr vert="horz" lIns="91440" tIns="45720" rIns="91440" bIns="45720" rtlCol="0" anchor="t">
            <a:normAutofit fontScale="92500"/>
          </a:bodyPr>
          <a:lstStyle/>
          <a:p>
            <a:pPr marL="0" indent="0">
              <a:buNone/>
            </a:pPr>
            <a:r>
              <a:rPr lang="en-GB" dirty="0"/>
              <a:t>3. </a:t>
            </a:r>
            <a:r>
              <a:rPr lang="en-GB" sz="2400" b="1" dirty="0">
                <a:solidFill>
                  <a:srgbClr val="7030A0"/>
                </a:solidFill>
                <a:latin typeface="Georgia Pro"/>
              </a:rPr>
              <a:t>Internet layer</a:t>
            </a:r>
            <a:r>
              <a:rPr lang="en-GB" dirty="0"/>
              <a:t> is responsible for </a:t>
            </a:r>
            <a:r>
              <a:rPr lang="en-GB" dirty="0">
                <a:ea typeface="+mn-lt"/>
                <a:cs typeface="+mn-lt"/>
              </a:rPr>
              <a:t>sending the data packets to their destination network. </a:t>
            </a:r>
            <a:endParaRPr lang="en-GB" dirty="0"/>
          </a:p>
          <a:p>
            <a:pPr marL="0" indent="0">
              <a:buNone/>
            </a:pPr>
            <a:r>
              <a:rPr lang="en-GB" dirty="0">
                <a:ea typeface="+mn-lt"/>
                <a:cs typeface="+mn-lt"/>
              </a:rPr>
              <a:t>The logical transmission of data takes place at this level.</a:t>
            </a:r>
            <a:endParaRPr lang="en-GB" dirty="0"/>
          </a:p>
          <a:p>
            <a:pPr marL="0" indent="0">
              <a:buNone/>
            </a:pPr>
            <a:br>
              <a:rPr lang="en-US" dirty="0"/>
            </a:br>
            <a:endParaRPr lang="en-US" dirty="0"/>
          </a:p>
        </p:txBody>
      </p:sp>
      <p:pic>
        <p:nvPicPr>
          <p:cNvPr id="4" name="Graphic 4">
            <a:extLst>
              <a:ext uri="{FF2B5EF4-FFF2-40B4-BE49-F238E27FC236}">
                <a16:creationId xmlns:a16="http://schemas.microsoft.com/office/drawing/2014/main" id="{A27A890D-6C48-DBB5-BF4D-9B25D34F5807}"/>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845294" y="2968073"/>
            <a:ext cx="6590188" cy="2682592"/>
          </a:xfrm>
          <a:prstGeom prst="rect">
            <a:avLst/>
          </a:prstGeom>
        </p:spPr>
      </p:pic>
      <p:sp>
        <p:nvSpPr>
          <p:cNvPr id="5" name="TextBox 4">
            <a:extLst>
              <a:ext uri="{FF2B5EF4-FFF2-40B4-BE49-F238E27FC236}">
                <a16:creationId xmlns:a16="http://schemas.microsoft.com/office/drawing/2014/main" id="{2438E2D2-8822-8E31-59D9-47602A52792F}"/>
              </a:ext>
            </a:extLst>
          </p:cNvPr>
          <p:cNvSpPr txBox="1"/>
          <p:nvPr/>
        </p:nvSpPr>
        <p:spPr>
          <a:xfrm>
            <a:off x="4724400" y="3986213"/>
            <a:ext cx="2743200" cy="317500"/>
          </a:xfrm>
          <a:prstGeom prst="rect">
            <a:avLst/>
          </a:prstGeom>
        </p:spPr>
        <p:txBody>
          <a:bodyPr lIns="91440" tIns="45720" rIns="91440" bIns="45720" anchor="t">
            <a:normAutofit fontScale="92500" lnSpcReduction="20000"/>
          </a:bodyPr>
          <a:lstStyle/>
          <a:p>
            <a:endParaRPr lang="en-US" dirty="0"/>
          </a:p>
        </p:txBody>
      </p:sp>
      <p:pic>
        <p:nvPicPr>
          <p:cNvPr id="8" name="Picture 7" descr="Logo&#10;&#10;Description automatically generated">
            <a:extLst>
              <a:ext uri="{FF2B5EF4-FFF2-40B4-BE49-F238E27FC236}">
                <a16:creationId xmlns:a16="http://schemas.microsoft.com/office/drawing/2014/main" id="{E2DDA9A4-E0A3-195F-5AF2-DFE417E3AAD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546673" y="82258"/>
            <a:ext cx="1441142" cy="1440860"/>
          </a:xfrm>
          <a:prstGeom prst="rect">
            <a:avLst/>
          </a:prstGeom>
        </p:spPr>
      </p:pic>
    </p:spTree>
    <p:extLst>
      <p:ext uri="{BB962C8B-B14F-4D97-AF65-F5344CB8AC3E}">
        <p14:creationId xmlns:p14="http://schemas.microsoft.com/office/powerpoint/2010/main" val="402969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3E109-4B1C-272D-3010-BE4E6E2523AD}"/>
              </a:ext>
            </a:extLst>
          </p:cNvPr>
          <p:cNvSpPr>
            <a:spLocks noGrp="1"/>
          </p:cNvSpPr>
          <p:nvPr>
            <p:ph idx="1"/>
          </p:nvPr>
        </p:nvSpPr>
        <p:spPr>
          <a:xfrm>
            <a:off x="882588" y="582751"/>
            <a:ext cx="9494668" cy="3078873"/>
          </a:xfrm>
        </p:spPr>
        <p:txBody>
          <a:bodyPr vert="horz" lIns="91440" tIns="45720" rIns="91440" bIns="45720" rtlCol="0" anchor="t">
            <a:normAutofit lnSpcReduction="10000"/>
          </a:bodyPr>
          <a:lstStyle/>
          <a:p>
            <a:pPr marL="0" indent="0">
              <a:buNone/>
            </a:pPr>
            <a:r>
              <a:rPr lang="en-GB" dirty="0"/>
              <a:t>4. </a:t>
            </a:r>
            <a:r>
              <a:rPr lang="en-GB" sz="2400" b="1" dirty="0">
                <a:solidFill>
                  <a:srgbClr val="7030A0"/>
                </a:solidFill>
                <a:latin typeface="Georgia Pro"/>
              </a:rPr>
              <a:t>Network Access layer </a:t>
            </a:r>
            <a:r>
              <a:rPr lang="en-GB" sz="2400" dirty="0">
                <a:ea typeface="+mn-lt"/>
                <a:cs typeface="+mn-lt"/>
              </a:rPr>
              <a:t>defines the procedure of data transmission over a network.</a:t>
            </a:r>
            <a:endParaRPr lang="en-GB" dirty="0"/>
          </a:p>
          <a:p>
            <a:pPr marL="0" indent="0">
              <a:buNone/>
            </a:pPr>
            <a:r>
              <a:rPr lang="en-GB" sz="2400" dirty="0">
                <a:ea typeface="+mn-lt"/>
                <a:cs typeface="+mn-lt"/>
              </a:rPr>
              <a:t>It is primarily in charge of the data transmission between two devices connected to a network.</a:t>
            </a:r>
            <a:endParaRPr lang="en-GB" dirty="0"/>
          </a:p>
          <a:p>
            <a:pPr marL="0" indent="0">
              <a:buNone/>
            </a:pPr>
            <a:r>
              <a:rPr lang="en-GB" sz="2400" dirty="0">
                <a:ea typeface="+mn-lt"/>
                <a:cs typeface="+mn-lt"/>
              </a:rPr>
              <a:t>This layer performs functions such as translating IP addresses to physical addresses and encapsulating IP datagrams into network frames.</a:t>
            </a:r>
            <a:endParaRPr lang="en-GB" dirty="0"/>
          </a:p>
          <a:p>
            <a:pPr marL="0" indent="0">
              <a:buNone/>
            </a:pPr>
            <a:r>
              <a:rPr lang="en-GB" sz="2400" dirty="0">
                <a:ea typeface="+mn-lt"/>
                <a:cs typeface="+mn-lt"/>
              </a:rPr>
              <a:t>In TCP/IP model, Network Access Layer is the lowermost layer.</a:t>
            </a:r>
          </a:p>
          <a:p>
            <a:pPr marL="0" indent="0">
              <a:buNone/>
            </a:pPr>
            <a:endParaRPr lang="en-GB" sz="2400" dirty="0">
              <a:solidFill>
                <a:srgbClr val="000000"/>
              </a:solidFill>
              <a:latin typeface="Univers"/>
            </a:endParaRPr>
          </a:p>
        </p:txBody>
      </p:sp>
      <p:pic>
        <p:nvPicPr>
          <p:cNvPr id="4" name="Picture 4" descr="Diagram&#10;&#10;Description automatically generated">
            <a:extLst>
              <a:ext uri="{FF2B5EF4-FFF2-40B4-BE49-F238E27FC236}">
                <a16:creationId xmlns:a16="http://schemas.microsoft.com/office/drawing/2014/main" id="{C989CF55-AE34-265B-2EEE-D41492E0289F}"/>
              </a:ext>
            </a:extLst>
          </p:cNvPr>
          <p:cNvPicPr>
            <a:picLocks noChangeAspect="1"/>
          </p:cNvPicPr>
          <p:nvPr/>
        </p:nvPicPr>
        <p:blipFill>
          <a:blip r:embed="rId2"/>
          <a:stretch>
            <a:fillRect/>
          </a:stretch>
        </p:blipFill>
        <p:spPr>
          <a:xfrm>
            <a:off x="4095566" y="3724569"/>
            <a:ext cx="4814656" cy="2493849"/>
          </a:xfrm>
          <a:prstGeom prst="rect">
            <a:avLst/>
          </a:prstGeom>
        </p:spPr>
      </p:pic>
      <p:pic>
        <p:nvPicPr>
          <p:cNvPr id="6" name="Picture 5" descr="Logo&#10;&#10;Description automatically generated">
            <a:extLst>
              <a:ext uri="{FF2B5EF4-FFF2-40B4-BE49-F238E27FC236}">
                <a16:creationId xmlns:a16="http://schemas.microsoft.com/office/drawing/2014/main" id="{AB8BA624-E25F-C810-5550-8586FCB914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546673" y="82258"/>
            <a:ext cx="1441142" cy="1440860"/>
          </a:xfrm>
          <a:prstGeom prst="rect">
            <a:avLst/>
          </a:prstGeom>
        </p:spPr>
      </p:pic>
    </p:spTree>
    <p:extLst>
      <p:ext uri="{BB962C8B-B14F-4D97-AF65-F5344CB8AC3E}">
        <p14:creationId xmlns:p14="http://schemas.microsoft.com/office/powerpoint/2010/main" val="194824847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GradientVTI</vt:lpstr>
      <vt:lpstr>Topics of the presentation</vt:lpstr>
      <vt:lpstr>Introduction to the TCP/IP model</vt:lpstr>
      <vt:lpstr>What is TCP/IP?</vt:lpstr>
      <vt:lpstr>How TCP/IP works?</vt:lpstr>
      <vt:lpstr>Why TCP/IP is important?</vt:lpstr>
      <vt:lpstr>The 4 layers of the TCP/IP model</vt:lpstr>
      <vt:lpstr>PowerPoint Presentation</vt:lpstr>
      <vt:lpstr>PowerPoint Presentation</vt:lpstr>
      <vt:lpstr>PowerPoint Presentation</vt:lpstr>
      <vt:lpstr>PowerPoint Presentation</vt:lpstr>
      <vt:lpstr>Why do we need UDP?</vt:lpstr>
      <vt:lpstr>PowerPoint Presentation</vt:lpstr>
      <vt:lpstr>How does POP works?</vt:lpstr>
      <vt:lpstr>PowerPoint Presentation</vt:lpstr>
      <vt:lpstr>PowerPoint Presentation</vt:lpstr>
      <vt:lpstr>Why HTTPS is 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882</cp:revision>
  <dcterms:created xsi:type="dcterms:W3CDTF">2022-12-07T12:59:19Z</dcterms:created>
  <dcterms:modified xsi:type="dcterms:W3CDTF">2022-12-08T02:39:32Z</dcterms:modified>
</cp:coreProperties>
</file>