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8" r:id="rId2"/>
    <p:sldId id="256" r:id="rId3"/>
    <p:sldId id="257" r:id="rId4"/>
    <p:sldId id="268" r:id="rId5"/>
    <p:sldId id="26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9" r:id="rId14"/>
    <p:sldId id="265" r:id="rId15"/>
    <p:sldId id="266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5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b105a63600b44e86885054a335bf470fbd8d0321534775285b62ffe2ef2bd4c6::" providerId="AD" clId="Web-{DA6D6D9A-1525-2573-FA8D-3E1C3C862DC1}"/>
    <pc:docChg chg="modSld modMainMaster">
      <pc:chgData name="Guest User" userId="S::urn:spo:anon#b105a63600b44e86885054a335bf470fbd8d0321534775285b62ffe2ef2bd4c6::" providerId="AD" clId="Web-{DA6D6D9A-1525-2573-FA8D-3E1C3C862DC1}" dt="2022-12-08T05:38:43.609" v="15"/>
      <pc:docMkLst>
        <pc:docMk/>
      </pc:docMkLst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34754968" sldId="256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1284191042" sldId="257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184902086" sldId="258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837470007" sldId="259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4207605947" sldId="260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1219375388" sldId="261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3257789431" sldId="262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2440726103" sldId="263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1307434601" sldId="264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3555294499" sldId="265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2761469844" sldId="266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269950101" sldId="267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141403419" sldId="268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1576951338" sldId="269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3778237888" sldId="270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268289230" sldId="271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2650122534" sldId="272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3597362212" sldId="273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1941076997" sldId="274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812764525" sldId="275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2200258846" sldId="276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875224315" sldId="277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2751483395" sldId="278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2819474134" sldId="279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673383694" sldId="280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2709463095" sldId="281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3179603347" sldId="282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3966347705" sldId="283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2811605478" sldId="284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4122139797" sldId="285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2493092781" sldId="286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936284414" sldId="287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612374272" sldId="288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3831417836" sldId="289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824991917" sldId="290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3879506801" sldId="291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1529661739" sldId="292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3729954680" sldId="294"/>
        </pc:sldMkLst>
      </pc:sldChg>
      <pc:sldChg chg="modSp 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755137678" sldId="295"/>
        </pc:sldMkLst>
        <pc:spChg chg="mod">
          <ac:chgData name="Guest User" userId="S::urn:spo:anon#b105a63600b44e86885054a335bf470fbd8d0321534775285b62ffe2ef2bd4c6::" providerId="AD" clId="Web-{DA6D6D9A-1525-2573-FA8D-3E1C3C862DC1}" dt="2022-12-08T05:36:19.729" v="2" actId="20577"/>
          <ac:spMkLst>
            <pc:docMk/>
            <pc:sldMk cId="755137678" sldId="295"/>
            <ac:spMk id="3" creationId="{00000000-0000-0000-0000-000000000000}"/>
          </ac:spMkLst>
        </pc:spChg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224504800" sldId="296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272087308" sldId="297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81782068" sldId="298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2470824434" sldId="299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3144804353" sldId="300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1924573932" sldId="301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774583998" sldId="302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1115144620" sldId="303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799594310" sldId="304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2628230347" sldId="305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203563" sldId="306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2529325997" sldId="307"/>
        </pc:sldMkLst>
      </pc:sldChg>
      <pc:sldChg chg="modTransition">
        <pc:chgData name="Guest User" userId="S::urn:spo:anon#b105a63600b44e86885054a335bf470fbd8d0321534775285b62ffe2ef2bd4c6::" providerId="AD" clId="Web-{DA6D6D9A-1525-2573-FA8D-3E1C3C862DC1}" dt="2022-12-08T05:38:43.609" v="15"/>
        <pc:sldMkLst>
          <pc:docMk/>
          <pc:sldMk cId="4174460862" sldId="308"/>
        </pc:sldMkLst>
      </pc:sldChg>
      <pc:sldMasterChg chg="modTransition modSldLayout">
        <pc:chgData name="Guest User" userId="S::urn:spo:anon#b105a63600b44e86885054a335bf470fbd8d0321534775285b62ffe2ef2bd4c6::" providerId="AD" clId="Web-{DA6D6D9A-1525-2573-FA8D-3E1C3C862DC1}" dt="2022-12-08T05:38:43.609" v="15"/>
        <pc:sldMasterMkLst>
          <pc:docMk/>
          <pc:sldMasterMk cId="0" sldId="2147483648"/>
        </pc:sldMasterMkLst>
        <pc:sldLayoutChg chg="modTransition">
          <pc:chgData name="Guest User" userId="S::urn:spo:anon#b105a63600b44e86885054a335bf470fbd8d0321534775285b62ffe2ef2bd4c6::" providerId="AD" clId="Web-{DA6D6D9A-1525-2573-FA8D-3E1C3C862DC1}" dt="2022-12-08T05:38:43.609" v="15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Guest User" userId="S::urn:spo:anon#b105a63600b44e86885054a335bf470fbd8d0321534775285b62ffe2ef2bd4c6::" providerId="AD" clId="Web-{DA6D6D9A-1525-2573-FA8D-3E1C3C862DC1}" dt="2022-12-08T05:38:43.609" v="15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Guest User" userId="S::urn:spo:anon#b105a63600b44e86885054a335bf470fbd8d0321534775285b62ffe2ef2bd4c6::" providerId="AD" clId="Web-{DA6D6D9A-1525-2573-FA8D-3E1C3C862DC1}" dt="2022-12-08T05:38:43.609" v="15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Guest User" userId="S::urn:spo:anon#b105a63600b44e86885054a335bf470fbd8d0321534775285b62ffe2ef2bd4c6::" providerId="AD" clId="Web-{DA6D6D9A-1525-2573-FA8D-3E1C3C862DC1}" dt="2022-12-08T05:38:43.609" v="15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Guest User" userId="S::urn:spo:anon#b105a63600b44e86885054a335bf470fbd8d0321534775285b62ffe2ef2bd4c6::" providerId="AD" clId="Web-{DA6D6D9A-1525-2573-FA8D-3E1C3C862DC1}" dt="2022-12-08T05:38:43.609" v="15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Guest User" userId="S::urn:spo:anon#b105a63600b44e86885054a335bf470fbd8d0321534775285b62ffe2ef2bd4c6::" providerId="AD" clId="Web-{DA6D6D9A-1525-2573-FA8D-3E1C3C862DC1}" dt="2022-12-08T05:38:43.609" v="15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Guest User" userId="S::urn:spo:anon#b105a63600b44e86885054a335bf470fbd8d0321534775285b62ffe2ef2bd4c6::" providerId="AD" clId="Web-{DA6D6D9A-1525-2573-FA8D-3E1C3C862DC1}" dt="2022-12-08T05:38:43.609" v="15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Guest User" userId="S::urn:spo:anon#b105a63600b44e86885054a335bf470fbd8d0321534775285b62ffe2ef2bd4c6::" providerId="AD" clId="Web-{DA6D6D9A-1525-2573-FA8D-3E1C3C862DC1}" dt="2022-12-08T05:38:43.609" v="15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Guest User" userId="S::urn:spo:anon#b105a63600b44e86885054a335bf470fbd8d0321534775285b62ffe2ef2bd4c6::" providerId="AD" clId="Web-{DA6D6D9A-1525-2573-FA8D-3E1C3C862DC1}" dt="2022-12-08T05:38:43.609" v="15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Guest User" userId="S::urn:spo:anon#b105a63600b44e86885054a335bf470fbd8d0321534775285b62ffe2ef2bd4c6::" providerId="AD" clId="Web-{DA6D6D9A-1525-2573-FA8D-3E1C3C862DC1}" dt="2022-12-08T05:38:43.609" v="15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Guest User" userId="S::urn:spo:anon#b105a63600b44e86885054a335bf470fbd8d0321534775285b62ffe2ef2bd4c6::" providerId="AD" clId="Web-{DA6D6D9A-1525-2573-FA8D-3E1C3C862DC1}" dt="2022-12-08T05:38:43.609" v="15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Guest User" userId="S::urn:spo:anon#b105a63600b44e86885054a335bf470fbd8d0321534775285b62ffe2ef2bd4c6::" providerId="AD" clId="Web-{DA6D6D9A-1525-2573-FA8D-3E1C3C862DC1}" dt="2022-12-08T05:38:43.609" v="15"/>
          <pc:sldLayoutMkLst>
            <pc:docMk/>
            <pc:sldMasterMk cId="0" sldId="2147483648"/>
            <pc:sldLayoutMk cId="0" sldId="2147483662"/>
          </pc:sldLayoutMkLst>
        </pc:sldLayoutChg>
        <pc:sldLayoutChg chg="modTransition">
          <pc:chgData name="Guest User" userId="S::urn:spo:anon#b105a63600b44e86885054a335bf470fbd8d0321534775285b62ffe2ef2bd4c6::" providerId="AD" clId="Web-{DA6D6D9A-1525-2573-FA8D-3E1C3C862DC1}" dt="2022-12-08T05:38:43.609" v="15"/>
          <pc:sldLayoutMkLst>
            <pc:docMk/>
            <pc:sldMasterMk cId="0" sldId="2147483648"/>
            <pc:sldLayoutMk cId="0" sldId="2147483664"/>
          </pc:sldLayoutMkLst>
        </pc:sldLayoutChg>
        <pc:sldLayoutChg chg="modTransition">
          <pc:chgData name="Guest User" userId="S::urn:spo:anon#b105a63600b44e86885054a335bf470fbd8d0321534775285b62ffe2ef2bd4c6::" providerId="AD" clId="Web-{DA6D6D9A-1525-2573-FA8D-3E1C3C862DC1}" dt="2022-12-08T05:38:43.609" v="15"/>
          <pc:sldLayoutMkLst>
            <pc:docMk/>
            <pc:sldMasterMk cId="0" sldId="2147483648"/>
            <pc:sldLayoutMk cId="0" sldId="2147483667"/>
          </pc:sldLayoutMkLst>
        </pc:sldLayoutChg>
        <pc:sldLayoutChg chg="modTransition">
          <pc:chgData name="Guest User" userId="S::urn:spo:anon#b105a63600b44e86885054a335bf470fbd8d0321534775285b62ffe2ef2bd4c6::" providerId="AD" clId="Web-{DA6D6D9A-1525-2573-FA8D-3E1C3C862DC1}" dt="2022-12-08T05:38:43.609" v="15"/>
          <pc:sldLayoutMkLst>
            <pc:docMk/>
            <pc:sldMasterMk cId="0" sldId="2147483648"/>
            <pc:sldLayoutMk cId="0" sldId="2147483668"/>
          </pc:sldLayoutMkLst>
        </pc:sldLayoutChg>
        <pc:sldLayoutChg chg="modTransition">
          <pc:chgData name="Guest User" userId="S::urn:spo:anon#b105a63600b44e86885054a335bf470fbd8d0321534775285b62ffe2ef2bd4c6::" providerId="AD" clId="Web-{DA6D6D9A-1525-2573-FA8D-3E1C3C862DC1}" dt="2022-12-08T05:38:43.609" v="15"/>
          <pc:sldLayoutMkLst>
            <pc:docMk/>
            <pc:sldMasterMk cId="0" sldId="2147483648"/>
            <pc:sldLayoutMk cId="0" sldId="2147483669"/>
          </pc:sldLayoutMkLst>
        </pc:sldLayoutChg>
        <pc:sldLayoutChg chg="modTransition">
          <pc:chgData name="Guest User" userId="S::urn:spo:anon#b105a63600b44e86885054a335bf470fbd8d0321534775285b62ffe2ef2bd4c6::" providerId="AD" clId="Web-{DA6D6D9A-1525-2573-FA8D-3E1C3C862DC1}" dt="2022-12-08T05:38:43.609" v="15"/>
          <pc:sldLayoutMkLst>
            <pc:docMk/>
            <pc:sldMasterMk cId="0" sldId="2147483648"/>
            <pc:sldLayoutMk cId="0" sldId="2147483670"/>
          </pc:sldLayoutMkLst>
        </pc:sldLayoutChg>
      </pc:sldMasterChg>
    </pc:docChg>
  </pc:docChgLst>
  <pc:docChgLst>
    <pc:chgData name="Guest User" userId="S::urn:spo:anon#b105a63600b44e86885054a335bf470fbd8d0321534775285b62ffe2ef2bd4c6::" providerId="AD" clId="Web-{C2D69B7C-8A35-84D2-6C28-0519953F4A6F}"/>
    <pc:docChg chg="modSld">
      <pc:chgData name="Guest User" userId="S::urn:spo:anon#b105a63600b44e86885054a335bf470fbd8d0321534775285b62ffe2ef2bd4c6::" providerId="AD" clId="Web-{C2D69B7C-8A35-84D2-6C28-0519953F4A6F}" dt="2022-12-08T05:27:02.519" v="0" actId="20577"/>
      <pc:docMkLst>
        <pc:docMk/>
      </pc:docMkLst>
      <pc:sldChg chg="modSp">
        <pc:chgData name="Guest User" userId="S::urn:spo:anon#b105a63600b44e86885054a335bf470fbd8d0321534775285b62ffe2ef2bd4c6::" providerId="AD" clId="Web-{C2D69B7C-8A35-84D2-6C28-0519953F4A6F}" dt="2022-12-08T05:27:02.519" v="0" actId="20577"/>
        <pc:sldMkLst>
          <pc:docMk/>
          <pc:sldMk cId="1284191042" sldId="257"/>
        </pc:sldMkLst>
        <pc:spChg chg="mod">
          <ac:chgData name="Guest User" userId="S::urn:spo:anon#b105a63600b44e86885054a335bf470fbd8d0321534775285b62ffe2ef2bd4c6::" providerId="AD" clId="Web-{C2D69B7C-8A35-84D2-6C28-0519953F4A6F}" dt="2022-12-08T05:27:02.519" v="0" actId="20577"/>
          <ac:spMkLst>
            <pc:docMk/>
            <pc:sldMk cId="1284191042" sldId="257"/>
            <ac:spMk id="3" creationId="{00000000-0000-0000-0000-000000000000}"/>
          </ac:spMkLst>
        </pc:spChg>
      </pc:sldChg>
    </pc:docChg>
  </pc:docChgLst>
  <pc:docChgLst>
    <pc:chgData name="Guest User" userId="S::urn:spo:anon#b105a63600b44e86885054a335bf470fbd8d0321534775285b62ffe2ef2bd4c6::" providerId="AD" clId="Web-{0788D27D-C080-5B18-524C-40163BBA8867}"/>
    <pc:docChg chg="modSld">
      <pc:chgData name="Guest User" userId="S::urn:spo:anon#b105a63600b44e86885054a335bf470fbd8d0321534775285b62ffe2ef2bd4c6::" providerId="AD" clId="Web-{0788D27D-C080-5B18-524C-40163BBA8867}" dt="2022-12-08T05:34:27.859" v="1" actId="20577"/>
      <pc:docMkLst>
        <pc:docMk/>
      </pc:docMkLst>
      <pc:sldChg chg="modSp">
        <pc:chgData name="Guest User" userId="S::urn:spo:anon#b105a63600b44e86885054a335bf470fbd8d0321534775285b62ffe2ef2bd4c6::" providerId="AD" clId="Web-{0788D27D-C080-5B18-524C-40163BBA8867}" dt="2022-12-08T05:34:27.859" v="1" actId="20577"/>
        <pc:sldMkLst>
          <pc:docMk/>
          <pc:sldMk cId="1307434601" sldId="264"/>
        </pc:sldMkLst>
        <pc:spChg chg="mod">
          <ac:chgData name="Guest User" userId="S::urn:spo:anon#b105a63600b44e86885054a335bf470fbd8d0321534775285b62ffe2ef2bd4c6::" providerId="AD" clId="Web-{0788D27D-C080-5B18-524C-40163BBA8867}" dt="2022-12-08T05:34:27.859" v="1" actId="20577"/>
          <ac:spMkLst>
            <pc:docMk/>
            <pc:sldMk cId="1307434601" sldId="264"/>
            <ac:spMk id="3" creationId="{00000000-0000-0000-0000-000000000000}"/>
          </ac:spMkLst>
        </pc:spChg>
      </pc:sldChg>
    </pc:docChg>
  </pc:docChgLst>
  <pc:docChgLst>
    <pc:chgData name="Drishti Chakarvarty" userId="69aba5ff69943dff" providerId="LiveId" clId="{5957DAD9-C26D-4B94-8423-96E7E46EE04A}"/>
    <pc:docChg chg="delSld">
      <pc:chgData name="Drishti Chakarvarty" userId="69aba5ff69943dff" providerId="LiveId" clId="{5957DAD9-C26D-4B94-8423-96E7E46EE04A}" dt="2023-04-07T05:24:05.520" v="1" actId="47"/>
      <pc:docMkLst>
        <pc:docMk/>
      </pc:docMkLst>
      <pc:sldChg chg="del">
        <pc:chgData name="Drishti Chakarvarty" userId="69aba5ff69943dff" providerId="LiveId" clId="{5957DAD9-C26D-4B94-8423-96E7E46EE04A}" dt="2023-04-07T05:23:56.832" v="0" actId="47"/>
        <pc:sldMkLst>
          <pc:docMk/>
          <pc:sldMk cId="2529325997" sldId="307"/>
        </pc:sldMkLst>
      </pc:sldChg>
      <pc:sldChg chg="del">
        <pc:chgData name="Drishti Chakarvarty" userId="69aba5ff69943dff" providerId="LiveId" clId="{5957DAD9-C26D-4B94-8423-96E7E46EE04A}" dt="2023-04-07T05:24:05.520" v="1" actId="47"/>
        <pc:sldMkLst>
          <pc:docMk/>
          <pc:sldMk cId="2297280978" sldId="309"/>
        </pc:sldMkLst>
      </pc:sldChg>
    </pc:docChg>
  </pc:docChgLst>
  <pc:docChgLst>
    <pc:chgData name="Guest User" userId="S::urn:spo:anon#b105a63600b44e86885054a335bf470fbd8d0321534775285b62ffe2ef2bd4c6::" providerId="AD" clId="Web-{FC46A402-586D-66DA-8A35-1CFBB550773F}"/>
    <pc:docChg chg="addSld">
      <pc:chgData name="Guest User" userId="S::urn:spo:anon#b105a63600b44e86885054a335bf470fbd8d0321534775285b62ffe2ef2bd4c6::" providerId="AD" clId="Web-{FC46A402-586D-66DA-8A35-1CFBB550773F}" dt="2022-12-14T06:53:14.009" v="0"/>
      <pc:docMkLst>
        <pc:docMk/>
      </pc:docMkLst>
      <pc:sldChg chg="new">
        <pc:chgData name="Guest User" userId="S::urn:spo:anon#b105a63600b44e86885054a335bf470fbd8d0321534775285b62ffe2ef2bd4c6::" providerId="AD" clId="Web-{FC46A402-586D-66DA-8A35-1CFBB550773F}" dt="2022-12-14T06:53:14.009" v="0"/>
        <pc:sldMkLst>
          <pc:docMk/>
          <pc:sldMk cId="2297280978" sldId="30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this Section, we will discuss: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PROTOCOLS( FTP &amp; SMTP).</a:t>
            </a:r>
          </a:p>
          <a:p>
            <a:r>
              <a:rPr lang="en-US"/>
              <a:t>DNS SERVICES.</a:t>
            </a:r>
          </a:p>
          <a:p>
            <a:r>
              <a:rPr lang="en-US"/>
              <a:t>NETWORK TOPOLOGY.</a:t>
            </a:r>
          </a:p>
          <a:p>
            <a:r>
              <a:rPr lang="en-US"/>
              <a:t>OSI MODELS.</a:t>
            </a:r>
          </a:p>
        </p:txBody>
      </p:sp>
    </p:spTree>
    <p:extLst>
      <p:ext uri="{BB962C8B-B14F-4D97-AF65-F5344CB8AC3E}">
        <p14:creationId xmlns:p14="http://schemas.microsoft.com/office/powerpoint/2010/main" val="4174460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>
                <a:latin typeface="Algerian" panose="04020705040A02060702" pitchFamily="82" charset="0"/>
              </a:rPr>
              <a:t>FTP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The computer which uses FTP to transfer data is called the FTP Server.</a:t>
            </a:r>
          </a:p>
          <a:p>
            <a:r>
              <a:rPr lang="en-US" sz="2400"/>
              <a:t>It stores and shares client data.</a:t>
            </a:r>
          </a:p>
          <a:p>
            <a:r>
              <a:rPr lang="en-US" sz="2400"/>
              <a:t>It can be considered as the middle layer between the user system and the data.</a:t>
            </a:r>
          </a:p>
          <a:p>
            <a:r>
              <a:rPr lang="en-US" sz="2400"/>
              <a:t>When you transfer the file using the FTP, it is either uploaded or downloaded to FTP Server.</a:t>
            </a:r>
          </a:p>
        </p:txBody>
      </p:sp>
    </p:spTree>
    <p:extLst>
      <p:ext uri="{BB962C8B-B14F-4D97-AF65-F5344CB8AC3E}">
        <p14:creationId xmlns:p14="http://schemas.microsoft.com/office/powerpoint/2010/main" val="325778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>
                <a:latin typeface="Algerian" panose="04020705040A02060702" pitchFamily="82" charset="0"/>
              </a:rPr>
              <a:t>Types of FTP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FTP server is divided into two parts:</a:t>
            </a:r>
          </a:p>
          <a:p>
            <a:r>
              <a:rPr lang="en-US" sz="2400"/>
              <a:t>Anonymous Server.</a:t>
            </a:r>
          </a:p>
          <a:p>
            <a:r>
              <a:rPr lang="en-US" sz="2400"/>
              <a:t>Non-Anonymous Server.</a:t>
            </a:r>
          </a:p>
          <a:p>
            <a:r>
              <a:rPr lang="en-US" sz="2400" b="1" u="sng"/>
              <a:t>Anonymous Server</a:t>
            </a:r>
            <a:r>
              <a:rPr lang="en-US" sz="2400"/>
              <a:t>: It is common FTP server that is for all FTP clients. There is no need of password  required to access this server. Most FTP clients use it.</a:t>
            </a:r>
          </a:p>
          <a:p>
            <a:r>
              <a:rPr lang="en-US" sz="2400" b="1" u="sng"/>
              <a:t>Non-Anonymous Server</a:t>
            </a:r>
            <a:r>
              <a:rPr lang="en-US" sz="2400"/>
              <a:t>: It is a paid server. There is if user wants to access this server user needs password to access the file.</a:t>
            </a:r>
          </a:p>
        </p:txBody>
      </p:sp>
    </p:spTree>
    <p:extLst>
      <p:ext uri="{BB962C8B-B14F-4D97-AF65-F5344CB8AC3E}">
        <p14:creationId xmlns:p14="http://schemas.microsoft.com/office/powerpoint/2010/main" val="244072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>
                <a:latin typeface="Algerian" panose="04020705040A02060702" pitchFamily="82" charset="0"/>
              </a:rPr>
              <a:t>SMTP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25540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SMTP  stands for  Simple Mail Transfer Protocol.</a:t>
            </a:r>
          </a:p>
          <a:p>
            <a:r>
              <a:rPr lang="en-US"/>
              <a:t>According to internet standard SMTP was introduced in 1982.</a:t>
            </a:r>
          </a:p>
          <a:p>
            <a:r>
              <a:rPr lang="en-US"/>
              <a:t>It is an electronic mail (e-mail) transmission communication Protocol.</a:t>
            </a:r>
          </a:p>
          <a:p>
            <a:r>
              <a:rPr lang="en-US"/>
              <a:t>It is used to sending email efficiently and reliably over the internet.</a:t>
            </a:r>
          </a:p>
          <a:p>
            <a:r>
              <a:rPr lang="en-US"/>
              <a:t>It is an application level protocol.</a:t>
            </a:r>
          </a:p>
          <a:p>
            <a:r>
              <a:rPr lang="en-US"/>
              <a:t>It is connection-oriented protocol.</a:t>
            </a:r>
          </a:p>
          <a:p>
            <a:r>
              <a:rPr lang="en-US"/>
              <a:t>It is text based Protocol.</a:t>
            </a:r>
          </a:p>
          <a:p>
            <a:r>
              <a:rPr lang="en-US"/>
              <a:t>It provides a mail exchange between users on the same or different computers. </a:t>
            </a:r>
          </a:p>
        </p:txBody>
      </p:sp>
    </p:spTree>
    <p:extLst>
      <p:ext uri="{BB962C8B-B14F-4D97-AF65-F5344CB8AC3E}">
        <p14:creationId xmlns:p14="http://schemas.microsoft.com/office/powerpoint/2010/main" val="1307434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0" y="834142"/>
            <a:ext cx="103441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51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5688" y="1140178"/>
            <a:ext cx="987777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SMTP also supports: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It can send a single message to one or more recipients.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It can also send message on network outside the internet.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It is used  to send message include text, video, voice, or graphics.</a:t>
            </a:r>
          </a:p>
          <a:p>
            <a:endParaRPr lang="en-US" sz="2800" u="sng"/>
          </a:p>
          <a:p>
            <a:r>
              <a:rPr lang="en-US" sz="2800" u="sng"/>
              <a:t>Example</a:t>
            </a:r>
            <a:r>
              <a:rPr lang="en-US" sz="2800"/>
              <a:t>: </a:t>
            </a:r>
          </a:p>
          <a:p>
            <a:r>
              <a:rPr lang="en-US" sz="2400"/>
              <a:t>           SMTP is similar to a mailman. Mailman picks up the mail from your mailbox at your home and then finds the correct route and then delivers it to the destination mailbox.</a:t>
            </a:r>
          </a:p>
        </p:txBody>
      </p:sp>
    </p:spTree>
    <p:extLst>
      <p:ext uri="{BB962C8B-B14F-4D97-AF65-F5344CB8AC3E}">
        <p14:creationId xmlns:p14="http://schemas.microsoft.com/office/powerpoint/2010/main" val="3555294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>
                <a:latin typeface="Algerian" panose="04020705040A02060702" pitchFamily="82" charset="0"/>
              </a:rPr>
              <a:t>POP3 &amp; IMAP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POP3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POP3 is stands for POST OFFICE PROTOCOLS.</a:t>
            </a:r>
          </a:p>
          <a:p>
            <a:r>
              <a:rPr lang="en-US"/>
              <a:t>As we know that SMTP is used as a message transfer agent.</a:t>
            </a:r>
          </a:p>
          <a:p>
            <a:r>
              <a:rPr lang="en-US"/>
              <a:t>When the message is sent, then SMTP is used to deliver the message from the client to the server and then to the recipient server.</a:t>
            </a:r>
          </a:p>
          <a:p>
            <a:r>
              <a:rPr lang="en-US"/>
              <a:t>It is used to retrieve your email from one devices.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/>
              <a:t>IMAP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IMAP stands for INTERNET MESSAGE ACCESS PROTOCOL.</a:t>
            </a:r>
          </a:p>
          <a:p>
            <a:r>
              <a:rPr lang="en-US"/>
              <a:t>It is also used retrieving email but IMAP allows you to view your email.</a:t>
            </a:r>
          </a:p>
          <a:p>
            <a:r>
              <a:rPr lang="en-US"/>
              <a:t>It is used to retrieve your email from multiple devices.</a:t>
            </a:r>
          </a:p>
        </p:txBody>
      </p:sp>
    </p:spTree>
    <p:extLst>
      <p:ext uri="{BB962C8B-B14F-4D97-AF65-F5344CB8AC3E}">
        <p14:creationId xmlns:p14="http://schemas.microsoft.com/office/powerpoint/2010/main" val="2761469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DNS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Domain name system</a:t>
            </a:r>
          </a:p>
        </p:txBody>
      </p:sp>
    </p:spTree>
    <p:extLst>
      <p:ext uri="{BB962C8B-B14F-4D97-AF65-F5344CB8AC3E}">
        <p14:creationId xmlns:p14="http://schemas.microsoft.com/office/powerpoint/2010/main" val="377823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>
                <a:latin typeface="Algerian" panose="04020705040A02060702" pitchFamily="82" charset="0"/>
              </a:rPr>
              <a:t>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/>
              <a:t>DNS stands for </a:t>
            </a:r>
            <a:r>
              <a:rPr lang="en-IN" sz="2800" b="1"/>
              <a:t>Domain Name System</a:t>
            </a:r>
            <a:r>
              <a:rPr lang="en-IN" sz="2800"/>
              <a:t>. </a:t>
            </a:r>
            <a:r>
              <a:rPr lang="en-US" sz="2800"/>
              <a:t>Domain Name System (DNS) is an Internet service that translates the domain names into IP addresses, which computer can understand.  Every device connected to the internet has a unique IP address which other machines use to find the device.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9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u="sng">
                <a:latin typeface="Algerian" panose="04020705040A02060702" pitchFamily="82" charset="0"/>
              </a:rPr>
              <a:t>DNS Server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There are four types of DNS server:</a:t>
            </a:r>
          </a:p>
          <a:p>
            <a:r>
              <a:rPr lang="en-US" sz="2400" b="1"/>
              <a:t>DNS Recursor- </a:t>
            </a:r>
            <a:r>
              <a:rPr lang="en-US"/>
              <a:t>The recursor can be thought of as a librarian who is asked to  go to find a particular book somewhere in a Library. </a:t>
            </a:r>
          </a:p>
          <a:p>
            <a:r>
              <a:rPr lang="en-US" sz="2400" b="1"/>
              <a:t>Root Name Server</a:t>
            </a:r>
            <a:r>
              <a:rPr lang="en-US"/>
              <a:t>- The root server is the first step in translating (resolving) human readable hast name into IP addresses.</a:t>
            </a:r>
          </a:p>
          <a:p>
            <a:r>
              <a:rPr lang="en-US" sz="2400" b="1"/>
              <a:t>TLD Name Server- </a:t>
            </a:r>
            <a:r>
              <a:rPr lang="en-US"/>
              <a:t>The top level Domain Server [TLD] can be thought of as a specific rack books in a library.</a:t>
            </a:r>
          </a:p>
          <a:p>
            <a:r>
              <a:rPr lang="en-US" sz="2400" b="1"/>
              <a:t>Authoritative Name Server-</a:t>
            </a:r>
            <a:r>
              <a:rPr lang="en-US"/>
              <a:t> This final name server can be thought of as a dictionary on a rack of books, in which specific name can be translated into its definition.</a:t>
            </a:r>
          </a:p>
        </p:txBody>
      </p:sp>
    </p:spTree>
    <p:extLst>
      <p:ext uri="{BB962C8B-B14F-4D97-AF65-F5344CB8AC3E}">
        <p14:creationId xmlns:p14="http://schemas.microsoft.com/office/powerpoint/2010/main" val="2650122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444" y="1354667"/>
            <a:ext cx="7360356" cy="40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6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PROTOCOLS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FTP &amp; SMTP</a:t>
            </a:r>
          </a:p>
        </p:txBody>
      </p:sp>
    </p:spTree>
    <p:extLst>
      <p:ext uri="{BB962C8B-B14F-4D97-AF65-F5344CB8AC3E}">
        <p14:creationId xmlns:p14="http://schemas.microsoft.com/office/powerpoint/2010/main" val="34754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45" y="1057275"/>
            <a:ext cx="7561968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76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22" y="1076324"/>
            <a:ext cx="9606845" cy="49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64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Three types of DNS Queries: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u="sng"/>
              <a:t>Recursive Query:</a:t>
            </a:r>
            <a:r>
              <a:rPr lang="en-US" sz="2400" b="1"/>
              <a:t>  </a:t>
            </a:r>
            <a:r>
              <a:rPr lang="en-US"/>
              <a:t>In a recursive query, a  DNS clients requires that a DNS Server will respond to the client with either the requested resource record or an error message if the resolver can't find the record.</a:t>
            </a:r>
          </a:p>
          <a:p>
            <a:r>
              <a:rPr lang="en-US" sz="2400" b="1" u="sng"/>
              <a:t>Iterative Query: </a:t>
            </a:r>
            <a:r>
              <a:rPr lang="en-US"/>
              <a:t>In this situation the DNS Client will allow a DNS Server to return the best answer it can.</a:t>
            </a:r>
          </a:p>
          <a:p>
            <a:r>
              <a:rPr lang="en-US" sz="2400" b="1" u="sng"/>
              <a:t>Non-recursive Query</a:t>
            </a:r>
            <a:r>
              <a:rPr lang="en-US" sz="2400" b="1"/>
              <a:t>: </a:t>
            </a:r>
            <a:r>
              <a:rPr lang="en-US"/>
              <a:t>A DNS resolver client queries a DNS Server for a record that it has access to either because it's authorative for the record or the record exists inside of its cache.</a:t>
            </a:r>
          </a:p>
        </p:txBody>
      </p:sp>
    </p:spTree>
    <p:extLst>
      <p:ext uri="{BB962C8B-B14F-4D97-AF65-F5344CB8AC3E}">
        <p14:creationId xmlns:p14="http://schemas.microsoft.com/office/powerpoint/2010/main" val="2200258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/>
              <a:t>Network</a:t>
            </a:r>
            <a:r>
              <a:rPr lang="en-US"/>
              <a:t> </a:t>
            </a:r>
            <a:r>
              <a:rPr lang="en-US" sz="6000"/>
              <a:t>topology</a:t>
            </a:r>
            <a:endParaRPr lang="en-IN" sz="6000"/>
          </a:p>
        </p:txBody>
      </p:sp>
    </p:spTree>
    <p:extLst>
      <p:ext uri="{BB962C8B-B14F-4D97-AF65-F5344CB8AC3E}">
        <p14:creationId xmlns:p14="http://schemas.microsoft.com/office/powerpoint/2010/main" val="875224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8" y="374073"/>
            <a:ext cx="7392785" cy="1748187"/>
          </a:xfrm>
        </p:spPr>
        <p:txBody>
          <a:bodyPr/>
          <a:lstStyle/>
          <a:p>
            <a:r>
              <a:rPr lang="en-US" sz="8000" b="1" u="sng"/>
              <a:t>N</a:t>
            </a:r>
            <a:r>
              <a:rPr lang="en-US" u="sng"/>
              <a:t>ETWORK</a:t>
            </a:r>
            <a:r>
              <a:rPr lang="en-US" b="1" u="sng"/>
              <a:t> </a:t>
            </a:r>
            <a:r>
              <a:rPr lang="en-US" sz="8000" b="1" u="sng"/>
              <a:t>T</a:t>
            </a:r>
            <a:r>
              <a:rPr lang="en-US" u="sng"/>
              <a:t>OPOLOGY</a:t>
            </a:r>
            <a:endParaRPr lang="en-IN" u="sng"/>
          </a:p>
        </p:txBody>
      </p:sp>
      <p:sp>
        <p:nvSpPr>
          <p:cNvPr id="3" name="TextBox 2"/>
          <p:cNvSpPr txBox="1"/>
          <p:nvPr/>
        </p:nvSpPr>
        <p:spPr>
          <a:xfrm>
            <a:off x="739833" y="2227811"/>
            <a:ext cx="108647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</a:t>
            </a:r>
            <a:r>
              <a:rPr lang="en-US" sz="4000"/>
              <a:t>A  Network Topology is a description of the layout of the topology or area covered by the network.   “ </a:t>
            </a:r>
            <a:r>
              <a:rPr lang="en-US" sz="4000" i="1" u="sng"/>
              <a:t>IT IS A WAY TO CREATE A NETWORK OR COMPUTER NETWORK</a:t>
            </a:r>
            <a:r>
              <a:rPr lang="en-US" sz="4000"/>
              <a:t>.”</a:t>
            </a:r>
            <a:endParaRPr lang="en-IN" sz="4000"/>
          </a:p>
        </p:txBody>
      </p:sp>
    </p:spTree>
    <p:extLst>
      <p:ext uri="{BB962C8B-B14F-4D97-AF65-F5344CB8AC3E}">
        <p14:creationId xmlns:p14="http://schemas.microsoft.com/office/powerpoint/2010/main" val="2751483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5512" y="432263"/>
            <a:ext cx="11330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/>
              <a:t>T</a:t>
            </a:r>
            <a:r>
              <a:rPr lang="en-US" sz="5400" u="sng"/>
              <a:t>ypes of </a:t>
            </a:r>
            <a:r>
              <a:rPr lang="en-US" sz="5400" b="1" u="sng"/>
              <a:t>T</a:t>
            </a:r>
            <a:r>
              <a:rPr lang="en-US" sz="5400" u="sng"/>
              <a:t>opology :-</a:t>
            </a:r>
            <a:endParaRPr lang="en-IN" sz="5400" u="sng"/>
          </a:p>
        </p:txBody>
      </p:sp>
      <p:sp>
        <p:nvSpPr>
          <p:cNvPr id="4" name="TextBox 3"/>
          <p:cNvSpPr txBox="1"/>
          <p:nvPr/>
        </p:nvSpPr>
        <p:spPr>
          <a:xfrm>
            <a:off x="619298" y="1620983"/>
            <a:ext cx="1102267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        Network Topology are six types of basic topologies are as follows :  </a:t>
            </a:r>
          </a:p>
          <a:p>
            <a:endParaRPr lang="en-US"/>
          </a:p>
          <a:p>
            <a:r>
              <a:rPr lang="en-US"/>
              <a:t>                                                                       </a:t>
            </a:r>
            <a:r>
              <a:rPr lang="en-US" sz="2800"/>
              <a:t>1. BUS TOPOLOGY </a:t>
            </a:r>
          </a:p>
          <a:p>
            <a:r>
              <a:rPr lang="en-US" sz="2800"/>
              <a:t>                                              2. STAR TOPOLOGY</a:t>
            </a:r>
          </a:p>
          <a:p>
            <a:r>
              <a:rPr lang="en-US" sz="2800"/>
              <a:t>                                              3. RING TOPOLOGY</a:t>
            </a:r>
          </a:p>
          <a:p>
            <a:r>
              <a:rPr lang="en-US" sz="2800"/>
              <a:t>                                              4. MESH TOPOLOGY</a:t>
            </a:r>
          </a:p>
          <a:p>
            <a:r>
              <a:rPr lang="en-US" sz="2800"/>
              <a:t>                                              5. TREE TOPOLOGY</a:t>
            </a:r>
          </a:p>
          <a:p>
            <a:r>
              <a:rPr lang="en-US" sz="2800"/>
              <a:t>                                              6. HYBRID TOPOLOGY</a:t>
            </a:r>
          </a:p>
          <a:p>
            <a:r>
              <a:rPr lang="en-US"/>
              <a:t>                                 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474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767" y="756458"/>
            <a:ext cx="1102267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                                   </a:t>
            </a:r>
            <a:r>
              <a:rPr lang="en-US" sz="4000" b="1" u="sng"/>
              <a:t>BUS TOPOLOGY</a:t>
            </a:r>
          </a:p>
          <a:p>
            <a:endParaRPr lang="en-US"/>
          </a:p>
          <a:p>
            <a:r>
              <a:rPr lang="en-US" sz="3600" b="1"/>
              <a:t>B</a:t>
            </a:r>
            <a:r>
              <a:rPr lang="en-US" sz="3600"/>
              <a:t>us </a:t>
            </a:r>
            <a:r>
              <a:rPr lang="en-US" sz="3600" b="1"/>
              <a:t>T</a:t>
            </a:r>
            <a:r>
              <a:rPr lang="en-US" sz="3600"/>
              <a:t>opology is a specific type of Network topology in which all various devices in the network are connected to a single line cable or line.</a:t>
            </a:r>
            <a:endParaRPr lang="en-IN" sz="3600"/>
          </a:p>
        </p:txBody>
      </p:sp>
      <p:pic>
        <p:nvPicPr>
          <p:cNvPr id="11" name="Picture 10" descr="graphics - Draw (very basic) network &lt;strong&gt;topology&lt;/strong&gt; using tikz - TeX - LaTeX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76" y="3957334"/>
            <a:ext cx="5956068" cy="2302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73383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Bus Topology</a:t>
            </a:r>
            <a:endParaRPr lang="en-IN" u="sn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/>
              <a:t>Advantages</a:t>
            </a:r>
            <a:endParaRPr lang="en-IN" u="sn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Easy to connect a computer or peripheral to a linear bus.</a:t>
            </a:r>
          </a:p>
          <a:p>
            <a:r>
              <a:rPr lang="en-US"/>
              <a:t>Requires less cable length than a </a:t>
            </a:r>
            <a:r>
              <a:rPr lang="en-US" b="1"/>
              <a:t>Star Topology.</a:t>
            </a:r>
            <a:endParaRPr lang="en-IN" b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/>
              <a:t>Disadvantages</a:t>
            </a:r>
            <a:endParaRPr lang="en-IN" u="sng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Entire network shut down if there is a break in main cable or line.</a:t>
            </a:r>
          </a:p>
          <a:p>
            <a:r>
              <a:rPr lang="en-US"/>
              <a:t>Difficult to identify the problem if the entire network 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463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0327" y="556953"/>
            <a:ext cx="1080654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                                        </a:t>
            </a:r>
            <a:r>
              <a:rPr lang="en-US" sz="4000" b="1" u="sng"/>
              <a:t>STAR TOPOLOGY</a:t>
            </a:r>
          </a:p>
          <a:p>
            <a:endParaRPr lang="en-US"/>
          </a:p>
          <a:p>
            <a:r>
              <a:rPr lang="en-US"/>
              <a:t> </a:t>
            </a:r>
            <a:r>
              <a:rPr lang="en-US" sz="3600" b="1"/>
              <a:t>S</a:t>
            </a:r>
            <a:r>
              <a:rPr lang="en-US" sz="3600"/>
              <a:t>tar </a:t>
            </a:r>
            <a:r>
              <a:rPr lang="en-US" sz="3600" b="1"/>
              <a:t>T</a:t>
            </a:r>
            <a:r>
              <a:rPr lang="en-US" sz="3600"/>
              <a:t>opology is a network topology  where each individual piece of a network is attached to a </a:t>
            </a:r>
            <a:r>
              <a:rPr lang="en-US" sz="3600" b="1"/>
              <a:t>C</a:t>
            </a:r>
            <a:r>
              <a:rPr lang="en-US" sz="3600"/>
              <a:t>entral </a:t>
            </a:r>
            <a:r>
              <a:rPr lang="en-US" sz="3600" b="1"/>
              <a:t>n</a:t>
            </a:r>
            <a:r>
              <a:rPr lang="en-US" sz="3600"/>
              <a:t>ode(hub or Switch). </a:t>
            </a:r>
            <a:r>
              <a:rPr lang="en-US" sz="3600" b="1"/>
              <a:t>Star topology </a:t>
            </a:r>
            <a:r>
              <a:rPr lang="en-US" sz="3600"/>
              <a:t>is also known as </a:t>
            </a:r>
            <a:r>
              <a:rPr lang="en-US" sz="2800"/>
              <a:t>STAR NETWORK.</a:t>
            </a:r>
            <a:endParaRPr lang="en-IN" sz="2800"/>
          </a:p>
        </p:txBody>
      </p:sp>
      <p:pic>
        <p:nvPicPr>
          <p:cNvPr id="4" name="Picture 3" descr="graphics - Draw (very basic) network &lt;strong&gt;topology&lt;/strong&gt; using tikz - TeX - LaTeX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530" y="3757829"/>
            <a:ext cx="4771505" cy="26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03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Star Topology</a:t>
            </a:r>
            <a:endParaRPr lang="en-IN" u="sn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/>
              <a:t>Advantages</a:t>
            </a:r>
            <a:endParaRPr lang="en-IN" u="sn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Easy to install.</a:t>
            </a:r>
          </a:p>
          <a:p>
            <a:r>
              <a:rPr lang="en-US"/>
              <a:t>Easy to detect fault.</a:t>
            </a:r>
            <a:endParaRPr lang="en-IN"/>
          </a:p>
          <a:p>
            <a:r>
              <a:rPr lang="en-IN"/>
              <a:t>Safe to use.</a:t>
            </a:r>
          </a:p>
          <a:p>
            <a:r>
              <a:rPr lang="en-IN"/>
              <a:t>No point-to-point connection.</a:t>
            </a:r>
          </a:p>
          <a:p>
            <a:r>
              <a:rPr lang="en-IN"/>
              <a:t>It is very useful topology.</a:t>
            </a:r>
          </a:p>
          <a:p>
            <a:r>
              <a:rPr lang="en-IN"/>
              <a:t>It is very reliable.</a:t>
            </a:r>
          </a:p>
          <a:p>
            <a:r>
              <a:rPr lang="en-IN"/>
              <a:t>Data transmission is faster in a star topology.</a:t>
            </a:r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/>
              <a:t>Disadvantages</a:t>
            </a:r>
            <a:endParaRPr lang="en-IN" u="sng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Require more cable length .</a:t>
            </a:r>
          </a:p>
          <a:p>
            <a:r>
              <a:rPr lang="en-US"/>
              <a:t>If the hub or switch fails nodes attached are disable.</a:t>
            </a:r>
          </a:p>
          <a:p>
            <a:r>
              <a:rPr lang="en-US"/>
              <a:t>It is more expensive.</a:t>
            </a:r>
          </a:p>
        </p:txBody>
      </p:sp>
    </p:spTree>
    <p:extLst>
      <p:ext uri="{BB962C8B-B14F-4D97-AF65-F5344CB8AC3E}">
        <p14:creationId xmlns:p14="http://schemas.microsoft.com/office/powerpoint/2010/main" val="396634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>
                <a:latin typeface="Algerian" panose="04020705040A02060702" pitchFamily="82" charset="0"/>
              </a:rPr>
              <a:t>FTP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FTP stands for </a:t>
            </a:r>
            <a:r>
              <a:rPr lang="en-US" sz="2400" b="1"/>
              <a:t>FILE TRANSFER PROTOCOL. </a:t>
            </a:r>
          </a:p>
          <a:p>
            <a:pPr>
              <a:buFont typeface="Wingdings" charset="2"/>
              <a:buChar char="Ø"/>
            </a:pPr>
            <a:r>
              <a:rPr lang="en-US" sz="2400"/>
              <a:t>It is an </a:t>
            </a:r>
            <a:r>
              <a:rPr lang="en-US" sz="2400" b="1"/>
              <a:t>Application layer </a:t>
            </a:r>
            <a:r>
              <a:rPr lang="en-US" sz="2400"/>
              <a:t>protocol. </a:t>
            </a:r>
          </a:p>
          <a:p>
            <a:pPr>
              <a:buFont typeface="Wingdings" charset="2"/>
              <a:buChar char="Ø"/>
            </a:pPr>
            <a:r>
              <a:rPr lang="en-US" sz="2400"/>
              <a:t>It is used to exchange files from one host to another host connected over the internet. </a:t>
            </a:r>
          </a:p>
          <a:p>
            <a:pPr>
              <a:buFont typeface="Wingdings" charset="2"/>
              <a:buChar char="Ø"/>
            </a:pPr>
            <a:r>
              <a:rPr lang="en-US" sz="2400"/>
              <a:t>FTP is used to copy files from one host to another browser and the web server.</a:t>
            </a:r>
          </a:p>
          <a:p>
            <a:pPr>
              <a:buFont typeface="Wingdings" charset="2"/>
              <a:buChar char="Ø"/>
            </a:pPr>
            <a:r>
              <a:rPr lang="en-US" sz="2400"/>
              <a:t>FTP Server you can Download &amp; upload  Files over the Internet.</a:t>
            </a:r>
          </a:p>
          <a:p>
            <a:pPr>
              <a:buFont typeface="Wingdings" charset="2"/>
              <a:buChar char="Ø"/>
            </a:pPr>
            <a:r>
              <a:rPr lang="en-US" sz="2400"/>
              <a:t> FTP is the </a:t>
            </a:r>
            <a:r>
              <a:rPr lang="en-US" sz="2400" b="1"/>
              <a:t>client Server based </a:t>
            </a:r>
            <a:r>
              <a:rPr lang="en-US" sz="2400"/>
              <a:t>Model.</a:t>
            </a:r>
          </a:p>
        </p:txBody>
      </p:sp>
    </p:spTree>
    <p:extLst>
      <p:ext uri="{BB962C8B-B14F-4D97-AF65-F5344CB8AC3E}">
        <p14:creationId xmlns:p14="http://schemas.microsoft.com/office/powerpoint/2010/main" val="1284191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619297" y="615142"/>
            <a:ext cx="111182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                                    </a:t>
            </a:r>
            <a:r>
              <a:rPr lang="en-US" sz="4000" b="1" u="sng"/>
              <a:t>RING TOPOLOGY</a:t>
            </a:r>
          </a:p>
          <a:p>
            <a:endParaRPr lang="en-US" sz="4000" b="1" u="sng"/>
          </a:p>
          <a:p>
            <a:r>
              <a:rPr lang="en-US" sz="3600"/>
              <a:t>It is a specific kind of network setup in which devices are connected in a ring pass information two or from each other computer in the ring structure.</a:t>
            </a:r>
          </a:p>
        </p:txBody>
      </p:sp>
      <p:pic>
        <p:nvPicPr>
          <p:cNvPr id="4" name="Picture 3" descr="Project Scheduling Heuristics-Based Standard PSO for Task-Resourc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10" y="3588899"/>
            <a:ext cx="2834640" cy="24356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47310" y="6024527"/>
            <a:ext cx="2834640" cy="284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621878" y="5937828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  <a:r>
              <a:rPr lang="en-US" sz="1100">
                <a:solidFill>
                  <a:schemeClr val="bg1"/>
                </a:solidFill>
              </a:rPr>
              <a:t>Figure 3: Ring Network Topology </a:t>
            </a:r>
            <a:endParaRPr lang="en-IN" sz="1100"/>
          </a:p>
        </p:txBody>
      </p:sp>
    </p:spTree>
    <p:extLst>
      <p:ext uri="{BB962C8B-B14F-4D97-AF65-F5344CB8AC3E}">
        <p14:creationId xmlns:p14="http://schemas.microsoft.com/office/powerpoint/2010/main" val="2811605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Ring Topology</a:t>
            </a:r>
            <a:endParaRPr lang="en-IN" u="sn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/>
              <a:t>Advantages</a:t>
            </a:r>
            <a:endParaRPr lang="en-IN" u="sn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Point to point line configuration make it easy to identify and isolate fault.</a:t>
            </a:r>
          </a:p>
          <a:p>
            <a:r>
              <a:rPr lang="en-US"/>
              <a:t>Does not require a central node or hub to manage the communicate between the computers.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/>
              <a:t>Disadvantages</a:t>
            </a:r>
            <a:endParaRPr lang="en-IN" u="sng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Moving adding and changing the device can effect the network.</a:t>
            </a:r>
          </a:p>
          <a:p>
            <a:r>
              <a:rPr lang="en-US"/>
              <a:t>Bandwidth is shared on all links between the devices.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139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kz pgf - Fully connected &lt;strong&gt;network&lt;/strong&gt; diagram - TeX - LaTeX Stack Exchan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32" y="3599410"/>
            <a:ext cx="3092336" cy="2701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4172990" y="6039437"/>
            <a:ext cx="4164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                        Figure 4: Mesh Network Topology</a:t>
            </a:r>
            <a:endParaRPr lang="en-IN" sz="11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0451" y="673331"/>
            <a:ext cx="1113074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                                               </a:t>
            </a:r>
            <a:r>
              <a:rPr lang="en-US" sz="4000" b="1" u="sng"/>
              <a:t>MESH TOPOLOGY</a:t>
            </a:r>
          </a:p>
          <a:p>
            <a:endParaRPr lang="en-US"/>
          </a:p>
          <a:p>
            <a:r>
              <a:rPr lang="en-US" sz="3600"/>
              <a:t>In a </a:t>
            </a:r>
            <a:r>
              <a:rPr lang="en-US" sz="3600" b="1"/>
              <a:t>M</a:t>
            </a:r>
            <a:r>
              <a:rPr lang="en-US" sz="3600"/>
              <a:t>esh </a:t>
            </a:r>
            <a:r>
              <a:rPr lang="en-US" sz="3600" b="1"/>
              <a:t>T</a:t>
            </a:r>
            <a:r>
              <a:rPr lang="en-US" sz="3600"/>
              <a:t>opology there is no central connection point. Each node is connected to at least one other node and usually to more than one.</a:t>
            </a:r>
            <a:endParaRPr lang="en-IN" sz="3600"/>
          </a:p>
        </p:txBody>
      </p:sp>
    </p:spTree>
    <p:extLst>
      <p:ext uri="{BB962C8B-B14F-4D97-AF65-F5344CB8AC3E}">
        <p14:creationId xmlns:p14="http://schemas.microsoft.com/office/powerpoint/2010/main" val="2493092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Mesh Topology</a:t>
            </a:r>
            <a:endParaRPr lang="en-IN" u="sn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/>
              <a:t>Advantages</a:t>
            </a:r>
            <a:endParaRPr lang="en-IN" u="sn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Network can be easily expanded.</a:t>
            </a:r>
            <a:endParaRPr lang="en-IN"/>
          </a:p>
          <a:p>
            <a:r>
              <a:rPr lang="en-US"/>
              <a:t>Send the data from one node to many nodes.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/>
              <a:t>Disadvantages</a:t>
            </a:r>
            <a:endParaRPr lang="en-IN" u="sng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It quite expansive since a higher length of cable required.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284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s - Draw (very basic) network &lt;strong&gt;topology&lt;/strong&gt; using tikz - TeX - LaTeX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70" y="4106487"/>
            <a:ext cx="3821520" cy="2249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891" y="615142"/>
            <a:ext cx="1104761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                                              </a:t>
            </a:r>
            <a:r>
              <a:rPr lang="en-US" sz="4000" b="1" u="sng"/>
              <a:t>TREE TOPOLOGY</a:t>
            </a:r>
          </a:p>
          <a:p>
            <a:endParaRPr lang="en-US"/>
          </a:p>
          <a:p>
            <a:r>
              <a:rPr lang="en-US" sz="3600"/>
              <a:t>A </a:t>
            </a:r>
            <a:r>
              <a:rPr lang="en-US" sz="3600" b="1"/>
              <a:t>T</a:t>
            </a:r>
            <a:r>
              <a:rPr lang="en-US" sz="3600"/>
              <a:t>ree </a:t>
            </a:r>
            <a:r>
              <a:rPr lang="en-US" sz="3600" b="1"/>
              <a:t>T</a:t>
            </a:r>
            <a:r>
              <a:rPr lang="en-US" sz="3600"/>
              <a:t>opology is a type of network topology that includes at least three specific level in a topology hierarchy . Tree Topology is a </a:t>
            </a:r>
            <a:r>
              <a:rPr lang="en-US" sz="3600" b="1"/>
              <a:t>C</a:t>
            </a:r>
            <a:r>
              <a:rPr lang="en-US" sz="3600"/>
              <a:t>ombination of </a:t>
            </a:r>
            <a:r>
              <a:rPr lang="en-US" sz="3600" b="1"/>
              <a:t>star</a:t>
            </a:r>
            <a:r>
              <a:rPr lang="en-US" sz="3600"/>
              <a:t> and </a:t>
            </a:r>
            <a:r>
              <a:rPr lang="en-US" sz="3600" b="1"/>
              <a:t>bus topology</a:t>
            </a:r>
            <a:r>
              <a:rPr lang="en-US" sz="3600"/>
              <a:t>.</a:t>
            </a:r>
            <a:endParaRPr lang="en-IN" sz="3600"/>
          </a:p>
        </p:txBody>
      </p:sp>
    </p:spTree>
    <p:extLst>
      <p:ext uri="{BB962C8B-B14F-4D97-AF65-F5344CB8AC3E}">
        <p14:creationId xmlns:p14="http://schemas.microsoft.com/office/powerpoint/2010/main" val="612374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Tree Topology</a:t>
            </a:r>
            <a:endParaRPr lang="en-IN" u="sn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/>
              <a:t>Advantages</a:t>
            </a:r>
            <a:endParaRPr lang="en-IN" u="sn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It is the most suitable topology for large network.</a:t>
            </a:r>
          </a:p>
          <a:p>
            <a:r>
              <a:rPr lang="en-US"/>
              <a:t>Since it divides the network in sub parts so it becomes more manageable. 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/>
              <a:t>Disadvantages</a:t>
            </a:r>
            <a:endParaRPr lang="en-IN" u="sng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If the main cable line breaks, the entire segments goes down.</a:t>
            </a:r>
          </a:p>
          <a:p>
            <a:r>
              <a:rPr lang="en-US"/>
              <a:t>More difficult to configure and wire than other topologies.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417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s - Draw (very basic) network &lt;strong&gt;topology&lt;/strong&gt; using tikz - TeX - LaTeX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28" y="3857581"/>
            <a:ext cx="2485505" cy="25059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6829" y="656705"/>
            <a:ext cx="1100605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                                      </a:t>
            </a:r>
            <a:r>
              <a:rPr lang="en-US" sz="4000" b="1" u="sng"/>
              <a:t>HYBRID</a:t>
            </a:r>
            <a:r>
              <a:rPr lang="en-US" sz="4000"/>
              <a:t> </a:t>
            </a:r>
            <a:r>
              <a:rPr lang="en-US" sz="4000" b="1" u="sng"/>
              <a:t>TOPOLOGY</a:t>
            </a:r>
          </a:p>
          <a:p>
            <a:endParaRPr lang="en-US" b="1" u="sng"/>
          </a:p>
          <a:p>
            <a:r>
              <a:rPr lang="en-US" sz="3600"/>
              <a:t>A </a:t>
            </a:r>
            <a:r>
              <a:rPr lang="en-US" sz="3600" b="1"/>
              <a:t>H</a:t>
            </a:r>
            <a:r>
              <a:rPr lang="en-US" sz="3600"/>
              <a:t>ybrid </a:t>
            </a:r>
            <a:r>
              <a:rPr lang="en-US" sz="3600" b="1"/>
              <a:t>T</a:t>
            </a:r>
            <a:r>
              <a:rPr lang="en-US" sz="3600"/>
              <a:t>opology is a network topology design contains more than one topology . It is  also known as  mix topology.</a:t>
            </a:r>
          </a:p>
          <a:p>
            <a:r>
              <a:rPr lang="en-US" sz="3600"/>
              <a:t> </a:t>
            </a:r>
            <a:r>
              <a:rPr lang="en-US" sz="2400"/>
              <a:t>( in figure 6: mixing of three topology Star, Ring &amp; Mesh topology ).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824991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Hybrid Topology</a:t>
            </a:r>
            <a:endParaRPr lang="en-IN" u="sn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/>
              <a:t>Advantages</a:t>
            </a:r>
            <a:endParaRPr lang="en-IN" u="sn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Since it divides the network in sub parts, so it becomes more manageable.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/>
              <a:t>Disadvantages</a:t>
            </a:r>
            <a:endParaRPr lang="en-IN" u="sng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More difficult to configure and wire than other topologies.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506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Importance</a:t>
            </a:r>
            <a:r>
              <a:rPr lang="en-US"/>
              <a:t> </a:t>
            </a:r>
            <a:r>
              <a:rPr lang="en-US" u="sng"/>
              <a:t>of</a:t>
            </a:r>
            <a:r>
              <a:rPr lang="en-US"/>
              <a:t> </a:t>
            </a:r>
            <a:r>
              <a:rPr lang="en-US" u="sng"/>
              <a:t>Network</a:t>
            </a:r>
            <a:r>
              <a:rPr lang="en-US"/>
              <a:t> </a:t>
            </a:r>
            <a:r>
              <a:rPr lang="en-US" u="sng"/>
              <a:t>Topology</a:t>
            </a:r>
            <a:endParaRPr lang="en-IN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 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1732" y="2192046"/>
            <a:ext cx="4754880" cy="3749040"/>
          </a:xfrm>
        </p:spPr>
        <p:txBody>
          <a:bodyPr>
            <a:normAutofit fontScale="92500"/>
          </a:bodyPr>
          <a:lstStyle/>
          <a:p>
            <a:r>
              <a:rPr lang="en-US" sz="2400"/>
              <a:t>Error or fault detection is made easy using network topologies.</a:t>
            </a:r>
          </a:p>
          <a:p>
            <a:r>
              <a:rPr lang="en-US" sz="2400"/>
              <a:t>It allows us to understand the different elements of our network and where they connect.</a:t>
            </a:r>
          </a:p>
          <a:p>
            <a:r>
              <a:rPr lang="en-US" sz="2400"/>
              <a:t>Play a crucial role in performance.</a:t>
            </a:r>
          </a:p>
          <a:p>
            <a:r>
              <a:rPr lang="en-US" sz="2400"/>
              <a:t>Cost Reduction.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661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/>
              <a:t>OSI MODEL</a:t>
            </a:r>
            <a:endParaRPr lang="en-IN" sz="115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5567" y="4777381"/>
            <a:ext cx="7988963" cy="97762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Open System Interconnection</a:t>
            </a:r>
            <a:endParaRPr lang="en-IN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5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22" y="1432101"/>
            <a:ext cx="8274756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3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OSI MODEL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/>
              <a:t>OSI</a:t>
            </a:r>
            <a:r>
              <a:rPr lang="en-US"/>
              <a:t> stands for OPEN SYSTEM INTERCONNECTION. It is designed by ISO</a:t>
            </a:r>
            <a:r>
              <a:rPr lang="en-US">
                <a:solidFill>
                  <a:schemeClr val="bg1"/>
                </a:solidFill>
                <a:highlight>
                  <a:srgbClr val="00FFFF"/>
                </a:highlight>
              </a:rPr>
              <a:t>(International Standard of Organization or International organization for standardization)</a:t>
            </a:r>
            <a:r>
              <a:rPr lang="en-US"/>
              <a:t> in </a:t>
            </a:r>
            <a:r>
              <a:rPr lang="en-US" b="1"/>
              <a:t>1970s.</a:t>
            </a:r>
          </a:p>
          <a:p>
            <a:pPr marL="0" indent="0">
              <a:buNone/>
            </a:pPr>
            <a:r>
              <a:rPr lang="en-US"/>
              <a:t>       OSI was introduced in </a:t>
            </a:r>
            <a:r>
              <a:rPr lang="en-US" b="1"/>
              <a:t>1983</a:t>
            </a:r>
            <a:r>
              <a:rPr lang="en-US"/>
              <a:t> by representatives of the major computer and telecom</a:t>
            </a:r>
          </a:p>
          <a:p>
            <a:pPr marL="0" indent="0">
              <a:buNone/>
            </a:pPr>
            <a:r>
              <a:rPr lang="en-US"/>
              <a:t>companies and was adopted by ISO as an international standard in </a:t>
            </a:r>
            <a:r>
              <a:rPr lang="en-US" b="1"/>
              <a:t>1984.</a:t>
            </a:r>
          </a:p>
          <a:p>
            <a:pPr marL="0" indent="0">
              <a:buNone/>
            </a:pPr>
            <a:r>
              <a:rPr lang="en-US"/>
              <a:t>An open system is a set of protocols that allows any two different system to communicate regardless of their underlying architecture.</a:t>
            </a:r>
          </a:p>
          <a:p>
            <a:pPr marL="0" indent="0">
              <a:buNone/>
            </a:pPr>
            <a:r>
              <a:rPr lang="en-US"/>
              <a:t>            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137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OSI Model</a:t>
            </a:r>
            <a:endParaRPr lang="en-IN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58" r="24770"/>
          <a:stretch>
            <a:fillRect/>
          </a:stretch>
        </p:blipFill>
        <p:spPr>
          <a:xfrm>
            <a:off x="2198914" y="2016125"/>
            <a:ext cx="8033657" cy="4037356"/>
          </a:xfrm>
        </p:spPr>
      </p:pic>
    </p:spTree>
    <p:extLst>
      <p:ext uri="{BB962C8B-B14F-4D97-AF65-F5344CB8AC3E}">
        <p14:creationId xmlns:p14="http://schemas.microsoft.com/office/powerpoint/2010/main" val="224504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layer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Physical layer</a:t>
            </a:r>
          </a:p>
          <a:p>
            <a:r>
              <a:rPr lang="en-US"/>
              <a:t>Datalink Layer</a:t>
            </a:r>
          </a:p>
          <a:p>
            <a:r>
              <a:rPr lang="en-US"/>
              <a:t>Network Layer</a:t>
            </a:r>
          </a:p>
          <a:p>
            <a:r>
              <a:rPr lang="en-US"/>
              <a:t>Transport layer </a:t>
            </a:r>
          </a:p>
          <a:p>
            <a:r>
              <a:rPr lang="en-US"/>
              <a:t>Session Layer</a:t>
            </a:r>
          </a:p>
          <a:p>
            <a:r>
              <a:rPr lang="en-US"/>
              <a:t>Presentation layer</a:t>
            </a:r>
          </a:p>
          <a:p>
            <a:r>
              <a:rPr lang="en-US"/>
              <a:t>Application Layer</a:t>
            </a:r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08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layer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Physical layer is responsible for transmitting individual bits from one node to the next.</a:t>
            </a:r>
          </a:p>
          <a:p>
            <a:pPr marL="0" indent="0">
              <a:buNone/>
            </a:pPr>
            <a:r>
              <a:rPr lang="en-US" b="1" u="sng"/>
              <a:t>Functions of physical layer:</a:t>
            </a:r>
          </a:p>
          <a:p>
            <a:r>
              <a:rPr lang="en-US"/>
              <a:t>Representation of bits.</a:t>
            </a:r>
          </a:p>
          <a:p>
            <a:r>
              <a:rPr lang="en-US"/>
              <a:t>Data Rate.</a:t>
            </a:r>
          </a:p>
          <a:p>
            <a:r>
              <a:rPr lang="en-US"/>
              <a:t>Synchronization of bits.</a:t>
            </a:r>
            <a:endParaRPr lang="en-IN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3220" t="12721" r="17595" b="6820"/>
          <a:stretch>
            <a:fillRect/>
          </a:stretch>
        </p:blipFill>
        <p:spPr>
          <a:xfrm>
            <a:off x="5856515" y="2580322"/>
            <a:ext cx="4016828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2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link layer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datalink layer is responsible for transmitting frames from one node to the next.</a:t>
            </a:r>
          </a:p>
          <a:p>
            <a:pPr marL="0" indent="0">
              <a:buNone/>
            </a:pPr>
            <a:r>
              <a:rPr lang="en-IN" b="1" u="sng"/>
              <a:t>Functions of Data-link Layer :</a:t>
            </a:r>
          </a:p>
          <a:p>
            <a:r>
              <a:rPr lang="en-IN"/>
              <a:t>Framing</a:t>
            </a:r>
          </a:p>
          <a:p>
            <a:r>
              <a:rPr lang="en-IN"/>
              <a:t>Physical addressing</a:t>
            </a:r>
          </a:p>
          <a:p>
            <a:r>
              <a:rPr lang="en-IN"/>
              <a:t>Flow control</a:t>
            </a:r>
          </a:p>
          <a:p>
            <a:r>
              <a:rPr lang="en-IN"/>
              <a:t>Error control</a:t>
            </a:r>
          </a:p>
          <a:p>
            <a:r>
              <a:rPr lang="en-IN"/>
              <a:t>Access control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2699" t="12950" r="9801" b="9785"/>
          <a:stretch>
            <a:fillRect/>
          </a:stretch>
        </p:blipFill>
        <p:spPr>
          <a:xfrm>
            <a:off x="5508172" y="2493236"/>
            <a:ext cx="5344886" cy="313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24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layer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894" y="2059274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network layer is responsible for the delivery of packets from the original source to the final destination.</a:t>
            </a:r>
          </a:p>
          <a:p>
            <a:pPr marL="0" indent="0">
              <a:buNone/>
            </a:pPr>
            <a:r>
              <a:rPr lang="en-US" b="1" u="sng"/>
              <a:t>Functions of Network Layer:</a:t>
            </a:r>
          </a:p>
          <a:p>
            <a:r>
              <a:rPr lang="en-US"/>
              <a:t>Local addressing.</a:t>
            </a:r>
          </a:p>
          <a:p>
            <a:r>
              <a:rPr lang="en-US" err="1"/>
              <a:t>Rounting</a:t>
            </a:r>
            <a:r>
              <a:rPr lang="en-US"/>
              <a:t>.</a:t>
            </a:r>
            <a:endParaRPr lang="en-IN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3723" t="13650" r="15294" b="15080"/>
          <a:stretch>
            <a:fillRect/>
          </a:stretch>
        </p:blipFill>
        <p:spPr>
          <a:xfrm>
            <a:off x="5291280" y="2624639"/>
            <a:ext cx="5763574" cy="301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043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layer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transport layer is responsible for to delivery of message from one process to another(Process-to-Process delivery).</a:t>
            </a:r>
          </a:p>
          <a:p>
            <a:pPr marL="0" indent="0">
              <a:buNone/>
            </a:pPr>
            <a:r>
              <a:rPr lang="en-US" b="1" u="sng"/>
              <a:t>Functions of Transport layer:</a:t>
            </a:r>
          </a:p>
          <a:p>
            <a:r>
              <a:rPr lang="en-US"/>
              <a:t>Port Addressing.</a:t>
            </a:r>
          </a:p>
          <a:p>
            <a:r>
              <a:rPr lang="en-US"/>
              <a:t>Segmentation and reassembly.</a:t>
            </a:r>
          </a:p>
          <a:p>
            <a:r>
              <a:rPr lang="en-US"/>
              <a:t>Connection control.</a:t>
            </a:r>
          </a:p>
          <a:p>
            <a:r>
              <a:rPr lang="en-US"/>
              <a:t>Flow &amp; Error control.</a:t>
            </a:r>
            <a:endParaRPr lang="en-IN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3523" t="12854" r="6879" b="10025"/>
          <a:stretch>
            <a:fillRect/>
          </a:stretch>
        </p:blipFill>
        <p:spPr>
          <a:xfrm>
            <a:off x="5775281" y="2875545"/>
            <a:ext cx="527957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73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layer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This Session </a:t>
            </a:r>
            <a:r>
              <a:rPr lang="en-US" err="1"/>
              <a:t>layeris</a:t>
            </a:r>
            <a:r>
              <a:rPr lang="en-US"/>
              <a:t> the network dialog controller. It established, maintains and synchronizes the interaction between communicating system.</a:t>
            </a:r>
          </a:p>
          <a:p>
            <a:pPr marL="0" indent="0">
              <a:buNone/>
            </a:pPr>
            <a:r>
              <a:rPr lang="en-US" b="1" u="sng"/>
              <a:t>Functions of Session Layer:</a:t>
            </a:r>
          </a:p>
          <a:p>
            <a:r>
              <a:rPr lang="en-US"/>
              <a:t>Dialog control.</a:t>
            </a:r>
          </a:p>
          <a:p>
            <a:r>
              <a:rPr lang="en-US"/>
              <a:t>Synchronization.</a:t>
            </a:r>
            <a:endParaRPr lang="en-IN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2095" t="26261" r="8710" b="3703"/>
          <a:stretch>
            <a:fillRect/>
          </a:stretch>
        </p:blipFill>
        <p:spPr>
          <a:xfrm>
            <a:off x="5067711" y="3189513"/>
            <a:ext cx="5987143" cy="255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83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layer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The presentation layer is concerned with the syntax and semantic of the information exchanged between two system.</a:t>
            </a:r>
          </a:p>
          <a:p>
            <a:pPr marL="0" indent="0">
              <a:buNone/>
            </a:pPr>
            <a:r>
              <a:rPr lang="en-US" b="1" u="sng"/>
              <a:t>Functions of Presentation Layer:</a:t>
            </a:r>
          </a:p>
          <a:p>
            <a:r>
              <a:rPr lang="en-US"/>
              <a:t>Translation.</a:t>
            </a:r>
          </a:p>
          <a:p>
            <a:r>
              <a:rPr lang="en-US"/>
              <a:t>Encryption.</a:t>
            </a:r>
          </a:p>
          <a:p>
            <a:r>
              <a:rPr lang="en-US"/>
              <a:t>Compression (Data compress).</a:t>
            </a:r>
          </a:p>
          <a:p>
            <a:pPr marL="0" indent="0">
              <a:buNone/>
            </a:pPr>
            <a:endParaRPr lang="en-IN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2232" t="15396" r="10804" b="3492"/>
          <a:stretch>
            <a:fillRect/>
          </a:stretch>
        </p:blipFill>
        <p:spPr>
          <a:xfrm>
            <a:off x="5573486" y="3243941"/>
            <a:ext cx="6030687" cy="25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44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layer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application layer  enables the user , whether human or software to access the network. It provides user interfaces and support for services.</a:t>
            </a:r>
          </a:p>
          <a:p>
            <a:pPr marL="0" indent="0">
              <a:buNone/>
            </a:pPr>
            <a:r>
              <a:rPr lang="en-US" b="1" u="sng"/>
              <a:t>Functions of Application layer:</a:t>
            </a:r>
          </a:p>
          <a:p>
            <a:r>
              <a:rPr lang="en-US"/>
              <a:t>Network virtual terminal.</a:t>
            </a:r>
          </a:p>
          <a:p>
            <a:r>
              <a:rPr lang="en-US"/>
              <a:t>File transfer access and management(FTAM).</a:t>
            </a:r>
            <a:endParaRPr lang="en-IN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2589" t="34921" r="7233" b="3492"/>
          <a:stretch>
            <a:fillRect/>
          </a:stretch>
        </p:blipFill>
        <p:spPr>
          <a:xfrm>
            <a:off x="6629402" y="3058886"/>
            <a:ext cx="5170713" cy="277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9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98" y="959203"/>
            <a:ext cx="93440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01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 rotWithShape="1">
          <a:blip r:embed="rId3"/>
          <a:srcRect l="6696" t="16190" r="15893" b="7936"/>
          <a:stretch>
            <a:fillRect/>
          </a:stretch>
        </p:blipFill>
        <p:spPr>
          <a:xfrm>
            <a:off x="1710690" y="658495"/>
            <a:ext cx="9032875" cy="49803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6544" y="2340429"/>
            <a:ext cx="10101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/>
              <a:t>THANK YOU!!</a:t>
            </a:r>
            <a:endParaRPr lang="en-IN" sz="7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823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201" y="688622"/>
            <a:ext cx="105889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FTP creates two processes such as </a:t>
            </a:r>
            <a:r>
              <a:rPr lang="en-US" sz="2800" b="1"/>
              <a:t>Control process </a:t>
            </a:r>
            <a:r>
              <a:rPr lang="en-US" sz="2800"/>
              <a:t>and </a:t>
            </a:r>
            <a:r>
              <a:rPr lang="en-US" sz="2800" b="1"/>
              <a:t>Data process </a:t>
            </a:r>
            <a:r>
              <a:rPr lang="en-US" sz="2800"/>
              <a:t>at both ends i.e. at client as well as at server.</a:t>
            </a:r>
          </a:p>
          <a:p>
            <a:endParaRPr lang="en-US" sz="2800"/>
          </a:p>
          <a:p>
            <a:r>
              <a:rPr lang="en-US" sz="2800"/>
              <a:t>FTP established two Different Connections: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/>
              <a:t>Control Connection.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/>
              <a:t>Data Connection.</a:t>
            </a:r>
          </a:p>
          <a:p>
            <a:r>
              <a:rPr lang="en-US" sz="2800"/>
              <a:t>Control connection made between the </a:t>
            </a:r>
            <a:r>
              <a:rPr lang="en-US" sz="2800" b="1"/>
              <a:t>control Processes </a:t>
            </a:r>
            <a:r>
              <a:rPr lang="en-US" sz="2800"/>
              <a:t>while the data connection is made between the </a:t>
            </a:r>
            <a:r>
              <a:rPr lang="en-US" sz="2800" b="1"/>
              <a:t>data transfer processes.</a:t>
            </a:r>
          </a:p>
          <a:p>
            <a:r>
              <a:rPr lang="en-US" sz="2800"/>
              <a:t>FTP uses </a:t>
            </a:r>
            <a:r>
              <a:rPr lang="en-US" sz="2800" b="1"/>
              <a:t>port 21 </a:t>
            </a:r>
            <a:r>
              <a:rPr lang="en-US" sz="2800"/>
              <a:t>for the </a:t>
            </a:r>
            <a:r>
              <a:rPr lang="en-US" sz="2800" b="1"/>
              <a:t>control connection </a:t>
            </a:r>
            <a:r>
              <a:rPr lang="en-US" sz="2800"/>
              <a:t>and </a:t>
            </a:r>
            <a:r>
              <a:rPr lang="en-US" sz="2800" b="1"/>
              <a:t>port 20 </a:t>
            </a:r>
            <a:r>
              <a:rPr lang="en-US" sz="2800"/>
              <a:t>for the </a:t>
            </a:r>
            <a:r>
              <a:rPr lang="en-US" sz="2800" b="1"/>
              <a:t>data connection</a:t>
            </a:r>
            <a:r>
              <a:rPr lang="en-US" sz="2800"/>
              <a:t>.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3747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>
                <a:latin typeface="Algerian" panose="04020705040A02060702" pitchFamily="82" charset="0"/>
              </a:rPr>
              <a:t>SFTP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SFTP is stands for Secure File Transfer Protocol.</a:t>
            </a:r>
          </a:p>
          <a:p>
            <a:r>
              <a:rPr lang="en-US" sz="2800"/>
              <a:t>It is just like as FTP except that it adds a layer of security.</a:t>
            </a:r>
          </a:p>
          <a:p>
            <a:r>
              <a:rPr lang="en-US" sz="2800"/>
              <a:t>Data is encrypted using secure shell during data transfer.</a:t>
            </a:r>
          </a:p>
          <a:p>
            <a:r>
              <a:rPr lang="en-US" sz="2800"/>
              <a:t>Authenticate the user and the server port 22.</a:t>
            </a:r>
          </a:p>
        </p:txBody>
      </p:sp>
    </p:spTree>
    <p:extLst>
      <p:ext uri="{BB962C8B-B14F-4D97-AF65-F5344CB8AC3E}">
        <p14:creationId xmlns:p14="http://schemas.microsoft.com/office/powerpoint/2010/main" val="18490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>
                <a:latin typeface="Algerian" panose="04020705040A02060702" pitchFamily="82" charset="0"/>
              </a:rPr>
              <a:t>TFTP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TFTP is stands for Trivial File Transfer Protocol.</a:t>
            </a:r>
          </a:p>
          <a:p>
            <a:r>
              <a:rPr lang="en-US" sz="2400"/>
              <a:t>It is very simple transfer protocol. It is not used to transfer files over the internet like FTP &amp; SFTP.</a:t>
            </a:r>
          </a:p>
          <a:p>
            <a:r>
              <a:rPr lang="en-US" sz="2400"/>
              <a:t>It is mainly used for transferring files within a local area network.</a:t>
            </a:r>
          </a:p>
          <a:p>
            <a:r>
              <a:rPr lang="en-US" sz="2400"/>
              <a:t>It is connectionless Protocol that is uses UDP instead of TCP.</a:t>
            </a:r>
          </a:p>
          <a:p>
            <a:r>
              <a:rPr lang="en-US" sz="2400"/>
              <a:t>TFTP does not provide any security during data transfer.</a:t>
            </a:r>
          </a:p>
          <a:p>
            <a:r>
              <a:rPr lang="en-US" sz="2400"/>
              <a:t>It is only use in LAN and not over the internet.</a:t>
            </a:r>
          </a:p>
        </p:txBody>
      </p:sp>
    </p:spTree>
    <p:extLst>
      <p:ext uri="{BB962C8B-B14F-4D97-AF65-F5344CB8AC3E}">
        <p14:creationId xmlns:p14="http://schemas.microsoft.com/office/powerpoint/2010/main" val="420760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>
                <a:latin typeface="Algerian" panose="04020705040A02060702" pitchFamily="82" charset="0"/>
              </a:rPr>
              <a:t>FTP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It is basically software that is designed to transfer the data between a system and server in the internet.</a:t>
            </a:r>
          </a:p>
          <a:p>
            <a:r>
              <a:rPr lang="en-US" sz="2400"/>
              <a:t>This software works when it is installed on your computer.</a:t>
            </a:r>
          </a:p>
          <a:p>
            <a:r>
              <a:rPr lang="en-US" sz="2400"/>
              <a:t>FTP client software can only be used with the help of the internet.</a:t>
            </a:r>
          </a:p>
          <a:p>
            <a:r>
              <a:rPr lang="en-US" sz="2400"/>
              <a:t>Some of the commonly used FTP clients are Dreamweaver, Fire FTP and FileZilla..</a:t>
            </a:r>
          </a:p>
        </p:txBody>
      </p:sp>
    </p:spTree>
    <p:extLst>
      <p:ext uri="{BB962C8B-B14F-4D97-AF65-F5344CB8AC3E}">
        <p14:creationId xmlns:p14="http://schemas.microsoft.com/office/powerpoint/2010/main" val="12193753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2|1.3|1.3|1.2|1.2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1996</Words>
  <Application>Microsoft Office PowerPoint</Application>
  <PresentationFormat>Widescreen</PresentationFormat>
  <Paragraphs>234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Algerian</vt:lpstr>
      <vt:lpstr>Arial</vt:lpstr>
      <vt:lpstr>Century Gothic</vt:lpstr>
      <vt:lpstr>Wingdings</vt:lpstr>
      <vt:lpstr>Wingdings 3</vt:lpstr>
      <vt:lpstr>Ion</vt:lpstr>
      <vt:lpstr>in this Section, we will discuss:</vt:lpstr>
      <vt:lpstr>PROTOCOLS</vt:lpstr>
      <vt:lpstr>FTP</vt:lpstr>
      <vt:lpstr>PowerPoint Presentation</vt:lpstr>
      <vt:lpstr>PowerPoint Presentation</vt:lpstr>
      <vt:lpstr>PowerPoint Presentation</vt:lpstr>
      <vt:lpstr>SFTP</vt:lpstr>
      <vt:lpstr>TFTP</vt:lpstr>
      <vt:lpstr>FTP Client</vt:lpstr>
      <vt:lpstr>FTP Server</vt:lpstr>
      <vt:lpstr>Types of FTP Server</vt:lpstr>
      <vt:lpstr>SMTP</vt:lpstr>
      <vt:lpstr>PowerPoint Presentation</vt:lpstr>
      <vt:lpstr>PowerPoint Presentation</vt:lpstr>
      <vt:lpstr>POP3 &amp; IMAP</vt:lpstr>
      <vt:lpstr>DNS Services</vt:lpstr>
      <vt:lpstr>DNS</vt:lpstr>
      <vt:lpstr>DNS Server </vt:lpstr>
      <vt:lpstr>PowerPoint Presentation</vt:lpstr>
      <vt:lpstr>PowerPoint Presentation</vt:lpstr>
      <vt:lpstr>PowerPoint Presentation</vt:lpstr>
      <vt:lpstr>Three types of DNS Queries:</vt:lpstr>
      <vt:lpstr>Network topology</vt:lpstr>
      <vt:lpstr>NETWORK TOPOLOGY</vt:lpstr>
      <vt:lpstr>PowerPoint Presentation</vt:lpstr>
      <vt:lpstr>PowerPoint Presentation</vt:lpstr>
      <vt:lpstr>Bus Topology</vt:lpstr>
      <vt:lpstr>PowerPoint Presentation</vt:lpstr>
      <vt:lpstr>Star Topology</vt:lpstr>
      <vt:lpstr>PowerPoint Presentation</vt:lpstr>
      <vt:lpstr>Ring Topology</vt:lpstr>
      <vt:lpstr>PowerPoint Presentation</vt:lpstr>
      <vt:lpstr>Mesh Topology</vt:lpstr>
      <vt:lpstr>PowerPoint Presentation</vt:lpstr>
      <vt:lpstr>Tree Topology</vt:lpstr>
      <vt:lpstr>PowerPoint Presentation</vt:lpstr>
      <vt:lpstr>Hybrid Topology</vt:lpstr>
      <vt:lpstr>Importance of Network Topology</vt:lpstr>
      <vt:lpstr>OSI MODEL</vt:lpstr>
      <vt:lpstr>OSI MODEL</vt:lpstr>
      <vt:lpstr>OSI Model</vt:lpstr>
      <vt:lpstr>Types of layer</vt:lpstr>
      <vt:lpstr>Physical layer</vt:lpstr>
      <vt:lpstr>Data link layer</vt:lpstr>
      <vt:lpstr>Network layer</vt:lpstr>
      <vt:lpstr>Transport layer</vt:lpstr>
      <vt:lpstr>Session layer</vt:lpstr>
      <vt:lpstr>Presentation layer</vt:lpstr>
      <vt:lpstr>Application layer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PROTOCOLS</dc:title>
  <dc:creator>Microsoft account</dc:creator>
  <cp:lastModifiedBy>Drishti Chakarvarty</cp:lastModifiedBy>
  <cp:revision>2</cp:revision>
  <dcterms:created xsi:type="dcterms:W3CDTF">2022-12-08T03:11:44Z</dcterms:created>
  <dcterms:modified xsi:type="dcterms:W3CDTF">2023-04-07T05:24:06Z</dcterms:modified>
</cp:coreProperties>
</file>