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6CF8A70D-29C0-4098-81A1-B91A1FD49912}"/>
    <pc:docChg chg="delSld">
      <pc:chgData name="Drishti Chakarvarty" userId="69aba5ff69943dff" providerId="LiveId" clId="{6CF8A70D-29C0-4098-81A1-B91A1FD49912}" dt="2023-04-07T05:54:19.425" v="0" actId="47"/>
      <pc:docMkLst>
        <pc:docMk/>
      </pc:docMkLst>
      <pc:sldChg chg="del">
        <pc:chgData name="Drishti Chakarvarty" userId="69aba5ff69943dff" providerId="LiveId" clId="{6CF8A70D-29C0-4098-81A1-B91A1FD49912}" dt="2023-04-07T05:54:19.425" v="0" actId="47"/>
        <pc:sldMkLst>
          <pc:docMk/>
          <pc:sldMk cId="3184887581"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34C4-ECDC-E61E-AD59-D194099B8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D4597E-C7F4-4BDC-3972-773DE4A6B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51F26-5F46-D636-00A5-04FA75C148BB}"/>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7293F196-18BE-1AF5-EBEC-38CEA6F3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8CF11-64A6-A7C8-FCF9-AC9890CFC236}"/>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75999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13C1-910F-AA39-CA45-EC3B286F98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60159-E895-10D9-474E-BD9D35CE2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CE05B-FC9B-5D58-79A8-2524EE23546E}"/>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249228BD-B0D6-C724-5FE9-277D57E76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17CE3-6801-78B7-6EEE-01DC671321B9}"/>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127685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E9754-613C-548F-E6F6-2D4E709890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59377C-E44D-2686-3D0F-41AEEAC0D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80188-9BCD-DAAD-4496-E222797B6910}"/>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558DA25E-940D-10C9-058E-D492724A7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542C9-41A4-6A26-9C2E-7B05AD2BFA7C}"/>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372521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0B96-2E23-C556-3E28-18957788A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47438F-0C66-6996-D605-B97751B3A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A8A23-5D7E-70E6-FDC1-454A0617CE34}"/>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729D5850-DE3B-7B1C-6A03-1B1AAF2F8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203B3-0183-3CA8-F1FF-D23C059EA4B9}"/>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256213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1AD-4790-ECAB-4ED4-B2F24CA0E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D2CD9-8C97-63DA-2A71-94EACA699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A2218-4028-CB57-3783-2D653E924810}"/>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FF3CEAC1-D8F5-EFCC-2D88-B51D7DE80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66247-0945-C700-543C-E27E4643C832}"/>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110293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3C3-F3A2-6DA0-5C80-B1FFA3841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CA1F4-BD95-BA6D-BB2D-73A6D8040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7837CE-4A69-E915-835B-BA9A29FB4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090FB3-3DA5-07D4-76C4-18ED8A7B28E2}"/>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6" name="Footer Placeholder 5">
            <a:extLst>
              <a:ext uri="{FF2B5EF4-FFF2-40B4-BE49-F238E27FC236}">
                <a16:creationId xmlns:a16="http://schemas.microsoft.com/office/drawing/2014/main" id="{E09963CF-8955-BCF0-4C0E-F4A5C7085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25608-73D6-1AA9-FA84-DC94B51A0210}"/>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260101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FDDC-DCBA-3755-4967-669C977A56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1BEBEB-F698-A5F9-55C4-453FD340D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FD410-2991-2C6E-E40F-39C4764EE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0832D4-3B56-7BA9-8B3C-7D0AA3032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CD84F-14AD-F3B1-CB11-E4F31F61C1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C7E1A2-0C1B-C911-7B6E-711E84313887}"/>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8" name="Footer Placeholder 7">
            <a:extLst>
              <a:ext uri="{FF2B5EF4-FFF2-40B4-BE49-F238E27FC236}">
                <a16:creationId xmlns:a16="http://schemas.microsoft.com/office/drawing/2014/main" id="{A8BC4D50-1A26-15FF-324C-554724407E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F1672E-CB8B-4F71-ED33-3CCFD3545203}"/>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354639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A1C7-BB67-BFCF-432F-67B7FFC23A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50DB26-6076-A195-11D2-CE182371B9F0}"/>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4" name="Footer Placeholder 3">
            <a:extLst>
              <a:ext uri="{FF2B5EF4-FFF2-40B4-BE49-F238E27FC236}">
                <a16:creationId xmlns:a16="http://schemas.microsoft.com/office/drawing/2014/main" id="{060DD347-424B-80E8-5720-A5CBBE9B8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A85749-7100-CC75-3FB9-80213E255D8B}"/>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106154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AFEE0-37AD-AA08-B67F-2617FFC90273}"/>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3" name="Footer Placeholder 2">
            <a:extLst>
              <a:ext uri="{FF2B5EF4-FFF2-40B4-BE49-F238E27FC236}">
                <a16:creationId xmlns:a16="http://schemas.microsoft.com/office/drawing/2014/main" id="{35956F86-28D1-6C16-5631-BFF1687637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8ECACE-E379-8EBB-547F-F6C0CBB16FC8}"/>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112851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34A9-9AF6-2442-7944-8E8D0F48E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6ED49D-6858-B5E3-E805-D98D684D3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1DEA41-6C5B-6F78-C416-B7A614542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FDEE0-3A75-F071-3A26-9E35FEC2C4E2}"/>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6" name="Footer Placeholder 5">
            <a:extLst>
              <a:ext uri="{FF2B5EF4-FFF2-40B4-BE49-F238E27FC236}">
                <a16:creationId xmlns:a16="http://schemas.microsoft.com/office/drawing/2014/main" id="{B46849CE-4C11-B360-510C-87A05D03A8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F5E43F-9BA6-5F01-3040-694CACF0B35F}"/>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100896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62D0-F636-D3D8-274A-1F97F3F51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E89785-BD50-AFAF-551B-D113635EC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9F70B-50FE-A585-1DF1-23C99DD90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D8CF5-0820-9E06-70C5-BF3EE0783CD6}"/>
              </a:ext>
            </a:extLst>
          </p:cNvPr>
          <p:cNvSpPr>
            <a:spLocks noGrp="1"/>
          </p:cNvSpPr>
          <p:nvPr>
            <p:ph type="dt" sz="half" idx="10"/>
          </p:nvPr>
        </p:nvSpPr>
        <p:spPr/>
        <p:txBody>
          <a:bodyPr/>
          <a:lstStyle/>
          <a:p>
            <a:fld id="{7D594A12-34E6-4543-8FB4-125BB00CDA55}" type="datetimeFigureOut">
              <a:rPr lang="en-IN" smtClean="0"/>
              <a:t>07-04-2023</a:t>
            </a:fld>
            <a:endParaRPr lang="en-IN"/>
          </a:p>
        </p:txBody>
      </p:sp>
      <p:sp>
        <p:nvSpPr>
          <p:cNvPr id="6" name="Footer Placeholder 5">
            <a:extLst>
              <a:ext uri="{FF2B5EF4-FFF2-40B4-BE49-F238E27FC236}">
                <a16:creationId xmlns:a16="http://schemas.microsoft.com/office/drawing/2014/main" id="{FF399F41-75DF-01DD-258A-B8B6111F4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0170A-CF7A-357E-F17B-BC215B484EC5}"/>
              </a:ext>
            </a:extLst>
          </p:cNvPr>
          <p:cNvSpPr>
            <a:spLocks noGrp="1"/>
          </p:cNvSpPr>
          <p:nvPr>
            <p:ph type="sldNum" sz="quarter" idx="12"/>
          </p:nvPr>
        </p:nvSpPr>
        <p:spPr/>
        <p:txBody>
          <a:bodyPr/>
          <a:lstStyle/>
          <a:p>
            <a:fld id="{8595E985-A22A-4AA6-91FE-D47C75C37DD1}" type="slidenum">
              <a:rPr lang="en-IN" smtClean="0"/>
              <a:t>‹#›</a:t>
            </a:fld>
            <a:endParaRPr lang="en-IN"/>
          </a:p>
        </p:txBody>
      </p:sp>
    </p:spTree>
    <p:extLst>
      <p:ext uri="{BB962C8B-B14F-4D97-AF65-F5344CB8AC3E}">
        <p14:creationId xmlns:p14="http://schemas.microsoft.com/office/powerpoint/2010/main" val="27023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DEA76-6C2E-DB7E-2B1F-6013F76C0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93104-CA39-58D4-431A-F2B4110CE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94FBC-D983-0D96-9FB5-99CC3C00E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94A12-34E6-4543-8FB4-125BB00CDA55}" type="datetimeFigureOut">
              <a:rPr lang="en-IN" smtClean="0"/>
              <a:t>07-04-2023</a:t>
            </a:fld>
            <a:endParaRPr lang="en-IN"/>
          </a:p>
        </p:txBody>
      </p:sp>
      <p:sp>
        <p:nvSpPr>
          <p:cNvPr id="5" name="Footer Placeholder 4">
            <a:extLst>
              <a:ext uri="{FF2B5EF4-FFF2-40B4-BE49-F238E27FC236}">
                <a16:creationId xmlns:a16="http://schemas.microsoft.com/office/drawing/2014/main" id="{AB7EC75D-5796-C429-BE05-47EF82CF9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AB802-F1E6-4914-9A68-F1A84804B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5E985-A22A-4AA6-91FE-D47C75C37DD1}" type="slidenum">
              <a:rPr lang="en-IN" smtClean="0"/>
              <a:t>‹#›</a:t>
            </a:fld>
            <a:endParaRPr lang="en-IN"/>
          </a:p>
        </p:txBody>
      </p:sp>
    </p:spTree>
    <p:extLst>
      <p:ext uri="{BB962C8B-B14F-4D97-AF65-F5344CB8AC3E}">
        <p14:creationId xmlns:p14="http://schemas.microsoft.com/office/powerpoint/2010/main" val="157418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procus.com/what-are-network-devices-and-their-typ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lprocus.com/what-is-transmission-media-in-computer-networks-its-types/" TargetMode="External"/><Relationship Id="rId2" Type="http://schemas.openxmlformats.org/officeDocument/2006/relationships/hyperlink" Target="https://www.elprocus.com/what-are-network-nodes-in-computer-network-and-their-typ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lprocus.com/internet-protocol-suite-and-its-architect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Colocation_centre" TargetMode="External"/><Relationship Id="rId3" Type="http://schemas.openxmlformats.org/officeDocument/2006/relationships/hyperlink" Target="https://en.wikipedia.org/wiki/Internet_access" TargetMode="External"/><Relationship Id="rId7" Type="http://schemas.openxmlformats.org/officeDocument/2006/relationships/hyperlink" Target="https://en.wikipedia.org/wiki/Usenet" TargetMode="External"/><Relationship Id="rId2" Type="http://schemas.openxmlformats.org/officeDocument/2006/relationships/hyperlink" Target="https://en.wikipedia.org/wiki/Internet" TargetMode="External"/><Relationship Id="rId1" Type="http://schemas.openxmlformats.org/officeDocument/2006/relationships/slideLayout" Target="../slideLayouts/slideLayout2.xml"/><Relationship Id="rId6" Type="http://schemas.openxmlformats.org/officeDocument/2006/relationships/hyperlink" Target="https://en.wikipedia.org/wiki/Web_hosting_service" TargetMode="External"/><Relationship Id="rId5" Type="http://schemas.openxmlformats.org/officeDocument/2006/relationships/hyperlink" Target="https://en.wikipedia.org/wiki/Domain_name" TargetMode="External"/><Relationship Id="rId10" Type="http://schemas.openxmlformats.org/officeDocument/2006/relationships/hyperlink" Target="https://en.wikipedia.org/wiki/Eyeball_network" TargetMode="External"/><Relationship Id="rId4" Type="http://schemas.openxmlformats.org/officeDocument/2006/relationships/hyperlink" Target="https://en.wikipedia.org/wiki/Transit_(Internet)" TargetMode="External"/><Relationship Id="rId9" Type="http://schemas.openxmlformats.org/officeDocument/2006/relationships/hyperlink" Target="https://en.wikipedia.org/wiki/Default_gatewa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A195-8719-7562-6136-070260D8518C}"/>
              </a:ext>
            </a:extLst>
          </p:cNvPr>
          <p:cNvSpPr>
            <a:spLocks noGrp="1"/>
          </p:cNvSpPr>
          <p:nvPr>
            <p:ph type="title"/>
          </p:nvPr>
        </p:nvSpPr>
        <p:spPr/>
        <p:txBody>
          <a:bodyPr>
            <a:normAutofit/>
          </a:bodyPr>
          <a:lstStyle/>
          <a:p>
            <a:r>
              <a:rPr lang="en-US" sz="6000" b="1" dirty="0">
                <a:solidFill>
                  <a:srgbClr val="FF0000"/>
                </a:solidFill>
              </a:rPr>
              <a:t>ROUTER</a:t>
            </a:r>
            <a:endParaRPr lang="en-IN" sz="6000" b="1" dirty="0">
              <a:solidFill>
                <a:srgbClr val="FF0000"/>
              </a:solidFill>
            </a:endParaRPr>
          </a:p>
        </p:txBody>
      </p:sp>
      <p:sp>
        <p:nvSpPr>
          <p:cNvPr id="3" name="Content Placeholder 2">
            <a:extLst>
              <a:ext uri="{FF2B5EF4-FFF2-40B4-BE49-F238E27FC236}">
                <a16:creationId xmlns:a16="http://schemas.microsoft.com/office/drawing/2014/main" id="{7D793600-083D-5462-90B1-34DDD2758414}"/>
              </a:ext>
            </a:extLst>
          </p:cNvPr>
          <p:cNvSpPr>
            <a:spLocks noGrp="1"/>
          </p:cNvSpPr>
          <p:nvPr>
            <p:ph idx="1"/>
          </p:nvPr>
        </p:nvSpPr>
        <p:spPr/>
        <p:txBody>
          <a:bodyPr/>
          <a:lstStyle/>
          <a:p>
            <a:pPr marL="0" indent="0">
              <a:buNone/>
            </a:pPr>
            <a:r>
              <a:rPr lang="en-US" dirty="0"/>
              <a:t>Router is a device which connects different networks- frequently over a large distances.</a:t>
            </a:r>
          </a:p>
          <a:p>
            <a:pPr marL="0" indent="0">
              <a:buNone/>
            </a:pPr>
            <a:r>
              <a:rPr lang="en-US" dirty="0"/>
              <a:t>A router is a device that forwards data packets between computer networks, creating an overlay internetwork.</a:t>
            </a:r>
            <a:endParaRPr lang="en-IN" dirty="0"/>
          </a:p>
        </p:txBody>
      </p:sp>
      <p:pic>
        <p:nvPicPr>
          <p:cNvPr id="5" name="Picture 4">
            <a:extLst>
              <a:ext uri="{FF2B5EF4-FFF2-40B4-BE49-F238E27FC236}">
                <a16:creationId xmlns:a16="http://schemas.microsoft.com/office/drawing/2014/main" id="{EA0C4761-D040-51E3-D30D-D48131746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913" y="3644900"/>
            <a:ext cx="3009900" cy="2667000"/>
          </a:xfrm>
          <a:prstGeom prst="rect">
            <a:avLst/>
          </a:prstGeom>
        </p:spPr>
      </p:pic>
    </p:spTree>
    <p:extLst>
      <p:ext uri="{BB962C8B-B14F-4D97-AF65-F5344CB8AC3E}">
        <p14:creationId xmlns:p14="http://schemas.microsoft.com/office/powerpoint/2010/main" val="6959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7CB5-CD6D-915B-BD80-F077F39F7FD6}"/>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Use of Bridge in Computer Network</a:t>
            </a:r>
          </a:p>
        </p:txBody>
      </p:sp>
      <p:sp>
        <p:nvSpPr>
          <p:cNvPr id="3" name="Content Placeholder 2">
            <a:extLst>
              <a:ext uri="{FF2B5EF4-FFF2-40B4-BE49-F238E27FC236}">
                <a16:creationId xmlns:a16="http://schemas.microsoft.com/office/drawing/2014/main" id="{F6742619-CE79-AD29-CC65-4D0626880BDC}"/>
              </a:ext>
            </a:extLst>
          </p:cNvPr>
          <p:cNvSpPr>
            <a:spLocks noGrp="1"/>
          </p:cNvSpPr>
          <p:nvPr>
            <p:ph idx="1"/>
          </p:nvPr>
        </p:nvSpPr>
        <p:spPr/>
        <p:txBody>
          <a:bodyPr>
            <a:normAutofit lnSpcReduction="10000"/>
          </a:bodyPr>
          <a:lstStyle/>
          <a:p>
            <a:r>
              <a:rPr lang="en-US" b="0" i="0" dirty="0">
                <a:effectLst/>
                <a:latin typeface="Arial" panose="020B0604020202020204" pitchFamily="34" charset="0"/>
              </a:rPr>
              <a:t>A bridge in a computer network connects with other bridge networks that utilize a similar protocol. </a:t>
            </a:r>
          </a:p>
          <a:p>
            <a:r>
              <a:rPr lang="en-US" b="0" i="0" dirty="0">
                <a:effectLst/>
                <a:latin typeface="Arial" panose="020B0604020202020204" pitchFamily="34" charset="0"/>
              </a:rPr>
              <a:t>These </a:t>
            </a:r>
            <a:r>
              <a:rPr lang="en-US" b="0" i="0" u="none" strike="noStrike" dirty="0">
                <a:effectLst/>
                <a:latin typeface="Arial" panose="020B0604020202020204" pitchFamily="34" charset="0"/>
                <a:hlinkClick r:id="rId2"/>
              </a:rPr>
              <a:t>network devices</a:t>
            </a:r>
            <a:r>
              <a:rPr lang="en-US" b="0" i="0" dirty="0">
                <a:effectLst/>
                <a:latin typeface="Arial" panose="020B0604020202020204" pitchFamily="34" charset="0"/>
              </a:rPr>
              <a:t> work at the data link layer in an OSI model to connect two different networks and provide communication between them. </a:t>
            </a:r>
          </a:p>
          <a:p>
            <a:r>
              <a:rPr lang="en-US" b="0" i="0" dirty="0">
                <a:effectLst/>
                <a:latin typeface="Arial" panose="020B0604020202020204" pitchFamily="34" charset="0"/>
              </a:rPr>
              <a:t>Similar to hubs and repeaters, bridges broadcast data to each node. But, maintains the MAC (media access control) address table to find out new segments. So following transmissions are transmitted to the preferred receiver only.</a:t>
            </a:r>
          </a:p>
          <a:p>
            <a:r>
              <a:rPr lang="en-US" b="0" i="0" dirty="0">
                <a:effectLst/>
                <a:latin typeface="Arial" panose="020B0604020202020204" pitchFamily="34" charset="0"/>
              </a:rPr>
              <a:t>A bridge utilizes a database to determine where to transmit otherwise remove the data frame.</a:t>
            </a:r>
            <a:endParaRPr lang="en-IN" dirty="0"/>
          </a:p>
        </p:txBody>
      </p:sp>
    </p:spTree>
    <p:extLst>
      <p:ext uri="{BB962C8B-B14F-4D97-AF65-F5344CB8AC3E}">
        <p14:creationId xmlns:p14="http://schemas.microsoft.com/office/powerpoint/2010/main" val="33840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dirty="0"/>
              <a:t>Types of Bridge</a:t>
            </a:r>
            <a:endParaRPr lang="en-IN" dirty="0"/>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lstStyle/>
          <a:p>
            <a:pPr algn="just" fontAlgn="base"/>
            <a:r>
              <a:rPr lang="en-IN" b="1" i="0" dirty="0">
                <a:solidFill>
                  <a:srgbClr val="000000"/>
                </a:solidFill>
                <a:effectLst/>
                <a:latin typeface="Arial" panose="020B0604020202020204" pitchFamily="34" charset="0"/>
              </a:rPr>
              <a:t>Transparent Bridge</a:t>
            </a:r>
          </a:p>
          <a:p>
            <a:pPr algn="just" fontAlgn="base"/>
            <a:r>
              <a:rPr lang="en-IN" b="1" i="0" dirty="0">
                <a:solidFill>
                  <a:srgbClr val="000000"/>
                </a:solidFill>
                <a:effectLst/>
                <a:latin typeface="Arial" panose="020B0604020202020204" pitchFamily="34" charset="0"/>
              </a:rPr>
              <a:t>Translational Bridge</a:t>
            </a:r>
          </a:p>
          <a:p>
            <a:pPr algn="just" fontAlgn="base"/>
            <a:r>
              <a:rPr lang="en-IN" b="1" i="0" dirty="0">
                <a:solidFill>
                  <a:srgbClr val="000000"/>
                </a:solidFill>
                <a:effectLst/>
                <a:latin typeface="Arial" panose="020B0604020202020204" pitchFamily="34" charset="0"/>
              </a:rPr>
              <a:t>Source-route Bridge</a:t>
            </a:r>
          </a:p>
          <a:p>
            <a:pPr marL="0" indent="0" algn="just" fontAlgn="base">
              <a:buNone/>
            </a:pP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666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Functions of Bridges in Network</a:t>
            </a:r>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Arial" panose="020B0604020202020204" pitchFamily="34" charset="0"/>
              </a:rPr>
              <a:t>This networking device is used for dividing local area networks into several segments.</a:t>
            </a:r>
          </a:p>
          <a:p>
            <a:pPr algn="just" fontAlgn="base">
              <a:buFont typeface="Arial" panose="020B0604020202020204" pitchFamily="34" charset="0"/>
              <a:buChar char="•"/>
            </a:pPr>
            <a:r>
              <a:rPr lang="en-US" b="0" i="0" dirty="0">
                <a:effectLst/>
                <a:latin typeface="Arial" panose="020B0604020202020204" pitchFamily="34" charset="0"/>
              </a:rPr>
              <a:t>In the OSI model, it works under the data link layer.</a:t>
            </a:r>
          </a:p>
          <a:p>
            <a:pPr algn="just" fontAlgn="base">
              <a:buFont typeface="Arial" panose="020B0604020202020204" pitchFamily="34" charset="0"/>
              <a:buChar char="•"/>
            </a:pPr>
            <a:r>
              <a:rPr lang="en-US" b="0" i="0" dirty="0">
                <a:effectLst/>
                <a:latin typeface="Arial" panose="020B0604020202020204" pitchFamily="34" charset="0"/>
              </a:rPr>
              <a:t>It is used to store the address of MAC in PC used in a network and also used for diminishing the network traffic.</a:t>
            </a:r>
          </a:p>
          <a:p>
            <a:pPr marL="0" indent="0" algn="just" fontAlgn="base">
              <a:buNone/>
            </a:pP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283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b="1" dirty="0"/>
              <a:t>Advantages of Bridges</a:t>
            </a:r>
            <a:endParaRPr lang="en-IN" b="1" dirty="0"/>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b="0" i="0" dirty="0">
                <a:effectLst/>
                <a:latin typeface="Arial" panose="020B0604020202020204" pitchFamily="34" charset="0"/>
              </a:rPr>
              <a:t>It acts as a repeater to extend a network</a:t>
            </a:r>
          </a:p>
          <a:p>
            <a:pPr algn="l" fontAlgn="base">
              <a:buFont typeface="Arial" panose="020B0604020202020204" pitchFamily="34" charset="0"/>
              <a:buChar char="•"/>
            </a:pPr>
            <a:r>
              <a:rPr lang="en-US" b="0" i="0" dirty="0">
                <a:effectLst/>
                <a:latin typeface="Arial" panose="020B0604020202020204" pitchFamily="34" charset="0"/>
              </a:rPr>
              <a:t>Network traffic on a segment can be reduced by subdividing it into network communications</a:t>
            </a:r>
          </a:p>
          <a:p>
            <a:pPr algn="l" fontAlgn="base">
              <a:buFont typeface="Arial" panose="020B0604020202020204" pitchFamily="34" charset="0"/>
              <a:buChar char="•"/>
            </a:pPr>
            <a:r>
              <a:rPr lang="en-US" b="0" i="0" dirty="0">
                <a:effectLst/>
                <a:latin typeface="Arial" panose="020B0604020202020204" pitchFamily="34" charset="0"/>
              </a:rPr>
              <a:t>Collisions can be reduced.</a:t>
            </a:r>
          </a:p>
          <a:p>
            <a:pPr algn="l" fontAlgn="base">
              <a:buFont typeface="Arial" panose="020B0604020202020204" pitchFamily="34" charset="0"/>
              <a:buChar char="•"/>
            </a:pPr>
            <a:r>
              <a:rPr lang="en-US" b="0" i="0" dirty="0">
                <a:effectLst/>
                <a:latin typeface="Arial" panose="020B0604020202020204" pitchFamily="34" charset="0"/>
              </a:rPr>
              <a:t>Some types of bridges connect the networks with the help of architectures &amp; types of media.</a:t>
            </a:r>
          </a:p>
          <a:p>
            <a:pPr algn="l" fontAlgn="base">
              <a:buFont typeface="Arial" panose="020B0604020202020204" pitchFamily="34" charset="0"/>
              <a:buChar char="•"/>
            </a:pPr>
            <a:r>
              <a:rPr lang="en-US" b="0" i="0" dirty="0">
                <a:effectLst/>
                <a:latin typeface="Arial" panose="020B0604020202020204" pitchFamily="34" charset="0"/>
              </a:rPr>
              <a:t>Bridges increase the available bandwidth to individual nodes because fewer </a:t>
            </a:r>
            <a:r>
              <a:rPr lang="en-US" b="0" i="0" u="none" strike="noStrike" dirty="0">
                <a:effectLst/>
                <a:latin typeface="inherit"/>
                <a:hlinkClick r:id="rId2"/>
              </a:rPr>
              <a:t>network nodes</a:t>
            </a:r>
            <a:r>
              <a:rPr lang="en-US" b="0" i="0" dirty="0">
                <a:effectLst/>
                <a:latin typeface="Arial" panose="020B0604020202020204" pitchFamily="34" charset="0"/>
              </a:rPr>
              <a:t> share a collision domain</a:t>
            </a:r>
          </a:p>
          <a:p>
            <a:pPr algn="l" fontAlgn="base">
              <a:buFont typeface="Arial" panose="020B0604020202020204" pitchFamily="34" charset="0"/>
              <a:buChar char="•"/>
            </a:pPr>
            <a:r>
              <a:rPr lang="en-US" b="0" i="0" dirty="0">
                <a:effectLst/>
                <a:latin typeface="Arial" panose="020B0604020202020204" pitchFamily="34" charset="0"/>
              </a:rPr>
              <a:t>It avoids waste BW (bandwidth)</a:t>
            </a:r>
          </a:p>
          <a:p>
            <a:pPr algn="l" fontAlgn="base">
              <a:buFont typeface="Arial" panose="020B0604020202020204" pitchFamily="34" charset="0"/>
              <a:buChar char="•"/>
            </a:pPr>
            <a:r>
              <a:rPr lang="en-US" b="0" i="0" dirty="0">
                <a:effectLst/>
                <a:latin typeface="Arial" panose="020B0604020202020204" pitchFamily="34" charset="0"/>
              </a:rPr>
              <a:t>The length of the network can be increased.</a:t>
            </a:r>
          </a:p>
          <a:p>
            <a:pPr algn="l" fontAlgn="base">
              <a:buFont typeface="Arial" panose="020B0604020202020204" pitchFamily="34" charset="0"/>
              <a:buChar char="•"/>
            </a:pPr>
            <a:r>
              <a:rPr lang="en-US" b="0" i="0" dirty="0">
                <a:effectLst/>
                <a:latin typeface="Arial" panose="020B0604020202020204" pitchFamily="34" charset="0"/>
              </a:rPr>
              <a:t>Connects different segments of network </a:t>
            </a:r>
            <a:r>
              <a:rPr lang="en-US" b="0" i="0" u="none" strike="noStrike" dirty="0">
                <a:effectLst/>
                <a:latin typeface="inherit"/>
                <a:hlinkClick r:id="rId3"/>
              </a:rPr>
              <a:t>transmission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607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b="1" dirty="0"/>
              <a:t>Disadvantages of Bridges</a:t>
            </a:r>
            <a:endParaRPr lang="en-IN" b="1" dirty="0"/>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Arial" panose="020B0604020202020204" pitchFamily="34" charset="0"/>
              </a:rPr>
              <a:t>It is unable to read specific </a:t>
            </a:r>
            <a:r>
              <a:rPr lang="en-US" b="0" i="0" u="none" strike="noStrike" dirty="0">
                <a:effectLst/>
                <a:latin typeface="inherit"/>
                <a:hlinkClick r:id="rId2"/>
              </a:rPr>
              <a:t>IP addresses</a:t>
            </a:r>
            <a:r>
              <a:rPr lang="en-US" b="0" i="0" dirty="0">
                <a:effectLst/>
                <a:latin typeface="Arial" panose="020B0604020202020204" pitchFamily="34" charset="0"/>
              </a:rPr>
              <a:t> because they are more troubled with the MAC addresses.</a:t>
            </a:r>
          </a:p>
          <a:p>
            <a:pPr algn="just" fontAlgn="base">
              <a:buFont typeface="Arial" panose="020B0604020202020204" pitchFamily="34" charset="0"/>
              <a:buChar char="•"/>
            </a:pPr>
            <a:r>
              <a:rPr lang="en-US" b="0" i="0" dirty="0">
                <a:effectLst/>
                <a:latin typeface="Arial" panose="020B0604020202020204" pitchFamily="34" charset="0"/>
              </a:rPr>
              <a:t>They cannot help while building the network between the different architectures of networks.</a:t>
            </a:r>
          </a:p>
          <a:p>
            <a:pPr algn="just" fontAlgn="base">
              <a:buFont typeface="Arial" panose="020B0604020202020204" pitchFamily="34" charset="0"/>
              <a:buChar char="•"/>
            </a:pPr>
            <a:r>
              <a:rPr lang="en-US" b="0" i="0" dirty="0">
                <a:effectLst/>
                <a:latin typeface="Arial" panose="020B0604020202020204" pitchFamily="34" charset="0"/>
              </a:rPr>
              <a:t>It transfers all kinds of broadcast messages, so they are incapable to stop the scope of messages.</a:t>
            </a:r>
          </a:p>
          <a:p>
            <a:pPr algn="just" fontAlgn="base">
              <a:buFont typeface="Arial" panose="020B0604020202020204" pitchFamily="34" charset="0"/>
              <a:buChar char="•"/>
            </a:pPr>
            <a:r>
              <a:rPr lang="en-US" b="0" i="0" dirty="0">
                <a:effectLst/>
                <a:latin typeface="Arial" panose="020B0604020202020204" pitchFamily="34" charset="0"/>
              </a:rPr>
              <a:t>These are expensive as we compare with repeaters</a:t>
            </a:r>
          </a:p>
          <a:p>
            <a:pPr algn="just" fontAlgn="base">
              <a:buFont typeface="Arial" panose="020B0604020202020204" pitchFamily="34" charset="0"/>
              <a:buChar char="•"/>
            </a:pPr>
            <a:r>
              <a:rPr lang="en-US" b="0" i="0" dirty="0">
                <a:effectLst/>
                <a:latin typeface="Arial" panose="020B0604020202020204" pitchFamily="34" charset="0"/>
              </a:rPr>
              <a:t>It doesn’t handle more variable &amp; complex data load which occurs from WAN.</a:t>
            </a:r>
          </a:p>
        </p:txBody>
      </p:sp>
    </p:spTree>
    <p:extLst>
      <p:ext uri="{BB962C8B-B14F-4D97-AF65-F5344CB8AC3E}">
        <p14:creationId xmlns:p14="http://schemas.microsoft.com/office/powerpoint/2010/main" val="39884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normAutofit/>
          </a:bodyPr>
          <a:lstStyle/>
          <a:p>
            <a:r>
              <a:rPr lang="en-US" sz="5400" b="1" dirty="0">
                <a:solidFill>
                  <a:srgbClr val="FF0000"/>
                </a:solidFill>
              </a:rPr>
              <a:t>Internet Service Provider (ISP)</a:t>
            </a:r>
            <a:endParaRPr lang="en-IN" sz="5400" b="1" dirty="0">
              <a:solidFill>
                <a:srgbClr val="FF0000"/>
              </a:solidFill>
            </a:endParaRPr>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normAutofit/>
          </a:bodyPr>
          <a:lstStyle/>
          <a:p>
            <a:pPr algn="just" fontAlgn="base"/>
            <a:r>
              <a:rPr lang="en-US" dirty="0"/>
              <a:t>An </a:t>
            </a:r>
            <a:r>
              <a:rPr lang="en-US" b="1" dirty="0"/>
              <a:t>Internet service provider</a:t>
            </a:r>
            <a:r>
              <a:rPr lang="en-US" dirty="0"/>
              <a:t> (</a:t>
            </a:r>
            <a:r>
              <a:rPr lang="en-US" b="1" dirty="0"/>
              <a:t>ISP</a:t>
            </a:r>
            <a:r>
              <a:rPr lang="en-US" dirty="0"/>
              <a:t>) is an organization that provides services for accessing, using, or participating in the </a:t>
            </a:r>
            <a:r>
              <a:rPr lang="en-US" dirty="0">
                <a:hlinkClick r:id="rId2" tooltip="Internet"/>
              </a:rPr>
              <a:t>Internet</a:t>
            </a:r>
            <a:r>
              <a:rPr lang="en-US" dirty="0"/>
              <a:t>. </a:t>
            </a:r>
            <a:endParaRPr lang="en-US" b="0" i="0" dirty="0">
              <a:solidFill>
                <a:srgbClr val="666666"/>
              </a:solidFill>
              <a:effectLst/>
              <a:latin typeface="Arial" panose="020B0604020202020204" pitchFamily="34" charset="0"/>
            </a:endParaRPr>
          </a:p>
          <a:p>
            <a:pPr algn="just" fontAlgn="base"/>
            <a:r>
              <a:rPr lang="en-US" dirty="0"/>
              <a:t>Internet services typically provided by ISPs can include </a:t>
            </a:r>
            <a:r>
              <a:rPr lang="en-US" dirty="0">
                <a:hlinkClick r:id="rId3" tooltip="Internet access"/>
              </a:rPr>
              <a:t>Internet access</a:t>
            </a:r>
            <a:r>
              <a:rPr lang="en-US" dirty="0"/>
              <a:t>, </a:t>
            </a:r>
            <a:r>
              <a:rPr lang="en-US" dirty="0">
                <a:hlinkClick r:id="rId4" tooltip="Transit (Internet)"/>
              </a:rPr>
              <a:t>Internet transit</a:t>
            </a:r>
            <a:r>
              <a:rPr lang="en-US" dirty="0"/>
              <a:t>, </a:t>
            </a:r>
            <a:r>
              <a:rPr lang="en-US" dirty="0">
                <a:hlinkClick r:id="rId5" tooltip="Domain name"/>
              </a:rPr>
              <a:t>domain name</a:t>
            </a:r>
            <a:r>
              <a:rPr lang="en-US" dirty="0"/>
              <a:t> registration, </a:t>
            </a:r>
            <a:r>
              <a:rPr lang="en-US" dirty="0">
                <a:hlinkClick r:id="rId6" tooltip="Web hosting service"/>
              </a:rPr>
              <a:t>web hosting</a:t>
            </a:r>
            <a:r>
              <a:rPr lang="en-US" dirty="0"/>
              <a:t>, </a:t>
            </a:r>
            <a:r>
              <a:rPr lang="en-US" dirty="0">
                <a:hlinkClick r:id="rId7" tooltip="Usenet"/>
              </a:rPr>
              <a:t>Usenet</a:t>
            </a:r>
            <a:r>
              <a:rPr lang="en-US" dirty="0"/>
              <a:t> service, and </a:t>
            </a:r>
            <a:r>
              <a:rPr lang="en-US" dirty="0">
                <a:hlinkClick r:id="rId8" tooltip="Colocation centre"/>
              </a:rPr>
              <a:t>colocation</a:t>
            </a:r>
            <a:r>
              <a:rPr lang="en-US" dirty="0"/>
              <a:t>.</a:t>
            </a:r>
          </a:p>
          <a:p>
            <a:pPr algn="just" fontAlgn="base"/>
            <a:r>
              <a:rPr lang="en-US" dirty="0"/>
              <a:t>An ISP typically serves as the access point or the </a:t>
            </a:r>
            <a:r>
              <a:rPr lang="en-US" dirty="0">
                <a:hlinkClick r:id="rId9" tooltip="Default gateway"/>
              </a:rPr>
              <a:t>gateway</a:t>
            </a:r>
            <a:r>
              <a:rPr lang="en-US" dirty="0"/>
              <a:t> that provides a user access to everything available on the Internet. Such a network can also be called as an </a:t>
            </a:r>
            <a:r>
              <a:rPr lang="en-US" dirty="0">
                <a:hlinkClick r:id="rId10" tooltip="Eyeball network"/>
              </a:rPr>
              <a:t>eyeball network</a:t>
            </a:r>
            <a:r>
              <a:rPr lang="en-US" dirty="0"/>
              <a:t>.</a:t>
            </a:r>
            <a:endParaRPr lang="en-US"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222742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A44B2-7742-205B-D57D-5CE547C72EFC}"/>
              </a:ext>
            </a:extLst>
          </p:cNvPr>
          <p:cNvSpPr>
            <a:spLocks noGrp="1"/>
          </p:cNvSpPr>
          <p:nvPr>
            <p:ph idx="4294967295"/>
          </p:nvPr>
        </p:nvSpPr>
        <p:spPr>
          <a:xfrm>
            <a:off x="0" y="3165475"/>
            <a:ext cx="10515600" cy="2876550"/>
          </a:xfrm>
        </p:spPr>
        <p:txBody>
          <a:bodyPr>
            <a:normAutofit/>
          </a:bodyPr>
          <a:lstStyle/>
          <a:p>
            <a:pPr marL="0" indent="0" algn="ctr">
              <a:buNone/>
            </a:pPr>
            <a:r>
              <a:rPr lang="en-US" sz="7200" dirty="0"/>
              <a:t>Thanks for listening me …….</a:t>
            </a:r>
            <a:endParaRPr lang="en-IN" sz="7200" dirty="0"/>
          </a:p>
        </p:txBody>
      </p:sp>
    </p:spTree>
    <p:extLst>
      <p:ext uri="{BB962C8B-B14F-4D97-AF65-F5344CB8AC3E}">
        <p14:creationId xmlns:p14="http://schemas.microsoft.com/office/powerpoint/2010/main" val="367727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7CB5-CD6D-915B-BD80-F077F39F7FD6}"/>
              </a:ext>
            </a:extLst>
          </p:cNvPr>
          <p:cNvSpPr>
            <a:spLocks noGrp="1"/>
          </p:cNvSpPr>
          <p:nvPr>
            <p:ph type="title"/>
          </p:nvPr>
        </p:nvSpPr>
        <p:spPr/>
        <p:txBody>
          <a:bodyPr/>
          <a:lstStyle/>
          <a:p>
            <a:r>
              <a:rPr lang="en-US" b="1" dirty="0">
                <a:solidFill>
                  <a:srgbClr val="FF0000"/>
                </a:solidFill>
              </a:rPr>
              <a:t>ROUTER</a:t>
            </a:r>
            <a:endParaRPr lang="en-IN" dirty="0"/>
          </a:p>
        </p:txBody>
      </p:sp>
      <p:sp>
        <p:nvSpPr>
          <p:cNvPr id="3" name="Content Placeholder 2">
            <a:extLst>
              <a:ext uri="{FF2B5EF4-FFF2-40B4-BE49-F238E27FC236}">
                <a16:creationId xmlns:a16="http://schemas.microsoft.com/office/drawing/2014/main" id="{F6742619-CE79-AD29-CC65-4D0626880BDC}"/>
              </a:ext>
            </a:extLst>
          </p:cNvPr>
          <p:cNvSpPr>
            <a:spLocks noGrp="1"/>
          </p:cNvSpPr>
          <p:nvPr>
            <p:ph idx="1"/>
          </p:nvPr>
        </p:nvSpPr>
        <p:spPr/>
        <p:txBody>
          <a:bodyPr/>
          <a:lstStyle/>
          <a:p>
            <a:r>
              <a:rPr lang="en-US" dirty="0"/>
              <a:t>Is used in LAN and WAN Environments.</a:t>
            </a:r>
          </a:p>
          <a:p>
            <a:r>
              <a:rPr lang="en-US" dirty="0"/>
              <a:t>A router is connected to two or more data lines from different networks. When a data packet comes in on one of the lines, the router reads the address information in the packet to determine its ultimate destination.</a:t>
            </a:r>
          </a:p>
          <a:p>
            <a:r>
              <a:rPr lang="en-US" dirty="0"/>
              <a:t>A data packet is typically forwarded from one router to another through the networks that constitute the internetwork until it gets to its destination node.</a:t>
            </a:r>
          </a:p>
          <a:p>
            <a:r>
              <a:rPr lang="en-US" dirty="0"/>
              <a:t>It contains a routing table in which all information about the address of connected networks.</a:t>
            </a:r>
          </a:p>
          <a:p>
            <a:pPr marL="0" indent="0">
              <a:buNone/>
            </a:pPr>
            <a:endParaRPr lang="en-IN" dirty="0"/>
          </a:p>
        </p:txBody>
      </p:sp>
    </p:spTree>
    <p:extLst>
      <p:ext uri="{BB962C8B-B14F-4D97-AF65-F5344CB8AC3E}">
        <p14:creationId xmlns:p14="http://schemas.microsoft.com/office/powerpoint/2010/main" val="29832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7CB5-CD6D-915B-BD80-F077F39F7FD6}"/>
              </a:ext>
            </a:extLst>
          </p:cNvPr>
          <p:cNvSpPr>
            <a:spLocks noGrp="1"/>
          </p:cNvSpPr>
          <p:nvPr>
            <p:ph type="title"/>
          </p:nvPr>
        </p:nvSpPr>
        <p:spPr/>
        <p:txBody>
          <a:bodyPr/>
          <a:lstStyle/>
          <a:p>
            <a:pPr algn="r"/>
            <a:r>
              <a:rPr lang="en-US" dirty="0"/>
              <a:t>Router operates in network layer of OSI model</a:t>
            </a:r>
            <a:endParaRPr lang="en-IN" dirty="0"/>
          </a:p>
        </p:txBody>
      </p:sp>
      <p:pic>
        <p:nvPicPr>
          <p:cNvPr id="5" name="Content Placeholder 4">
            <a:extLst>
              <a:ext uri="{FF2B5EF4-FFF2-40B4-BE49-F238E27FC236}">
                <a16:creationId xmlns:a16="http://schemas.microsoft.com/office/drawing/2014/main" id="{5148A6FC-D9E4-9116-4AAF-C45F64976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390" y="1419726"/>
            <a:ext cx="7361219" cy="4619165"/>
          </a:xfrm>
        </p:spPr>
      </p:pic>
    </p:spTree>
    <p:extLst>
      <p:ext uri="{BB962C8B-B14F-4D97-AF65-F5344CB8AC3E}">
        <p14:creationId xmlns:p14="http://schemas.microsoft.com/office/powerpoint/2010/main" val="34111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7CB5-CD6D-915B-BD80-F077F39F7FD6}"/>
              </a:ext>
            </a:extLst>
          </p:cNvPr>
          <p:cNvSpPr>
            <a:spLocks noGrp="1"/>
          </p:cNvSpPr>
          <p:nvPr>
            <p:ph type="title"/>
          </p:nvPr>
        </p:nvSpPr>
        <p:spPr/>
        <p:txBody>
          <a:bodyPr/>
          <a:lstStyle/>
          <a:p>
            <a:r>
              <a:rPr lang="en-US" dirty="0"/>
              <a:t>Router Internal Components</a:t>
            </a:r>
            <a:endParaRPr lang="en-IN" dirty="0"/>
          </a:p>
        </p:txBody>
      </p:sp>
      <p:pic>
        <p:nvPicPr>
          <p:cNvPr id="5" name="Content Placeholder 4">
            <a:extLst>
              <a:ext uri="{FF2B5EF4-FFF2-40B4-BE49-F238E27FC236}">
                <a16:creationId xmlns:a16="http://schemas.microsoft.com/office/drawing/2014/main" id="{F20E5C0F-2DC2-92B0-109C-E56D34E45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564480"/>
            <a:ext cx="6821306" cy="4928395"/>
          </a:xfrm>
        </p:spPr>
      </p:pic>
    </p:spTree>
    <p:extLst>
      <p:ext uri="{BB962C8B-B14F-4D97-AF65-F5344CB8AC3E}">
        <p14:creationId xmlns:p14="http://schemas.microsoft.com/office/powerpoint/2010/main" val="258915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7CB5-CD6D-915B-BD80-F077F39F7FD6}"/>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5774E8EB-F093-9004-E96C-10790EBB8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35" y="553453"/>
            <a:ext cx="10025201" cy="5639176"/>
          </a:xfrm>
        </p:spPr>
      </p:pic>
    </p:spTree>
    <p:extLst>
      <p:ext uri="{BB962C8B-B14F-4D97-AF65-F5344CB8AC3E}">
        <p14:creationId xmlns:p14="http://schemas.microsoft.com/office/powerpoint/2010/main" val="27787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dirty="0"/>
              <a:t>Types of Router</a:t>
            </a:r>
            <a:endParaRPr lang="en-IN" dirty="0"/>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a:xfrm>
            <a:off x="838200" y="1825625"/>
            <a:ext cx="10515600" cy="3632200"/>
          </a:xfrm>
        </p:spPr>
        <p:txBody>
          <a:bodyPr/>
          <a:lstStyle/>
          <a:p>
            <a:pPr marL="0" indent="0">
              <a:buNone/>
            </a:pPr>
            <a:r>
              <a:rPr lang="en-US" b="1" dirty="0"/>
              <a:t>Wireless Router</a:t>
            </a:r>
          </a:p>
          <a:p>
            <a:pPr>
              <a:buFont typeface="Wingdings" pitchFamily="2" charset="2"/>
              <a:buChar char="q"/>
            </a:pPr>
            <a:r>
              <a:rPr lang="en-US" b="1" dirty="0"/>
              <a:t> </a:t>
            </a:r>
            <a:r>
              <a:rPr lang="en-US" dirty="0"/>
              <a:t>They used to offer a </a:t>
            </a:r>
            <a:r>
              <a:rPr lang="en-US" dirty="0" err="1"/>
              <a:t>wifi</a:t>
            </a:r>
            <a:r>
              <a:rPr lang="en-US" dirty="0"/>
              <a:t> connectivity to laptop, smartphones and other devices.</a:t>
            </a:r>
            <a:endParaRPr lang="en-US" b="1" dirty="0"/>
          </a:p>
          <a:p>
            <a:pPr marL="0" indent="0">
              <a:buNone/>
            </a:pPr>
            <a:r>
              <a:rPr lang="en-US" b="1" dirty="0"/>
              <a:t>Core Router</a:t>
            </a:r>
          </a:p>
          <a:p>
            <a:pPr>
              <a:buFont typeface="Wingdings" panose="05000000000000000000" pitchFamily="2" charset="2"/>
              <a:buChar char="q"/>
            </a:pPr>
            <a:r>
              <a:rPr lang="en-US" dirty="0"/>
              <a:t> core router is used to connect different cities.</a:t>
            </a:r>
          </a:p>
          <a:p>
            <a:pPr>
              <a:buFont typeface="Wingdings" panose="05000000000000000000" pitchFamily="2" charset="2"/>
              <a:buChar char="q"/>
            </a:pPr>
            <a:r>
              <a:rPr lang="en-US" dirty="0"/>
              <a:t>CISCO 12000 series is ex. of core router.</a:t>
            </a:r>
          </a:p>
        </p:txBody>
      </p:sp>
    </p:spTree>
    <p:extLst>
      <p:ext uri="{BB962C8B-B14F-4D97-AF65-F5344CB8AC3E}">
        <p14:creationId xmlns:p14="http://schemas.microsoft.com/office/powerpoint/2010/main" val="30882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b="1" dirty="0">
                <a:solidFill>
                  <a:srgbClr val="FF0000"/>
                </a:solidFill>
              </a:rPr>
              <a:t>Advantages of Routers</a:t>
            </a:r>
            <a:endParaRPr lang="en-IN" b="1" dirty="0">
              <a:solidFill>
                <a:srgbClr val="FF0000"/>
              </a:solidFill>
            </a:endParaRPr>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lstStyle/>
          <a:p>
            <a:pPr marL="722313" indent="-722313">
              <a:buFont typeface="Wingdings" panose="05000000000000000000" pitchFamily="2" charset="2"/>
              <a:buChar char="q"/>
            </a:pPr>
            <a:r>
              <a:rPr lang="en-US" dirty="0"/>
              <a:t>Router limits the collision domain.</a:t>
            </a:r>
          </a:p>
          <a:p>
            <a:pPr marL="722313" indent="-722313">
              <a:buFont typeface="Wingdings" panose="05000000000000000000" pitchFamily="2" charset="2"/>
              <a:buChar char="q"/>
            </a:pPr>
            <a:r>
              <a:rPr lang="en-US" dirty="0"/>
              <a:t>Router can function on LAN &amp; WAN.</a:t>
            </a:r>
          </a:p>
          <a:p>
            <a:pPr marL="722313" indent="-722313">
              <a:buFont typeface="Wingdings" panose="05000000000000000000" pitchFamily="2" charset="2"/>
              <a:buChar char="q"/>
            </a:pPr>
            <a:r>
              <a:rPr lang="en-US" dirty="0"/>
              <a:t>Routers can connects different media &amp; architectures.</a:t>
            </a:r>
          </a:p>
          <a:p>
            <a:pPr marL="722313" indent="-722313">
              <a:buFont typeface="Wingdings" panose="05000000000000000000" pitchFamily="2" charset="2"/>
              <a:buChar char="q"/>
            </a:pPr>
            <a:r>
              <a:rPr lang="en-US" dirty="0"/>
              <a:t>Security.</a:t>
            </a:r>
            <a:endParaRPr lang="en-IN" dirty="0"/>
          </a:p>
        </p:txBody>
      </p:sp>
    </p:spTree>
    <p:extLst>
      <p:ext uri="{BB962C8B-B14F-4D97-AF65-F5344CB8AC3E}">
        <p14:creationId xmlns:p14="http://schemas.microsoft.com/office/powerpoint/2010/main" val="23932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701-C4BD-6233-47D2-AF1CE5FFF561}"/>
              </a:ext>
            </a:extLst>
          </p:cNvPr>
          <p:cNvSpPr>
            <a:spLocks noGrp="1"/>
          </p:cNvSpPr>
          <p:nvPr>
            <p:ph type="title"/>
          </p:nvPr>
        </p:nvSpPr>
        <p:spPr/>
        <p:txBody>
          <a:bodyPr/>
          <a:lstStyle/>
          <a:p>
            <a:r>
              <a:rPr lang="en-US" b="1" dirty="0">
                <a:solidFill>
                  <a:srgbClr val="FF0000"/>
                </a:solidFill>
              </a:rPr>
              <a:t>Disadvantages of Routers</a:t>
            </a:r>
            <a:endParaRPr lang="en-IN" b="1" dirty="0">
              <a:solidFill>
                <a:srgbClr val="FF0000"/>
              </a:solidFill>
            </a:endParaRPr>
          </a:p>
        </p:txBody>
      </p:sp>
      <p:sp>
        <p:nvSpPr>
          <p:cNvPr id="3" name="Content Placeholder 2">
            <a:extLst>
              <a:ext uri="{FF2B5EF4-FFF2-40B4-BE49-F238E27FC236}">
                <a16:creationId xmlns:a16="http://schemas.microsoft.com/office/drawing/2014/main" id="{1B0A44B2-7742-205B-D57D-5CE547C72EFC}"/>
              </a:ext>
            </a:extLst>
          </p:cNvPr>
          <p:cNvSpPr>
            <a:spLocks noGrp="1"/>
          </p:cNvSpPr>
          <p:nvPr>
            <p:ph idx="1"/>
          </p:nvPr>
        </p:nvSpPr>
        <p:spPr/>
        <p:txBody>
          <a:bodyPr/>
          <a:lstStyle/>
          <a:p>
            <a:pPr marL="722313" indent="-722313">
              <a:buFont typeface="Wingdings" panose="05000000000000000000" pitchFamily="2" charset="2"/>
              <a:buChar char="q"/>
            </a:pPr>
            <a:r>
              <a:rPr lang="en-US" dirty="0"/>
              <a:t>Router is more expensive than Hub, Bridge &amp; Switch.</a:t>
            </a:r>
          </a:p>
          <a:p>
            <a:pPr marL="722313" indent="-722313">
              <a:buFont typeface="Wingdings" panose="05000000000000000000" pitchFamily="2" charset="2"/>
              <a:buChar char="q"/>
            </a:pPr>
            <a:r>
              <a:rPr lang="en-US" dirty="0"/>
              <a:t>Router only works with routable protocol.</a:t>
            </a:r>
          </a:p>
          <a:p>
            <a:pPr marL="722313" indent="-722313">
              <a:buFont typeface="Wingdings" panose="05000000000000000000" pitchFamily="2" charset="2"/>
              <a:buChar char="q"/>
            </a:pPr>
            <a:r>
              <a:rPr lang="en-US" dirty="0"/>
              <a:t>Increase latency due to greater degree of packet filtering.</a:t>
            </a:r>
            <a:endParaRPr lang="en-IN" dirty="0"/>
          </a:p>
        </p:txBody>
      </p:sp>
    </p:spTree>
    <p:extLst>
      <p:ext uri="{BB962C8B-B14F-4D97-AF65-F5344CB8AC3E}">
        <p14:creationId xmlns:p14="http://schemas.microsoft.com/office/powerpoint/2010/main" val="18544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A195-8719-7562-6136-070260D8518C}"/>
              </a:ext>
            </a:extLst>
          </p:cNvPr>
          <p:cNvSpPr>
            <a:spLocks noGrp="1"/>
          </p:cNvSpPr>
          <p:nvPr>
            <p:ph type="title"/>
          </p:nvPr>
        </p:nvSpPr>
        <p:spPr/>
        <p:txBody>
          <a:bodyPr>
            <a:normAutofit/>
          </a:bodyPr>
          <a:lstStyle/>
          <a:p>
            <a:r>
              <a:rPr lang="en-US" sz="6000" b="1" dirty="0">
                <a:solidFill>
                  <a:srgbClr val="FF0000"/>
                </a:solidFill>
              </a:rPr>
              <a:t>Bridge</a:t>
            </a:r>
            <a:endParaRPr lang="en-IN" sz="6000" b="1" dirty="0">
              <a:solidFill>
                <a:srgbClr val="FF0000"/>
              </a:solidFill>
            </a:endParaRPr>
          </a:p>
        </p:txBody>
      </p:sp>
      <p:sp>
        <p:nvSpPr>
          <p:cNvPr id="3" name="Content Placeholder 2">
            <a:extLst>
              <a:ext uri="{FF2B5EF4-FFF2-40B4-BE49-F238E27FC236}">
                <a16:creationId xmlns:a16="http://schemas.microsoft.com/office/drawing/2014/main" id="{7D793600-083D-5462-90B1-34DDD2758414}"/>
              </a:ext>
            </a:extLst>
          </p:cNvPr>
          <p:cNvSpPr>
            <a:spLocks noGrp="1"/>
          </p:cNvSpPr>
          <p:nvPr>
            <p:ph idx="1"/>
          </p:nvPr>
        </p:nvSpPr>
        <p:spPr/>
        <p:txBody>
          <a:bodyPr/>
          <a:lstStyle/>
          <a:p>
            <a:pPr marL="534988" indent="-534988" algn="just">
              <a:lnSpc>
                <a:spcPct val="100000"/>
              </a:lnSpc>
              <a:buFont typeface="Wingdings" panose="05000000000000000000" pitchFamily="2" charset="2"/>
              <a:buChar char="Ø"/>
            </a:pPr>
            <a:r>
              <a:rPr lang="en-US" b="0" i="0" dirty="0">
                <a:effectLst/>
                <a:latin typeface="Arial" panose="020B0604020202020204" pitchFamily="34" charset="0"/>
              </a:rPr>
              <a:t>A bridge in a computer network is one kind of network device, used to separate a network into sections.</a:t>
            </a:r>
          </a:p>
          <a:p>
            <a:pPr marL="534988" indent="-534988" algn="just">
              <a:lnSpc>
                <a:spcPct val="100000"/>
              </a:lnSpc>
              <a:buFont typeface="Wingdings" panose="05000000000000000000" pitchFamily="2" charset="2"/>
              <a:buChar char="Ø"/>
            </a:pPr>
            <a:r>
              <a:rPr lang="en-US" b="0" i="0" dirty="0">
                <a:effectLst/>
                <a:latin typeface="Arial" panose="020B0604020202020204" pitchFamily="34" charset="0"/>
              </a:rPr>
              <a:t>Every section in the network represents a collision domain that has separate bandwidth. So that network performance can be improved using a bridge. </a:t>
            </a:r>
          </a:p>
          <a:p>
            <a:pPr marL="534988" indent="-534988" algn="just">
              <a:lnSpc>
                <a:spcPct val="100000"/>
              </a:lnSpc>
              <a:buFont typeface="Wingdings" panose="05000000000000000000" pitchFamily="2" charset="2"/>
              <a:buChar char="Ø"/>
            </a:pPr>
            <a:r>
              <a:rPr lang="en-US" b="0" i="0" dirty="0">
                <a:effectLst/>
                <a:latin typeface="Arial" panose="020B0604020202020204" pitchFamily="34" charset="0"/>
              </a:rPr>
              <a:t>In the OSI model, a bridge works at layer-2 namely the data link layer. The main function of this is to examine the incoming traffic and examine whether to filter it or forward it.</a:t>
            </a:r>
            <a:endParaRPr lang="en-IN" dirty="0"/>
          </a:p>
        </p:txBody>
      </p:sp>
    </p:spTree>
    <p:extLst>
      <p:ext uri="{BB962C8B-B14F-4D97-AF65-F5344CB8AC3E}">
        <p14:creationId xmlns:p14="http://schemas.microsoft.com/office/powerpoint/2010/main" val="80935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750</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inherit</vt:lpstr>
      <vt:lpstr>Wingdings</vt:lpstr>
      <vt:lpstr>Office Theme</vt:lpstr>
      <vt:lpstr>ROUTER</vt:lpstr>
      <vt:lpstr>ROUTER</vt:lpstr>
      <vt:lpstr>Router operates in network layer of OSI model</vt:lpstr>
      <vt:lpstr>Router Internal Components</vt:lpstr>
      <vt:lpstr>PowerPoint Presentation</vt:lpstr>
      <vt:lpstr>Types of Router</vt:lpstr>
      <vt:lpstr>Advantages of Routers</vt:lpstr>
      <vt:lpstr>Disadvantages of Routers</vt:lpstr>
      <vt:lpstr>Bridge</vt:lpstr>
      <vt:lpstr>Use of Bridge in Computer Network</vt:lpstr>
      <vt:lpstr>Types of Bridge</vt:lpstr>
      <vt:lpstr>Functions of Bridges in Network</vt:lpstr>
      <vt:lpstr>Advantages of Bridges</vt:lpstr>
      <vt:lpstr>Disadvantages of Bridges</vt:lpstr>
      <vt:lpstr>Internet Service Provider (ISP)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Routers</dc:title>
  <dc:creator>abhinavsrivastava037@gmail.com</dc:creator>
  <cp:lastModifiedBy>Drishti Chakarvarty</cp:lastModifiedBy>
  <cp:revision>11</cp:revision>
  <dcterms:created xsi:type="dcterms:W3CDTF">2022-12-08T15:41:04Z</dcterms:created>
  <dcterms:modified xsi:type="dcterms:W3CDTF">2023-04-07T05:54:24Z</dcterms:modified>
</cp:coreProperties>
</file>