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  <p:sldMasterId id="2147483648" r:id="rId2"/>
  </p:sldMasterIdLst>
  <p:notesMasterIdLst>
    <p:notesMasterId r:id="rId20"/>
  </p:notesMasterIdLst>
  <p:sldIdLst>
    <p:sldId id="278" r:id="rId3"/>
    <p:sldId id="273" r:id="rId4"/>
    <p:sldId id="275" r:id="rId5"/>
    <p:sldId id="277" r:id="rId6"/>
    <p:sldId id="276" r:id="rId7"/>
    <p:sldId id="279" r:id="rId8"/>
    <p:sldId id="274" r:id="rId9"/>
    <p:sldId id="271" r:id="rId10"/>
    <p:sldId id="272" r:id="rId11"/>
    <p:sldId id="270" r:id="rId12"/>
    <p:sldId id="258" r:id="rId13"/>
    <p:sldId id="259" r:id="rId14"/>
    <p:sldId id="260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12"/>
    <p:restoredTop sz="91244"/>
  </p:normalViewPr>
  <p:slideViewPr>
    <p:cSldViewPr snapToGrid="0" showGuides="1">
      <p:cViewPr varScale="1">
        <p:scale>
          <a:sx n="106" d="100"/>
          <a:sy n="106" d="100"/>
        </p:scale>
        <p:origin x="-1764" y="-9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3375F-F7E5-4C72-B178-FD60D86BBDE8}" type="doc">
      <dgm:prSet loTypeId="urn:microsoft.com/office/officeart/2005/8/layout/process4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D916A88-8854-4E45-A440-3D7E33F74D0F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System software</a:t>
          </a:r>
          <a:r>
            <a:rPr lang="en-GB" b="0" dirty="0"/>
            <a:t> basically controls a computer’s internal functioning and also controls hardware devices such as monitors, printers, and storage devices, etc</a:t>
          </a:r>
          <a:endParaRPr lang="en-US" dirty="0"/>
        </a:p>
      </dgm:t>
    </dgm:pt>
    <dgm:pt modelId="{FA7CD85D-AE95-428E-8ADE-D8BF9F1A5512}" type="parTrans" cxnId="{509997BA-DADE-45F1-8A5C-606D0C75EE89}">
      <dgm:prSet/>
      <dgm:spPr/>
      <dgm:t>
        <a:bodyPr/>
        <a:lstStyle/>
        <a:p>
          <a:endParaRPr lang="en-US"/>
        </a:p>
      </dgm:t>
    </dgm:pt>
    <dgm:pt modelId="{82510967-1FDC-4531-A475-73994D718D70}" type="sibTrans" cxnId="{509997BA-DADE-45F1-8A5C-606D0C75EE89}">
      <dgm:prSet/>
      <dgm:spPr/>
      <dgm:t>
        <a:bodyPr/>
        <a:lstStyle/>
        <a:p>
          <a:endParaRPr lang="en-US"/>
        </a:p>
      </dgm:t>
    </dgm:pt>
    <dgm:pt modelId="{80E4A4FD-2630-4C71-9B0A-38C6BB1477CF}">
      <dgm:prSet/>
      <dgm:spPr/>
      <dgm:t>
        <a:bodyPr/>
        <a:lstStyle/>
        <a:p>
          <a:pPr rtl="0"/>
          <a:r>
            <a:rPr lang="en-GB" b="1" dirty="0">
              <a:solidFill>
                <a:schemeClr val="tx1"/>
              </a:solidFill>
            </a:rPr>
            <a:t>Application </a:t>
          </a:r>
          <a:r>
            <a:rPr lang="en-GB" b="0" dirty="0">
              <a:latin typeface="Trebuchet MS" panose="020B0603020202020204"/>
            </a:rPr>
            <a:t>Software is</a:t>
          </a:r>
          <a:r>
            <a:rPr lang="en-GB" b="0" dirty="0"/>
            <a:t> a type of computer program that performs specific functions. These functions, performed by application software, can be personal, business as well as educational.</a:t>
          </a:r>
          <a:endParaRPr lang="en-US" b="0" dirty="0">
            <a:latin typeface="Trebuchet MS" panose="020B0603020202020204"/>
          </a:endParaRPr>
        </a:p>
      </dgm:t>
    </dgm:pt>
    <dgm:pt modelId="{9F77582D-A9D5-4FFA-92FF-D37BFD1476D4}" type="parTrans" cxnId="{063AA97D-B56D-4DD1-8494-F7599FF21864}">
      <dgm:prSet/>
      <dgm:spPr/>
      <dgm:t>
        <a:bodyPr/>
        <a:lstStyle/>
        <a:p>
          <a:endParaRPr lang="en-US"/>
        </a:p>
      </dgm:t>
    </dgm:pt>
    <dgm:pt modelId="{42743748-867E-4EC8-9670-5DD9B7870181}" type="sibTrans" cxnId="{063AA97D-B56D-4DD1-8494-F7599FF21864}">
      <dgm:prSet/>
      <dgm:spPr/>
      <dgm:t>
        <a:bodyPr/>
        <a:lstStyle/>
        <a:p>
          <a:endParaRPr lang="en-US"/>
        </a:p>
      </dgm:t>
    </dgm:pt>
    <dgm:pt modelId="{3C7195BE-B3FD-4C98-86E3-EE067CFBBB4F}" type="pres">
      <dgm:prSet presAssocID="{5613375F-F7E5-4C72-B178-FD60D86BBD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590D5-ADFC-46E5-B7C9-B70191E2D92C}" type="pres">
      <dgm:prSet presAssocID="{80E4A4FD-2630-4C71-9B0A-38C6BB1477CF}" presName="boxAndChildren" presStyleCnt="0"/>
      <dgm:spPr/>
    </dgm:pt>
    <dgm:pt modelId="{A4D324D6-4F54-4670-A8B2-17E001CADB89}" type="pres">
      <dgm:prSet presAssocID="{80E4A4FD-2630-4C71-9B0A-38C6BB1477CF}" presName="parentTextBox" presStyleLbl="node1" presStyleIdx="0" presStyleCnt="2"/>
      <dgm:spPr/>
      <dgm:t>
        <a:bodyPr/>
        <a:lstStyle/>
        <a:p>
          <a:endParaRPr lang="en-US"/>
        </a:p>
      </dgm:t>
    </dgm:pt>
    <dgm:pt modelId="{1B87B830-0D1A-4C04-A35D-CEB84B6065DB}" type="pres">
      <dgm:prSet presAssocID="{82510967-1FDC-4531-A475-73994D718D70}" presName="sp" presStyleCnt="0"/>
      <dgm:spPr/>
    </dgm:pt>
    <dgm:pt modelId="{96EB4C89-6F02-40A3-A490-EC0849B67305}" type="pres">
      <dgm:prSet presAssocID="{0D916A88-8854-4E45-A440-3D7E33F74D0F}" presName="arrowAndChildren" presStyleCnt="0"/>
      <dgm:spPr/>
    </dgm:pt>
    <dgm:pt modelId="{23C21048-F4CB-4553-BDB3-430921E856BB}" type="pres">
      <dgm:prSet presAssocID="{0D916A88-8854-4E45-A440-3D7E33F74D0F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063AA97D-B56D-4DD1-8494-F7599FF21864}" srcId="{5613375F-F7E5-4C72-B178-FD60D86BBDE8}" destId="{80E4A4FD-2630-4C71-9B0A-38C6BB1477CF}" srcOrd="1" destOrd="0" parTransId="{9F77582D-A9D5-4FFA-92FF-D37BFD1476D4}" sibTransId="{42743748-867E-4EC8-9670-5DD9B7870181}"/>
    <dgm:cxn modelId="{7A5A3967-0E8B-4389-9278-10BDA02BEE3F}" type="presOf" srcId="{0D916A88-8854-4E45-A440-3D7E33F74D0F}" destId="{23C21048-F4CB-4553-BDB3-430921E856BB}" srcOrd="0" destOrd="0" presId="urn:microsoft.com/office/officeart/2005/8/layout/process4"/>
    <dgm:cxn modelId="{28F74937-A6AF-463D-96B7-47D8763C7FE7}" type="presOf" srcId="{5613375F-F7E5-4C72-B178-FD60D86BBDE8}" destId="{3C7195BE-B3FD-4C98-86E3-EE067CFBBB4F}" srcOrd="0" destOrd="0" presId="urn:microsoft.com/office/officeart/2005/8/layout/process4"/>
    <dgm:cxn modelId="{509997BA-DADE-45F1-8A5C-606D0C75EE89}" srcId="{5613375F-F7E5-4C72-B178-FD60D86BBDE8}" destId="{0D916A88-8854-4E45-A440-3D7E33F74D0F}" srcOrd="0" destOrd="0" parTransId="{FA7CD85D-AE95-428E-8ADE-D8BF9F1A5512}" sibTransId="{82510967-1FDC-4531-A475-73994D718D70}"/>
    <dgm:cxn modelId="{5B302A53-E524-4BC8-A09F-7C7A9791A5E3}" type="presOf" srcId="{80E4A4FD-2630-4C71-9B0A-38C6BB1477CF}" destId="{A4D324D6-4F54-4670-A8B2-17E001CADB89}" srcOrd="0" destOrd="0" presId="urn:microsoft.com/office/officeart/2005/8/layout/process4"/>
    <dgm:cxn modelId="{B4B529D9-8E92-4377-8C22-C7264BACD16C}" type="presParOf" srcId="{3C7195BE-B3FD-4C98-86E3-EE067CFBBB4F}" destId="{7D4590D5-ADFC-46E5-B7C9-B70191E2D92C}" srcOrd="0" destOrd="0" presId="urn:microsoft.com/office/officeart/2005/8/layout/process4"/>
    <dgm:cxn modelId="{635100AE-A311-4F95-BAAD-3736C7E50D36}" type="presParOf" srcId="{7D4590D5-ADFC-46E5-B7C9-B70191E2D92C}" destId="{A4D324D6-4F54-4670-A8B2-17E001CADB89}" srcOrd="0" destOrd="0" presId="urn:microsoft.com/office/officeart/2005/8/layout/process4"/>
    <dgm:cxn modelId="{587CBBE4-C1FA-4707-8C5B-EDBBB5B6C873}" type="presParOf" srcId="{3C7195BE-B3FD-4C98-86E3-EE067CFBBB4F}" destId="{1B87B830-0D1A-4C04-A35D-CEB84B6065DB}" srcOrd="1" destOrd="0" presId="urn:microsoft.com/office/officeart/2005/8/layout/process4"/>
    <dgm:cxn modelId="{1184D172-FE1B-4BA5-A32F-FEB70B27DCE9}" type="presParOf" srcId="{3C7195BE-B3FD-4C98-86E3-EE067CFBBB4F}" destId="{96EB4C89-6F02-40A3-A490-EC0849B67305}" srcOrd="2" destOrd="0" presId="urn:microsoft.com/office/officeart/2005/8/layout/process4"/>
    <dgm:cxn modelId="{FEB2938A-EE5F-482D-A4DE-B39F5AC34850}" type="presParOf" srcId="{96EB4C89-6F02-40A3-A490-EC0849B67305}" destId="{23C21048-F4CB-4553-BDB3-430921E856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324D6-4F54-4670-A8B2-17E001CADB89}">
      <dsp:nvSpPr>
        <dsp:cNvPr id="0" name=""/>
        <dsp:cNvSpPr/>
      </dsp:nvSpPr>
      <dsp:spPr>
        <a:xfrm>
          <a:off x="0" y="2470633"/>
          <a:ext cx="7213600" cy="162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Application </a:t>
          </a:r>
          <a:r>
            <a:rPr lang="en-GB" sz="2400" b="0" kern="1200" dirty="0">
              <a:latin typeface="Trebuchet MS" panose="020B0603020202020204"/>
            </a:rPr>
            <a:t>Software is</a:t>
          </a:r>
          <a:r>
            <a:rPr lang="en-GB" sz="2400" b="0" kern="1200" dirty="0"/>
            <a:t> a type of computer program that performs specific functions. These functions, performed by application software, can be personal, business as well as educational.</a:t>
          </a:r>
          <a:endParaRPr lang="en-US" sz="2400" b="0" kern="1200" dirty="0">
            <a:latin typeface="Trebuchet MS" panose="020B0603020202020204"/>
          </a:endParaRPr>
        </a:p>
      </dsp:txBody>
      <dsp:txXfrm>
        <a:off x="0" y="2470633"/>
        <a:ext cx="7213600" cy="1621002"/>
      </dsp:txXfrm>
    </dsp:sp>
    <dsp:sp modelId="{23C21048-F4CB-4553-BDB3-430921E856BB}">
      <dsp:nvSpPr>
        <dsp:cNvPr id="0" name=""/>
        <dsp:cNvSpPr/>
      </dsp:nvSpPr>
      <dsp:spPr>
        <a:xfrm rot="10800000">
          <a:off x="0" y="1845"/>
          <a:ext cx="7213600" cy="24931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System software</a:t>
          </a:r>
          <a:r>
            <a:rPr lang="en-GB" sz="2400" b="0" kern="1200" dirty="0"/>
            <a:t> basically controls a computer’s internal functioning and also controls hardware devices such as monitors, printers, and storage devices, etc</a:t>
          </a:r>
          <a:endParaRPr lang="en-US" sz="2400" kern="1200" dirty="0"/>
        </a:p>
      </dsp:txBody>
      <dsp:txXfrm rot="10800000">
        <a:off x="0" y="1845"/>
        <a:ext cx="7213600" cy="1619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8BB4B7-A5E5-43AC-BF3A-43ACE709AD3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134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19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501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073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938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506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012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041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191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31999"/>
            <a:ext cx="5995988" cy="12350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43648" y="3294063"/>
            <a:ext cx="3056704" cy="380954"/>
          </a:xfrm>
          <a:prstGeom prst="roundRect">
            <a:avLst>
              <a:gd name="adj" fmla="val 23716"/>
            </a:avLst>
          </a:prstGeom>
          <a:ln w="127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52172" y="-78021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37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"/>
          <p:cNvGrpSpPr/>
          <p:nvPr userDrawn="1"/>
        </p:nvGrpSpPr>
        <p:grpSpPr>
          <a:xfrm>
            <a:off x="0" y="0"/>
            <a:ext cx="9144000" cy="6851650"/>
            <a:chOff x="0" y="0"/>
            <a:chExt cx="9144000" cy="6851936"/>
          </a:xfrm>
        </p:grpSpPr>
        <p:pic>
          <p:nvPicPr>
            <p:cNvPr id="2056" name="图片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063"/>
              <a:ext cx="9144000" cy="68458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0" y="0"/>
              <a:ext cx="9144000" cy="6851936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8" name="图片 12"/>
            <p:cNvPicPr>
              <a:picLocks noChangeAspect="1"/>
            </p:cNvPicPr>
            <p:nvPr userDrawn="1"/>
          </p:nvPicPr>
          <p:blipFill>
            <a:blip r:embed="rId2"/>
            <a:srcRect t="7558" b="32274"/>
            <a:stretch>
              <a:fillRect/>
            </a:stretch>
          </p:blipFill>
          <p:spPr>
            <a:xfrm>
              <a:off x="0" y="539931"/>
              <a:ext cx="9144000" cy="4119156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4" name="直接连接符 13"/>
            <p:cNvCxnSpPr/>
            <p:nvPr/>
          </p:nvCxnSpPr>
          <p:spPr>
            <a:xfrm>
              <a:off x="0" y="522310"/>
              <a:ext cx="9144000" cy="0"/>
            </a:xfrm>
            <a:prstGeom prst="line">
              <a:avLst/>
            </a:prstGeom>
            <a:ln w="57150">
              <a:solidFill>
                <a:srgbClr val="0088B8">
                  <a:alpha val="7607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4686496"/>
              <a:ext cx="9144000" cy="0"/>
            </a:xfrm>
            <a:prstGeom prst="line">
              <a:avLst/>
            </a:prstGeom>
            <a:ln w="57150">
              <a:solidFill>
                <a:srgbClr val="0088B8">
                  <a:alpha val="7607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9" name="KSO_BT1"/>
          <p:cNvSpPr>
            <a:spLocks noGrp="1"/>
          </p:cNvSpPr>
          <p:nvPr>
            <p:ph type="ctrTitle"/>
          </p:nvPr>
        </p:nvSpPr>
        <p:spPr>
          <a:xfrm>
            <a:off x="1055688" y="5022850"/>
            <a:ext cx="7032625" cy="738188"/>
          </a:xfrm>
        </p:spPr>
        <p:txBody>
          <a:bodyPr/>
          <a:lstStyle>
            <a:lvl1pPr algn="ctr">
              <a:defRPr sz="4000" smtClean="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16390" name="KSO_BC1"/>
          <p:cNvSpPr>
            <a:spLocks noGrp="1"/>
          </p:cNvSpPr>
          <p:nvPr>
            <p:ph type="subTitle" idx="1"/>
          </p:nvPr>
        </p:nvSpPr>
        <p:spPr>
          <a:xfrm>
            <a:off x="1066800" y="5819775"/>
            <a:ext cx="7008813" cy="506413"/>
          </a:xfrm>
        </p:spPr>
        <p:txBody>
          <a:bodyPr/>
          <a:lstStyle>
            <a:lvl1pPr marL="0" indent="0" algn="ctr">
              <a:buFontTx/>
              <a:buNone/>
              <a:defRPr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zh-CN" altLang="en-US" noProof="0"/>
          </a:p>
        </p:txBody>
      </p:sp>
      <p:sp>
        <p:nvSpPr>
          <p:cNvPr id="1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240F2ACD-F27F-45EC-B38B-12AA69FAD054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  <a:pPr marL="0" marR="0" indent="0" defTabSz="914400" rtl="0" latin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995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31999"/>
            <a:ext cx="5995988" cy="12350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43648" y="3294063"/>
            <a:ext cx="3056704" cy="380954"/>
          </a:xfrm>
          <a:prstGeom prst="roundRect">
            <a:avLst>
              <a:gd name="adj" fmla="val 23716"/>
            </a:avLst>
          </a:prstGeom>
          <a:ln w="127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31999"/>
            <a:ext cx="5995988" cy="12350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43648" y="3294063"/>
            <a:ext cx="3056704" cy="380954"/>
          </a:xfrm>
          <a:prstGeom prst="roundRect">
            <a:avLst>
              <a:gd name="adj" fmla="val 23716"/>
            </a:avLst>
          </a:prstGeom>
          <a:ln w="127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52172" y="-78021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4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562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96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509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45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854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12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63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8"/>
          <p:cNvGrpSpPr/>
          <p:nvPr/>
        </p:nvGrpSpPr>
        <p:grpSpPr>
          <a:xfrm>
            <a:off x="0" y="0"/>
            <a:ext cx="9144000" cy="6851650"/>
            <a:chOff x="0" y="0"/>
            <a:chExt cx="9144000" cy="6851936"/>
          </a:xfrm>
        </p:grpSpPr>
        <p:pic>
          <p:nvPicPr>
            <p:cNvPr id="1032" name="图片 6"/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0" y="6063"/>
              <a:ext cx="9144000" cy="68458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0" y="0"/>
              <a:ext cx="9144000" cy="6851936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339725" y="101600"/>
            <a:ext cx="8370888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>
          <a:xfrm>
            <a:off x="339725" y="1044575"/>
            <a:ext cx="8361363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E4072E-D539-4928-AB20-A80B5ACA4A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4549F"/>
          </a:solidFill>
          <a:latin typeface="Arial Black" panose="020B0A04020102020204" pitchFamily="34" charset="0"/>
          <a:ea typeface="Microsoft YaHei" panose="020B0503020204020204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963B22"/>
        </a:buClr>
        <a:buSzPct val="70000"/>
        <a:buBlip>
          <a:blip r:embed="rId12"/>
        </a:buBlip>
        <a:defRPr sz="2000" kern="1200">
          <a:solidFill>
            <a:srgbClr val="14549F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FB4D7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show.com/relay.php?pid=8872185&amp;url=https://microleaves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24893-1607-A277-5841-3B6A482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24" y="625716"/>
            <a:ext cx="8360543" cy="5734648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chemeClr val="tx1"/>
                </a:solidFill>
              </a:rPr>
              <a:t>Distinguish between system software and application software</a:t>
            </a:r>
            <a:r>
              <a:rPr lang="en-GB" sz="6600" b="1" dirty="0">
                <a:solidFill>
                  <a:schemeClr val="tx1"/>
                </a:solidFill>
              </a:rPr>
              <a:t/>
            </a:r>
            <a:br>
              <a:rPr lang="en-GB" sz="6600" b="1" dirty="0">
                <a:solidFill>
                  <a:schemeClr val="tx1"/>
                </a:solidFill>
              </a:rPr>
            </a:br>
            <a:endParaRPr lang="en-GB" sz="6600" b="1" dirty="0">
              <a:solidFill>
                <a:schemeClr val="tx1"/>
              </a:solidFill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D4B8E69B-DF40-3098-EA71-7A238E28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4" y="3493040"/>
            <a:ext cx="2961481" cy="1831251"/>
          </a:xfrm>
          <a:prstGeom prst="rect">
            <a:avLst/>
          </a:prstGeom>
        </p:spPr>
      </p:pic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xmlns="" id="{0B761713-FEFC-9764-C2E3-4122A8AB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920" y="3338239"/>
            <a:ext cx="3026162" cy="19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7460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0BE40E3-5550-4CDD-B4FD-387C33EBF1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1A6B738-E50C-4653-B343-B9D6A5EA2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98768D6-B28C-40A3-B381-39306F5816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xmlns="" id="{B27C15B9-7795-4321-AB30-DF1DEF65C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xmlns="" id="{578EC957-1F3F-4C00-B023-C8725C217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3D642632-BBD5-46D6-A91D-9B2BF6821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xmlns="" id="{BF9D518D-AFF5-4DE2-AEE2-0EC15479A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xmlns="" id="{14EF979B-B00D-460C-BD56-7EEAFB7E0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xmlns="" id="{3E40F9A1-6B82-400F-9397-26D1D36F1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xmlns="" id="{2EF7DDF1-FF86-4CA4-B08B-8939557EBD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xmlns="" id="{6D7C1F89-72B2-4FDC-B9E2-04F52D5C50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ext Box 7"/>
          <p:cNvSpPr txBox="1"/>
          <p:nvPr/>
        </p:nvSpPr>
        <p:spPr>
          <a:xfrm>
            <a:off x="508000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 rtl="0" eaLnBrk="1" hangingPunct="1">
              <a:spcAft>
                <a:spcPts val="600"/>
              </a:spcAft>
            </a:pPr>
            <a:r>
              <a:rPr lang="en-US" altLang="zh-CN" sz="4400" b="1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方正姚体"/>
                <a:cs typeface="+mj-cs"/>
                <a:sym typeface="+mn-ea"/>
              </a:rPr>
              <a:t>Proxy Server</a:t>
            </a:r>
            <a:endParaRPr lang="en-US" sz="4400" b="1">
              <a:solidFill>
                <a:schemeClr val="accent1"/>
              </a:solidFill>
              <a:latin typeface="+mj-lt"/>
              <a:ea typeface="方正姚体"/>
              <a:cs typeface="+mj-cs"/>
            </a:endParaRPr>
          </a:p>
        </p:txBody>
      </p:sp>
      <p:pic>
        <p:nvPicPr>
          <p:cNvPr id="5" name="Content Placeholder 4" descr="servidor-nube"/>
          <p:cNvPicPr>
            <a:picLocks noChangeAspect="1"/>
          </p:cNvPicPr>
          <p:nvPr/>
        </p:nvPicPr>
        <p:blipFill rotWithShape="1">
          <a:blip r:embed="rId2"/>
          <a:srcRect l="28046" r="18143" b="-12"/>
          <a:stretch/>
        </p:blipFill>
        <p:spPr>
          <a:xfrm>
            <a:off x="523128" y="1740232"/>
            <a:ext cx="6565901" cy="37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34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1608" y="10826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Purposes of </a:t>
            </a:r>
            <a:r>
              <a:rPr lang="en-US" altLang="zh-CN" sz="2200" b="1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P</a:t>
            </a:r>
            <a:r>
              <a:rPr lang="zh-CN" altLang="en-US" sz="2200" b="1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roxy Server: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499745" y="1156335"/>
            <a:ext cx="6129655" cy="527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ClrTx/>
              <a:buFont typeface="Wingdings" panose="05000000000000000000" charset="0"/>
              <a:buChar char="Ø"/>
            </a:pPr>
            <a:r>
              <a:rPr lang="en-US" sz="2200" dirty="0">
                <a:latin typeface="Arial" panose="020B0604020202020204" pitchFamily="34" charset="0"/>
                <a:ea typeface="Microsoft YaHei" panose="020B0503020204020204" pitchFamily="34" charset="-122"/>
              </a:rPr>
              <a:t>Faster access to the requested resources.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499745" y="1870075"/>
            <a:ext cx="5688965" cy="527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200" dirty="0">
                <a:latin typeface="Arial" panose="020B0604020202020204" pitchFamily="34" charset="0"/>
                <a:ea typeface="Microsoft YaHei" panose="020B0503020204020204" pitchFamily="34" charset="-122"/>
              </a:rPr>
              <a:t>Enables high security.</a:t>
            </a:r>
          </a:p>
        </p:txBody>
      </p:sp>
      <p:sp>
        <p:nvSpPr>
          <p:cNvPr id="66" name="Text Box 65"/>
          <p:cNvSpPr txBox="1"/>
          <p:nvPr/>
        </p:nvSpPr>
        <p:spPr>
          <a:xfrm>
            <a:off x="499745" y="2583180"/>
            <a:ext cx="4506595" cy="527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200" dirty="0">
                <a:latin typeface="Arial" panose="020B0604020202020204" pitchFamily="34" charset="0"/>
                <a:ea typeface="Microsoft YaHei" panose="020B0503020204020204" pitchFamily="34" charset="-122"/>
              </a:rPr>
              <a:t>Undesired sites are blocked.</a:t>
            </a:r>
          </a:p>
        </p:txBody>
      </p:sp>
      <p:sp>
        <p:nvSpPr>
          <p:cNvPr id="67" name="Text Box 66"/>
          <p:cNvSpPr txBox="1"/>
          <p:nvPr/>
        </p:nvSpPr>
        <p:spPr>
          <a:xfrm>
            <a:off x="499745" y="3272790"/>
            <a:ext cx="4864735" cy="527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200" dirty="0">
                <a:latin typeface="Arial" panose="020B0604020202020204" pitchFamily="34" charset="0"/>
                <a:ea typeface="Microsoft YaHei" panose="020B0503020204020204" pitchFamily="34" charset="-122"/>
              </a:rPr>
              <a:t>Contents are scanned for spyware</a:t>
            </a:r>
          </a:p>
        </p:txBody>
      </p:sp>
      <p:sp>
        <p:nvSpPr>
          <p:cNvPr id="68" name="Text Box 67"/>
          <p:cNvSpPr txBox="1"/>
          <p:nvPr/>
        </p:nvSpPr>
        <p:spPr>
          <a:xfrm>
            <a:off x="499745" y="3914775"/>
            <a:ext cx="5160645" cy="527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200" dirty="0">
                <a:latin typeface="Arial" panose="020B0604020202020204" pitchFamily="34" charset="0"/>
                <a:ea typeface="Microsoft YaHei" panose="020B0503020204020204" pitchFamily="34" charset="-122"/>
              </a:rPr>
              <a:t>Outbound content is also scanned.</a:t>
            </a:r>
          </a:p>
        </p:txBody>
      </p:sp>
      <p:sp>
        <p:nvSpPr>
          <p:cNvPr id="69" name="Text Box 68"/>
          <p:cNvSpPr txBox="1"/>
          <p:nvPr/>
        </p:nvSpPr>
        <p:spPr>
          <a:xfrm>
            <a:off x="499745" y="4544695"/>
            <a:ext cx="4957445" cy="527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200" dirty="0">
                <a:latin typeface="Arial" panose="020B0604020202020204" pitchFamily="34" charset="0"/>
                <a:ea typeface="Microsoft YaHei" panose="020B0503020204020204" pitchFamily="34" charset="-122"/>
              </a:rPr>
              <a:t>Increases performance.</a:t>
            </a:r>
          </a:p>
        </p:txBody>
      </p:sp>
      <p:sp>
        <p:nvSpPr>
          <p:cNvPr id="70" name="Text Box 69"/>
          <p:cNvSpPr txBox="1"/>
          <p:nvPr/>
        </p:nvSpPr>
        <p:spPr>
          <a:xfrm>
            <a:off x="499745" y="5173980"/>
            <a:ext cx="3815715" cy="527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200" dirty="0">
                <a:latin typeface="Arial" panose="020B0604020202020204" pitchFamily="34" charset="0"/>
                <a:ea typeface="Microsoft YaHei" panose="020B0503020204020204" pitchFamily="34" charset="-122"/>
              </a:rPr>
              <a:t>Requests can be filtered.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75" y="531495"/>
            <a:ext cx="5996305" cy="68961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Four Different of Proxy Server: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4" name="六边形 33"/>
          <p:cNvSpPr/>
          <p:nvPr/>
        </p:nvSpPr>
        <p:spPr>
          <a:xfrm>
            <a:off x="2139950" y="2070100"/>
            <a:ext cx="1974850" cy="1701800"/>
          </a:xfrm>
          <a:prstGeom prst="hexagon">
            <a:avLst/>
          </a:prstGeom>
          <a:solidFill>
            <a:srgbClr val="6AC2B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72000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幼圆" pitchFamily="49" charset="-122"/>
                <a:cs typeface="+mn-cs"/>
              </a:rPr>
              <a:t>International Proxy</a:t>
            </a:r>
          </a:p>
        </p:txBody>
      </p:sp>
      <p:sp>
        <p:nvSpPr>
          <p:cNvPr id="35" name="六边形 3"/>
          <p:cNvSpPr/>
          <p:nvPr/>
        </p:nvSpPr>
        <p:spPr>
          <a:xfrm>
            <a:off x="2324100" y="2149475"/>
            <a:ext cx="1612900" cy="685800"/>
          </a:xfrm>
          <a:custGeom>
            <a:avLst/>
            <a:gdLst/>
            <a:ahLst/>
            <a:cxnLst/>
            <a:rect l="l" t="t" r="r" b="b"/>
            <a:pathLst>
              <a:path w="2464867" h="1047262">
                <a:moveTo>
                  <a:pt x="523631" y="0"/>
                </a:moveTo>
                <a:lnTo>
                  <a:pt x="1941236" y="0"/>
                </a:lnTo>
                <a:lnTo>
                  <a:pt x="2464867" y="1047262"/>
                </a:lnTo>
                <a:lnTo>
                  <a:pt x="0" y="1047262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A6DAD0"/>
                </a:solidFill>
                <a:effectLst/>
                <a:uLnTx/>
                <a:uFillTx/>
                <a:latin typeface="Arial Rounded MT Bold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38" name="六边形 37"/>
          <p:cNvSpPr/>
          <p:nvPr/>
        </p:nvSpPr>
        <p:spPr>
          <a:xfrm>
            <a:off x="2139950" y="3945255"/>
            <a:ext cx="1974850" cy="1701800"/>
          </a:xfrm>
          <a:prstGeom prst="hexagon">
            <a:avLst/>
          </a:prstGeom>
          <a:solidFill>
            <a:srgbClr val="6AC2B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72000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幼圆" pitchFamily="49" charset="-122"/>
                <a:cs typeface="+mn-cs"/>
              </a:rPr>
              <a:t>Transparent Proxy</a:t>
            </a:r>
          </a:p>
        </p:txBody>
      </p:sp>
      <p:sp>
        <p:nvSpPr>
          <p:cNvPr id="39" name="六边形 3"/>
          <p:cNvSpPr/>
          <p:nvPr/>
        </p:nvSpPr>
        <p:spPr>
          <a:xfrm>
            <a:off x="2320925" y="4103370"/>
            <a:ext cx="1612900" cy="684213"/>
          </a:xfrm>
          <a:custGeom>
            <a:avLst/>
            <a:gdLst/>
            <a:ahLst/>
            <a:cxnLst/>
            <a:rect l="l" t="t" r="r" b="b"/>
            <a:pathLst>
              <a:path w="2464867" h="1047262">
                <a:moveTo>
                  <a:pt x="523631" y="0"/>
                </a:moveTo>
                <a:lnTo>
                  <a:pt x="1941236" y="0"/>
                </a:lnTo>
                <a:lnTo>
                  <a:pt x="2464867" y="1047262"/>
                </a:lnTo>
                <a:lnTo>
                  <a:pt x="0" y="1047262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A6DAD0"/>
                </a:solidFill>
                <a:effectLst/>
                <a:uLnTx/>
                <a:uFillTx/>
                <a:latin typeface="Arial Rounded MT Bold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42" name="六边形 41"/>
          <p:cNvSpPr/>
          <p:nvPr/>
        </p:nvSpPr>
        <p:spPr>
          <a:xfrm>
            <a:off x="3794125" y="2976563"/>
            <a:ext cx="1974850" cy="1701800"/>
          </a:xfrm>
          <a:prstGeom prst="hexagon">
            <a:avLst/>
          </a:prstGeom>
          <a:solidFill>
            <a:srgbClr val="6AC2B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72000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幼圆" pitchFamily="49" charset="-122"/>
                <a:cs typeface="+mn-cs"/>
              </a:rPr>
              <a:t>Anonymous Proxy</a:t>
            </a:r>
          </a:p>
        </p:txBody>
      </p:sp>
      <p:sp>
        <p:nvSpPr>
          <p:cNvPr id="43" name="六边形 3"/>
          <p:cNvSpPr/>
          <p:nvPr/>
        </p:nvSpPr>
        <p:spPr>
          <a:xfrm>
            <a:off x="3936683" y="3085783"/>
            <a:ext cx="1611313" cy="685800"/>
          </a:xfrm>
          <a:custGeom>
            <a:avLst/>
            <a:gdLst/>
            <a:ahLst/>
            <a:cxnLst/>
            <a:rect l="l" t="t" r="r" b="b"/>
            <a:pathLst>
              <a:path w="2464867" h="1047262">
                <a:moveTo>
                  <a:pt x="523631" y="0"/>
                </a:moveTo>
                <a:lnTo>
                  <a:pt x="1941236" y="0"/>
                </a:lnTo>
                <a:lnTo>
                  <a:pt x="2464867" y="1047262"/>
                </a:lnTo>
                <a:lnTo>
                  <a:pt x="0" y="1047262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A6DAD0"/>
                </a:solidFill>
                <a:effectLst/>
                <a:uLnTx/>
                <a:uFillTx/>
                <a:latin typeface="Arial Rounded MT Bold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47" name="六边形 46"/>
          <p:cNvSpPr/>
          <p:nvPr/>
        </p:nvSpPr>
        <p:spPr>
          <a:xfrm>
            <a:off x="3793808" y="4787583"/>
            <a:ext cx="1974850" cy="1701800"/>
          </a:xfrm>
          <a:prstGeom prst="hexagon">
            <a:avLst/>
          </a:prstGeom>
          <a:solidFill>
            <a:srgbClr val="6AC2B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72000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幼圆" pitchFamily="49" charset="-122"/>
                <a:cs typeface="+mn-cs"/>
              </a:rPr>
              <a:t>Reverse Proxy</a:t>
            </a:r>
          </a:p>
        </p:txBody>
      </p:sp>
      <p:sp>
        <p:nvSpPr>
          <p:cNvPr id="48" name="六边形 3"/>
          <p:cNvSpPr/>
          <p:nvPr/>
        </p:nvSpPr>
        <p:spPr>
          <a:xfrm>
            <a:off x="3936683" y="4875848"/>
            <a:ext cx="1611313" cy="684213"/>
          </a:xfrm>
          <a:custGeom>
            <a:avLst/>
            <a:gdLst/>
            <a:ahLst/>
            <a:cxnLst/>
            <a:rect l="l" t="t" r="r" b="b"/>
            <a:pathLst>
              <a:path w="2464867" h="1047262">
                <a:moveTo>
                  <a:pt x="523631" y="0"/>
                </a:moveTo>
                <a:lnTo>
                  <a:pt x="1941236" y="0"/>
                </a:lnTo>
                <a:lnTo>
                  <a:pt x="2464867" y="1047262"/>
                </a:lnTo>
                <a:lnTo>
                  <a:pt x="0" y="1047262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A6DAD0"/>
                </a:solidFill>
                <a:effectLst/>
                <a:uLnTx/>
                <a:uFillTx/>
                <a:latin typeface="Arial Rounded MT Bold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Anonymous Proxy</a:t>
            </a:r>
          </a:p>
        </p:txBody>
      </p:sp>
      <p:pic>
        <p:nvPicPr>
          <p:cNvPr id="7" name="Content Placeholder 6" descr="proxy_diagr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3738931"/>
            <a:ext cx="6345515" cy="1576871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8000" y="2160589"/>
            <a:ext cx="6547974" cy="15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 rtl="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It does not show itself like a proxy server and it does not show the genuine IP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559" y="609600"/>
            <a:ext cx="594544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Intercepting Proxy</a:t>
            </a:r>
          </a:p>
        </p:txBody>
      </p:sp>
      <p:pic>
        <p:nvPicPr>
          <p:cNvPr id="5" name="Content Placeholder 4" descr="slide-12-102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4253" y="4326719"/>
            <a:ext cx="3452060" cy="25890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9268" y="2160589"/>
            <a:ext cx="7707743" cy="2166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457200" rtl="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An intercepting proxy, also known as a transparent proxy, combines a proxy server with a gateway. Connections made by client browsers through the gateway are redirected through the proxy without client-side configuration.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9" y="609600"/>
            <a:ext cx="5801674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Transparent Proxy</a:t>
            </a:r>
          </a:p>
        </p:txBody>
      </p:sp>
      <p:pic>
        <p:nvPicPr>
          <p:cNvPr id="5" name="Content Placeholder 4" descr="cover_17_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9" y="5052081"/>
            <a:ext cx="6226889" cy="1544796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3875" y="2160589"/>
            <a:ext cx="7204536" cy="1936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457200" rtl="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transparent proxy is a server that satisfies the definition of a proxy, but does not enforce any local policies. It means that it does not add, delete or modify attributes or modify information within messages it forwards.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9" y="609600"/>
            <a:ext cx="57585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Reverse Proxy</a:t>
            </a:r>
            <a:endParaRPr lang="en-US"/>
          </a:p>
        </p:txBody>
      </p:sp>
      <p:pic>
        <p:nvPicPr>
          <p:cNvPr id="5" name="Content Placeholder 4" descr="Reverse-Proxi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31" y="4482352"/>
            <a:ext cx="5772150" cy="1918447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3697" y="2196353"/>
            <a:ext cx="7377064" cy="1806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 rtl="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A reverse proxy is another common form of a proxy server and is generally used to pass requests from the Internet, through a firewall to isolated, private networks.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1EDC4-A23C-6E6B-9B12-D1424C10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52" y="1020871"/>
            <a:ext cx="522056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THANK YOU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xmlns="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hlinkClick r:id="rId2"/>
          </p:cNvPr>
          <p:cNvSpPr txBox="1"/>
          <p:nvPr/>
        </p:nvSpPr>
        <p:spPr>
          <a:xfrm>
            <a:off x="3646805" y="3349625"/>
            <a:ext cx="2209165" cy="3432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endParaRPr lang="en-US" sz="14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646805" y="4453890"/>
            <a:ext cx="2301875" cy="3432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endParaRPr lang="en-US" sz="1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6F8D8-A9B4-743E-26DE-AB229025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56" y="0"/>
            <a:ext cx="4388975" cy="234033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6000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743FA7-DD35-0512-FE88-4665D06E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507" y="2476410"/>
            <a:ext cx="7812315" cy="30071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>
                <a:solidFill>
                  <a:srgbClr val="454749"/>
                </a:solidFill>
              </a:rPr>
              <a:t>S</a:t>
            </a:r>
            <a:r>
              <a:rPr lang="en-US" sz="3600" b="1" dirty="0">
                <a:solidFill>
                  <a:srgbClr val="454749"/>
                </a:solidFill>
              </a:rPr>
              <a:t>oftware is the collection of data, programs, procedures, routines and instructions that tell a computer or electronic device</a:t>
            </a:r>
          </a:p>
          <a:p>
            <a:endParaRPr lang="en-US" sz="1400">
              <a:solidFill>
                <a:srgbClr val="4547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83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2E234058-B178-5E9A-B05F-6957D42F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3" y="1038288"/>
            <a:ext cx="6257365" cy="4019423"/>
          </a:xfrm>
        </p:spPr>
      </p:pic>
    </p:spTree>
    <p:extLst>
      <p:ext uri="{BB962C8B-B14F-4D97-AF65-F5344CB8AC3E}">
        <p14:creationId xmlns:p14="http://schemas.microsoft.com/office/powerpoint/2010/main" xmlns="" val="238652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649F7-24ED-8DC7-C15C-2EAD2467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47" y="578152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/>
              <a:t>SOFTWARE</a:t>
            </a:r>
            <a:endParaRPr lang="en-US" b="1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xmlns="" id="{81342022-A1E8-D694-2566-7838B3F19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21972185"/>
              </p:ext>
            </p:extLst>
          </p:nvPr>
        </p:nvGraphicFramePr>
        <p:xfrm>
          <a:off x="867019" y="1966459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77432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B49D9-C5B7-E47E-0294-FEA8DBF1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65" y="808645"/>
            <a:ext cx="7947359" cy="1133965"/>
          </a:xfrm>
        </p:spPr>
        <p:txBody>
          <a:bodyPr lIns="91440" tIns="45720" rIns="91440" bIns="45720" anchor="b">
            <a:normAutofit fontScale="90000"/>
          </a:bodyPr>
          <a:lstStyle/>
          <a:p>
            <a:r>
              <a:rPr lang="en-GB" b="0" dirty="0">
                <a:latin typeface="Arial Black"/>
              </a:rPr>
              <a:t>Difference between system software and application software</a:t>
            </a:r>
            <a:endParaRPr lang="en-US" dirty="0">
              <a:latin typeface="Arial Blac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F537D7-6901-7998-BF37-BC5A3146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382" y="1942610"/>
            <a:ext cx="2631889" cy="576262"/>
          </a:xfrm>
        </p:spPr>
        <p:txBody>
          <a:bodyPr lIns="91440" tIns="45720" rIns="91440" bIns="45720" anchor="b">
            <a:normAutofit fontScale="92500"/>
          </a:bodyPr>
          <a:lstStyle/>
          <a:p>
            <a:r>
              <a:rPr lang="en-GB" sz="2400" b="1" u="sng" dirty="0">
                <a:solidFill>
                  <a:schemeClr val="tx2"/>
                </a:solidFill>
                <a:latin typeface="Arial"/>
                <a:ea typeface="Microsoft YaHei"/>
                <a:cs typeface="Arial"/>
              </a:rPr>
              <a:t>System Software</a:t>
            </a:r>
            <a:endParaRPr lang="en-US" sz="2400" b="1" u="sng">
              <a:solidFill>
                <a:schemeClr val="tx2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1A7ADB-82A5-9BDC-E3B5-8B4DED00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2794756"/>
            <a:ext cx="3090672" cy="3936720"/>
          </a:xfrm>
        </p:spPr>
        <p:txBody>
          <a:bodyPr lIns="91440" tIns="45720" rIns="91440" bIns="4572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GB" dirty="0">
                <a:latin typeface="Arial"/>
                <a:ea typeface="Microsoft YaHei"/>
                <a:cs typeface="Arial"/>
              </a:rPr>
              <a:t>It is designed to manage the resources of the computer system, like memory and process management, etc</a:t>
            </a:r>
            <a:endParaRPr lang="en-GB" dirty="0">
              <a:latin typeface="Arial"/>
              <a:ea typeface="Microsoft YaHei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ea typeface="Microsoft YaHei"/>
                <a:cs typeface="Arial"/>
              </a:rPr>
              <a:t>Written in a low-level language </a:t>
            </a:r>
            <a:endParaRPr lang="en-GB" dirty="0">
              <a:cs typeface="Arial"/>
            </a:endParaRP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ea typeface="Microsoft YaHei"/>
                <a:cs typeface="Arial"/>
              </a:rPr>
              <a:t>Less interactive for the users </a:t>
            </a:r>
            <a:endParaRPr lang="en-GB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ea typeface="Microsoft YaHei"/>
                <a:cs typeface="Arial"/>
              </a:rPr>
              <a:t>System software plays vital role for the effective functioning of a system 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1329B8-B544-78F7-4F20-F95DB2752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20822" y="1942610"/>
            <a:ext cx="3090672" cy="576262"/>
          </a:xfrm>
        </p:spPr>
        <p:txBody>
          <a:bodyPr lIns="91440" tIns="45720" rIns="91440" bIns="45720" anchor="b">
            <a:normAutofit fontScale="92500"/>
          </a:bodyPr>
          <a:lstStyle/>
          <a:p>
            <a:r>
              <a:rPr lang="en-GB" sz="2400" b="1" u="sng" dirty="0">
                <a:solidFill>
                  <a:schemeClr val="tx2"/>
                </a:solidFill>
                <a:latin typeface="Arial"/>
                <a:ea typeface="Microsoft YaHei"/>
                <a:cs typeface="Arial"/>
              </a:rPr>
              <a:t>Application Software</a:t>
            </a:r>
            <a:endParaRPr lang="en-US" sz="2400" b="1" u="sng">
              <a:solidFill>
                <a:schemeClr val="tx2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0F00E9E-CC57-5505-6591-FF96D129F3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lIns="91440" tIns="45720" rIns="91440" bIns="45720" anchor="t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GB" dirty="0">
                <a:latin typeface="Arial"/>
                <a:ea typeface="Microsoft YaHei"/>
                <a:cs typeface="Arial"/>
              </a:rPr>
              <a:t>It is designed to </a:t>
            </a:r>
            <a:r>
              <a:rPr lang="en-GB" dirty="0" err="1">
                <a:latin typeface="Arial"/>
                <a:ea typeface="Microsoft YaHei"/>
                <a:cs typeface="Arial"/>
              </a:rPr>
              <a:t>fulfill</a:t>
            </a:r>
            <a:r>
              <a:rPr lang="en-GB" dirty="0">
                <a:latin typeface="Arial"/>
                <a:ea typeface="Microsoft YaHei"/>
                <a:cs typeface="Arial"/>
              </a:rPr>
              <a:t> the requirements of the user for performing specific tasks.</a:t>
            </a:r>
            <a:endParaRPr lang="en-US"/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ea typeface="Microsoft YaHei"/>
                <a:cs typeface="Arial"/>
              </a:rPr>
              <a:t>Written in a high-level language</a:t>
            </a: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ea typeface="Microsoft YaHei"/>
                <a:cs typeface="Arial"/>
              </a:rPr>
              <a:t>Written in a high-level language</a:t>
            </a: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ea typeface="Microsoft YaHei"/>
                <a:cs typeface="Arial"/>
              </a:rPr>
              <a:t>Application software is not so important for the functioning of the system, as it is task specific.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70880D7-3721-4212-3D3F-9EB29271BE67}"/>
              </a:ext>
            </a:extLst>
          </p:cNvPr>
          <p:cNvCxnSpPr>
            <a:cxnSpLocks/>
          </p:cNvCxnSpPr>
          <p:nvPr/>
        </p:nvCxnSpPr>
        <p:spPr>
          <a:xfrm>
            <a:off x="3866640" y="2109107"/>
            <a:ext cx="0" cy="39322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1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A065C-6EBB-4F80-65AE-037FC7A7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13" y="609599"/>
            <a:ext cx="8173638" cy="4742611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tx1"/>
                </a:solidFill>
              </a:rPr>
              <a:t>Difference between Linux and Windows</a:t>
            </a:r>
            <a:br>
              <a:rPr lang="en-GB" sz="6000" dirty="0">
                <a:solidFill>
                  <a:schemeClr val="tx1"/>
                </a:solidFill>
              </a:rPr>
            </a:br>
            <a:endParaRPr lang="en-GB" sz="6000" dirty="0">
              <a:solidFill>
                <a:schemeClr val="tx1"/>
              </a:solidFill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FCE74C00-6BD6-3C6B-47EF-355E4263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3" y="2980905"/>
            <a:ext cx="2905125" cy="214312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xmlns="" id="{89F86F96-CE8D-15EA-51AA-DF97CCAB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960" y="2980904"/>
            <a:ext cx="3595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3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B8AE0-A064-CE0E-71FC-069668BC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pPr algn="ctr"/>
            <a:r>
              <a:rPr lang="en-GB" sz="4400" dirty="0">
                <a:latin typeface="Arial Black"/>
                <a:ea typeface="Microsoft YaHei"/>
              </a:rPr>
              <a:t>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D1E62D-C580-54E5-5176-F30B78B02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7886700" cy="4749800"/>
          </a:xfrm>
        </p:spPr>
        <p:txBody>
          <a:bodyPr lIns="91440" tIns="45720" rIns="91440" bIns="45720" anchor="ctr">
            <a:normAutofit/>
          </a:bodyPr>
          <a:lstStyle/>
          <a:p>
            <a:pPr>
              <a:buFont typeface="Wingdings"/>
              <a:buChar char="Ø"/>
            </a:pPr>
            <a:r>
              <a:rPr lang="en-GB" dirty="0">
                <a:solidFill>
                  <a:schemeClr val="tx2"/>
                </a:solidFill>
                <a:latin typeface="Arial"/>
                <a:ea typeface="Microsoft YaHei"/>
                <a:cs typeface="Arial"/>
              </a:rPr>
              <a:t>Linux was originally built by Linus Torvalds </a:t>
            </a:r>
            <a:endParaRPr lang="en-GB" dirty="0" err="1">
              <a:latin typeface="幼圆"/>
              <a:ea typeface="幼圆"/>
              <a:cs typeface="Arial"/>
            </a:endParaRPr>
          </a:p>
          <a:p>
            <a:pPr>
              <a:buClr>
                <a:srgbClr val="297EE4"/>
              </a:buClr>
              <a:buFont typeface="Wingdings"/>
              <a:buChar char="Ø"/>
            </a:pPr>
            <a:r>
              <a:rPr lang="en-GB" dirty="0">
                <a:solidFill>
                  <a:schemeClr val="tx2"/>
                </a:solidFill>
                <a:latin typeface="Arial"/>
                <a:ea typeface="Microsoft YaHei"/>
                <a:cs typeface="Arial"/>
              </a:rPr>
              <a:t>It is  an</a:t>
            </a:r>
            <a:r>
              <a:rPr lang="en-GB" dirty="0">
                <a:latin typeface="Arial"/>
                <a:ea typeface="Microsoft YaHei"/>
                <a:cs typeface="Arial"/>
              </a:rPr>
              <a:t> </a:t>
            </a:r>
            <a:r>
              <a:rPr lang="en-GB" b="1" dirty="0">
                <a:latin typeface="Arial"/>
                <a:ea typeface="Microsoft YaHei"/>
                <a:cs typeface="Arial"/>
              </a:rPr>
              <a:t>Open Source</a:t>
            </a:r>
            <a:r>
              <a:rPr lang="en-GB" dirty="0">
                <a:solidFill>
                  <a:schemeClr val="tx2"/>
                </a:solidFill>
                <a:latin typeface="Arial"/>
                <a:ea typeface="Microsoft YaHei"/>
                <a:cs typeface="Arial"/>
              </a:rPr>
              <a:t> operating system </a:t>
            </a:r>
          </a:p>
          <a:p>
            <a:pPr>
              <a:buClr>
                <a:srgbClr val="297EE4"/>
              </a:buClr>
              <a:buFont typeface="Wingdings"/>
              <a:buChar char="Ø"/>
            </a:pPr>
            <a:r>
              <a:rPr lang="en-GB" dirty="0">
                <a:solidFill>
                  <a:schemeClr val="tx2"/>
                </a:solidFill>
                <a:latin typeface="Arial"/>
                <a:ea typeface="Microsoft YaHei"/>
                <a:cs typeface="Arial"/>
              </a:rPr>
              <a:t>Linux was built based on UNIX</a:t>
            </a:r>
          </a:p>
        </p:txBody>
      </p:sp>
    </p:spTree>
    <p:extLst>
      <p:ext uri="{BB962C8B-B14F-4D97-AF65-F5344CB8AC3E}">
        <p14:creationId xmlns:p14="http://schemas.microsoft.com/office/powerpoint/2010/main" xmlns="" val="24943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4D331-6857-1924-1D4F-56B4BA16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6" y="487135"/>
            <a:ext cx="6347713" cy="1320800"/>
          </a:xfrm>
        </p:spPr>
        <p:txBody>
          <a:bodyPr lIns="91440" tIns="45720" rIns="91440" bIns="45720" anchor="b"/>
          <a:lstStyle/>
          <a:p>
            <a:pPr algn="ctr"/>
            <a:r>
              <a:rPr lang="en-GB" sz="4000" b="0" dirty="0">
                <a:latin typeface="Arial Black"/>
                <a:ea typeface="Microsoft YaHei"/>
              </a:rPr>
              <a:t>WINDOWS</a:t>
            </a:r>
            <a:endParaRPr lang="en-GB" sz="40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EBB9AD-C893-F479-0AFE-ACC1BF842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67084" y="2107293"/>
            <a:ext cx="7901077" cy="3470216"/>
          </a:xfrm>
        </p:spPr>
        <p:txBody>
          <a:bodyPr lIns="91440" tIns="45720" rIns="91440" bIns="45720" anchor="t">
            <a:normAutofit/>
          </a:bodyPr>
          <a:lstStyle/>
          <a:p>
            <a:pPr>
              <a:buFont typeface="Wingdings"/>
              <a:buChar char="Ø"/>
            </a:pPr>
            <a:r>
              <a:rPr lang="en-GB" dirty="0">
                <a:solidFill>
                  <a:schemeClr val="tx2"/>
                </a:solidFill>
                <a:cs typeface="+mn-ea"/>
              </a:rPr>
              <a:t>Windows may be a commissioned OS  it’s designed for the people with the angle of getting no programming information and for business and alternative industrial users. it’s terribly straightforward and simple to use.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2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54838-4D0D-866F-FE54-063B9607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814" y="146958"/>
            <a:ext cx="6347714" cy="1320800"/>
          </a:xfrm>
        </p:spPr>
        <p:txBody>
          <a:bodyPr lIns="91440" tIns="45720" rIns="91440" bIns="45720" anchor="b"/>
          <a:lstStyle/>
          <a:p>
            <a:r>
              <a:rPr lang="en-GB" dirty="0">
                <a:latin typeface="Arial Black"/>
                <a:ea typeface="Microsoft YaHei"/>
              </a:rPr>
              <a:t>Difference between Linux and Windows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657D4-150A-AA3A-2300-F078D089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467758"/>
            <a:ext cx="3088109" cy="5105730"/>
          </a:xfrm>
        </p:spPr>
        <p:txBody>
          <a:bodyPr lIns="91440" tIns="45720" rIns="91440" bIns="45720" anchor="t"/>
          <a:lstStyle/>
          <a:p>
            <a:r>
              <a:rPr lang="en-GB" sz="3200" b="1" u="sng" dirty="0">
                <a:latin typeface="Arial"/>
                <a:ea typeface="Microsoft YaHei"/>
                <a:cs typeface="Arial"/>
              </a:rPr>
              <a:t>LINUX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Linux is </a:t>
            </a:r>
            <a:r>
              <a:rPr lang="en-GB" sz="1400" dirty="0" err="1">
                <a:latin typeface="Arial"/>
                <a:ea typeface="Microsoft YaHei"/>
                <a:cs typeface="Arial"/>
              </a:rPr>
              <a:t>a</a:t>
            </a:r>
            <a:r>
              <a:rPr lang="en-GB" sz="1400" dirty="0">
                <a:latin typeface="Arial"/>
                <a:ea typeface="Microsoft YaHei"/>
                <a:cs typeface="Arial"/>
              </a:rPr>
              <a:t> open source operating system 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Linux is free of cost.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It's file name case-sensitive.</a:t>
            </a:r>
            <a:endParaRPr lang="en-GB" sz="1400" dirty="0">
              <a:cs typeface="Arial"/>
            </a:endParaRP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In Linux, monolithic kernel is used.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There is forward slash issued for separating the directories.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Linux provides more security than windows.</a:t>
            </a:r>
            <a:endParaRPr lang="en-GB" sz="1400" dirty="0">
              <a:cs typeface="Arial"/>
            </a:endParaRP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Linux is widely used in hacking purpose-based system.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Linux is widely used in hacking purpose-based systems. </a:t>
            </a:r>
            <a:endParaRPr lang="en-GB" sz="1400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D71D6F-DC44-B895-3191-24C1D97C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3455" y="1467758"/>
            <a:ext cx="3088110" cy="5364213"/>
          </a:xfrm>
        </p:spPr>
        <p:txBody>
          <a:bodyPr lIns="91440" tIns="45720" rIns="91440" bIns="45720" anchor="t"/>
          <a:lstStyle/>
          <a:p>
            <a:r>
              <a:rPr lang="en-GB" sz="3200" b="1" u="sng" dirty="0">
                <a:latin typeface="Arial"/>
                <a:ea typeface="Microsoft YaHei"/>
                <a:cs typeface="Arial"/>
              </a:rPr>
              <a:t>WINDOWS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Windows are not the open source operating system.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While it is costly.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While it's file name </a:t>
            </a:r>
            <a:r>
              <a:rPr lang="en-GB" sz="1400" dirty="0" err="1">
                <a:latin typeface="Arial"/>
                <a:ea typeface="Microsoft YaHei"/>
                <a:cs typeface="Arial"/>
              </a:rPr>
              <a:t>iis</a:t>
            </a:r>
            <a:r>
              <a:rPr lang="en-GB" sz="1400" dirty="0">
                <a:latin typeface="Arial"/>
                <a:ea typeface="Microsoft YaHei"/>
                <a:cs typeface="Arial"/>
              </a:rPr>
              <a:t> case insensitive.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While in this ,micro kernel is used</a:t>
            </a:r>
            <a:endParaRPr lang="en-GB" sz="1400" dirty="0">
              <a:cs typeface="Arial"/>
            </a:endParaRP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While windows are less efficient.</a:t>
            </a:r>
            <a:endParaRPr lang="en-GB" sz="1400" dirty="0">
              <a:cs typeface="Arial"/>
            </a:endParaRP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While there is back slash is used for Separating the directories.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While it provides less security than Linux</a:t>
            </a:r>
          </a:p>
          <a:p>
            <a:pPr marL="514350" indent="-514350">
              <a:buAutoNum type="arabicPeriod"/>
            </a:pPr>
            <a:r>
              <a:rPr lang="en-GB" sz="1400" dirty="0">
                <a:latin typeface="Arial"/>
                <a:ea typeface="Microsoft YaHei"/>
                <a:cs typeface="Arial"/>
              </a:rPr>
              <a:t>While windows does not provide much efficiency in hacking. </a:t>
            </a:r>
            <a:endParaRPr lang="en-GB" sz="1400" dirty="0">
              <a:cs typeface="Arial"/>
            </a:endParaRPr>
          </a:p>
          <a:p>
            <a:pPr marL="514350" indent="-514350">
              <a:buAutoNum type="arabicPeriod"/>
            </a:pPr>
            <a:endParaRPr lang="en-GB" sz="1800" dirty="0">
              <a:cs typeface="Arial"/>
            </a:endParaRPr>
          </a:p>
          <a:p>
            <a:pPr marL="0" indent="0">
              <a:buNone/>
            </a:pPr>
            <a:endParaRPr lang="en-GB" sz="1800" dirty="0">
              <a:cs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C7CD2C0-627E-33C3-94D4-32F24316F8C8}"/>
              </a:ext>
            </a:extLst>
          </p:cNvPr>
          <p:cNvCxnSpPr>
            <a:cxnSpLocks/>
          </p:cNvCxnSpPr>
          <p:nvPr/>
        </p:nvCxnSpPr>
        <p:spPr>
          <a:xfrm>
            <a:off x="3783455" y="1398981"/>
            <a:ext cx="0" cy="517450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93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c8a29c056e588c456e8dc7a4b3b8cf81f61dc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160003_10*a*1"/>
  <p:tag name="KSO_WM_UNIT_PRESET_TEXT_INDEX" val="0"/>
  <p:tag name="KSO_WM_UNIT_PRESET_TEXT_LEN" val="9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A000120140530A80PPBG">
  <a:themeElements>
    <a:clrScheme name="自定义 30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78AEEE"/>
      </a:accent1>
      <a:accent2>
        <a:srgbClr val="7982BD"/>
      </a:accent2>
      <a:accent3>
        <a:srgbClr val="A9ADDF"/>
      </a:accent3>
      <a:accent4>
        <a:srgbClr val="9D9394"/>
      </a:accent4>
      <a:accent5>
        <a:srgbClr val="3DA4C9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A000120140530A80PPBG</Template>
  <TotalTime>12</TotalTime>
  <Words>517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Facet</vt:lpstr>
      <vt:lpstr>A000120140530A80PPBG</vt:lpstr>
      <vt:lpstr>Distinguish between system software and application software </vt:lpstr>
      <vt:lpstr>SOFTWARE</vt:lpstr>
      <vt:lpstr>Slide 3</vt:lpstr>
      <vt:lpstr>SOFTWARE</vt:lpstr>
      <vt:lpstr>Difference between system software and application software</vt:lpstr>
      <vt:lpstr>Difference between Linux and Windows </vt:lpstr>
      <vt:lpstr>LINUX</vt:lpstr>
      <vt:lpstr>WINDOWS</vt:lpstr>
      <vt:lpstr>Difference between Linux and Windows</vt:lpstr>
      <vt:lpstr>Slide 10</vt:lpstr>
      <vt:lpstr>Slide 11</vt:lpstr>
      <vt:lpstr>Four Different of Proxy Server:</vt:lpstr>
      <vt:lpstr>Anonymous Proxy</vt:lpstr>
      <vt:lpstr>Intercepting Proxy</vt:lpstr>
      <vt:lpstr>Transparent Proxy</vt:lpstr>
      <vt:lpstr>Reverse Proxy</vt:lpstr>
      <vt:lpstr>THANK 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/>
  <cp:lastModifiedBy>This PC</cp:lastModifiedBy>
  <cp:revision>518</cp:revision>
  <dcterms:created xsi:type="dcterms:W3CDTF">2014-06-03T02:52:00Z</dcterms:created>
  <dcterms:modified xsi:type="dcterms:W3CDTF">2022-12-08T04:02:11Z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µçÄÔ¿Æ¼¼ÍøÂç_A000120140530A80PPBG</vt:lpwstr>
  </property>
  <property fmtid="{D5CDD505-2E9C-101B-9397-08002B2CF9AE}" pid="4" name="关键字">
    <vt:lpwstr>ÉÌÒµ¿Æ¼¼ 4:3 À¶ À¶É« µçÄÔ ÍøÂç ¿Æ¼¼ Á¬½Ó V1 ¶àÉ«</vt:lpwstr>
  </property>
  <property fmtid="{D5CDD505-2E9C-101B-9397-08002B2CF9AE}" pid="5" name="KSOProductBuildVer">
    <vt:lpwstr>1033-10.2.0.5871</vt:lpwstr>
  </property>
</Properties>
</file>