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2" r:id="rId5"/>
    <p:sldId id="261" r:id="rId6"/>
    <p:sldId id="259" r:id="rId7"/>
    <p:sldId id="260"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1740BA12-DC2E-9C85-A198-FD1EADDA30FE}"/>
    <pc:docChg chg="modSld">
      <pc:chgData name="Guest User" userId="S::urn:spo:anon#b105a63600b44e86885054a335bf470fbd8d0321534775285b62ffe2ef2bd4c6::" providerId="AD" clId="Web-{1740BA12-DC2E-9C85-A198-FD1EADDA30FE}" dt="2022-12-09T08:37:49.004" v="95" actId="20577"/>
      <pc:docMkLst>
        <pc:docMk/>
      </pc:docMkLst>
      <pc:sldChg chg="modSp">
        <pc:chgData name="Guest User" userId="S::urn:spo:anon#b105a63600b44e86885054a335bf470fbd8d0321534775285b62ffe2ef2bd4c6::" providerId="AD" clId="Web-{1740BA12-DC2E-9C85-A198-FD1EADDA30FE}" dt="2022-12-09T08:27:56.327" v="24" actId="20577"/>
        <pc:sldMkLst>
          <pc:docMk/>
          <pc:sldMk cId="3555784967" sldId="277"/>
        </pc:sldMkLst>
        <pc:spChg chg="mod">
          <ac:chgData name="Guest User" userId="S::urn:spo:anon#b105a63600b44e86885054a335bf470fbd8d0321534775285b62ffe2ef2bd4c6::" providerId="AD" clId="Web-{1740BA12-DC2E-9C85-A198-FD1EADDA30FE}" dt="2022-12-09T08:27:56.327" v="24" actId="20577"/>
          <ac:spMkLst>
            <pc:docMk/>
            <pc:sldMk cId="3555784967" sldId="277"/>
            <ac:spMk id="3" creationId="{00000000-0000-0000-0000-000000000000}"/>
          </ac:spMkLst>
        </pc:spChg>
      </pc:sldChg>
      <pc:sldChg chg="modSp">
        <pc:chgData name="Guest User" userId="S::urn:spo:anon#b105a63600b44e86885054a335bf470fbd8d0321534775285b62ffe2ef2bd4c6::" providerId="AD" clId="Web-{1740BA12-DC2E-9C85-A198-FD1EADDA30FE}" dt="2022-12-09T08:28:35.016" v="44" actId="20577"/>
        <pc:sldMkLst>
          <pc:docMk/>
          <pc:sldMk cId="3797483410" sldId="278"/>
        </pc:sldMkLst>
        <pc:spChg chg="mod">
          <ac:chgData name="Guest User" userId="S::urn:spo:anon#b105a63600b44e86885054a335bf470fbd8d0321534775285b62ffe2ef2bd4c6::" providerId="AD" clId="Web-{1740BA12-DC2E-9C85-A198-FD1EADDA30FE}" dt="2022-12-09T08:28:35.016" v="44" actId="20577"/>
          <ac:spMkLst>
            <pc:docMk/>
            <pc:sldMk cId="3797483410" sldId="278"/>
            <ac:spMk id="3" creationId="{00000000-0000-0000-0000-000000000000}"/>
          </ac:spMkLst>
        </pc:spChg>
      </pc:sldChg>
      <pc:sldChg chg="modSp">
        <pc:chgData name="Guest User" userId="S::urn:spo:anon#b105a63600b44e86885054a335bf470fbd8d0321534775285b62ffe2ef2bd4c6::" providerId="AD" clId="Web-{1740BA12-DC2E-9C85-A198-FD1EADDA30FE}" dt="2022-12-09T08:32:42.962" v="77" actId="20577"/>
        <pc:sldMkLst>
          <pc:docMk/>
          <pc:sldMk cId="3996021290" sldId="279"/>
        </pc:sldMkLst>
        <pc:spChg chg="mod">
          <ac:chgData name="Guest User" userId="S::urn:spo:anon#b105a63600b44e86885054a335bf470fbd8d0321534775285b62ffe2ef2bd4c6::" providerId="AD" clId="Web-{1740BA12-DC2E-9C85-A198-FD1EADDA30FE}" dt="2022-12-09T08:32:42.962" v="77" actId="20577"/>
          <ac:spMkLst>
            <pc:docMk/>
            <pc:sldMk cId="3996021290" sldId="279"/>
            <ac:spMk id="3" creationId="{00000000-0000-0000-0000-000000000000}"/>
          </ac:spMkLst>
        </pc:spChg>
      </pc:sldChg>
      <pc:sldChg chg="modSp">
        <pc:chgData name="Guest User" userId="S::urn:spo:anon#b105a63600b44e86885054a335bf470fbd8d0321534775285b62ffe2ef2bd4c6::" providerId="AD" clId="Web-{1740BA12-DC2E-9C85-A198-FD1EADDA30FE}" dt="2022-12-09T08:36:25.188" v="80" actId="20577"/>
        <pc:sldMkLst>
          <pc:docMk/>
          <pc:sldMk cId="590995526" sldId="290"/>
        </pc:sldMkLst>
        <pc:spChg chg="mod">
          <ac:chgData name="Guest User" userId="S::urn:spo:anon#b105a63600b44e86885054a335bf470fbd8d0321534775285b62ffe2ef2bd4c6::" providerId="AD" clId="Web-{1740BA12-DC2E-9C85-A198-FD1EADDA30FE}" dt="2022-12-09T08:36:25.188" v="80" actId="20577"/>
          <ac:spMkLst>
            <pc:docMk/>
            <pc:sldMk cId="590995526" sldId="290"/>
            <ac:spMk id="3" creationId="{00000000-0000-0000-0000-000000000000}"/>
          </ac:spMkLst>
        </pc:spChg>
      </pc:sldChg>
      <pc:sldChg chg="modSp">
        <pc:chgData name="Guest User" userId="S::urn:spo:anon#b105a63600b44e86885054a335bf470fbd8d0321534775285b62ffe2ef2bd4c6::" providerId="AD" clId="Web-{1740BA12-DC2E-9C85-A198-FD1EADDA30FE}" dt="2022-12-09T08:37:49.004" v="95" actId="20577"/>
        <pc:sldMkLst>
          <pc:docMk/>
          <pc:sldMk cId="3944694539" sldId="291"/>
        </pc:sldMkLst>
        <pc:spChg chg="mod">
          <ac:chgData name="Guest User" userId="S::urn:spo:anon#b105a63600b44e86885054a335bf470fbd8d0321534775285b62ffe2ef2bd4c6::" providerId="AD" clId="Web-{1740BA12-DC2E-9C85-A198-FD1EADDA30FE}" dt="2022-12-09T08:37:49.004" v="95" actId="20577"/>
          <ac:spMkLst>
            <pc:docMk/>
            <pc:sldMk cId="3944694539" sldId="291"/>
            <ac:spMk id="3" creationId="{00000000-0000-0000-0000-000000000000}"/>
          </ac:spMkLst>
        </pc:spChg>
      </pc:sldChg>
    </pc:docChg>
  </pc:docChgLst>
  <pc:docChgLst>
    <pc:chgData name="Drishti Chakarvarty" userId="69aba5ff69943dff" providerId="LiveId" clId="{00F0FC04-8EEE-47E8-949F-C2A621B06BA2}"/>
    <pc:docChg chg="delSld">
      <pc:chgData name="Drishti Chakarvarty" userId="69aba5ff69943dff" providerId="LiveId" clId="{00F0FC04-8EEE-47E8-949F-C2A621B06BA2}" dt="2023-04-07T05:40:29.897" v="0" actId="47"/>
      <pc:docMkLst>
        <pc:docMk/>
      </pc:docMkLst>
      <pc:sldChg chg="del">
        <pc:chgData name="Drishti Chakarvarty" userId="69aba5ff69943dff" providerId="LiveId" clId="{00F0FC04-8EEE-47E8-949F-C2A621B06BA2}" dt="2023-04-07T05:40:29.897" v="0" actId="47"/>
        <pc:sldMkLst>
          <pc:docMk/>
          <pc:sldMk cId="1190158434" sldId="256"/>
        </pc:sldMkLst>
      </pc:sldChg>
    </pc:docChg>
  </pc:docChgLst>
  <pc:docChgLst>
    <pc:chgData name="Guest User" userId="S::urn:spo:anon#b105a63600b44e86885054a335bf470fbd8d0321534775285b62ffe2ef2bd4c6::" providerId="AD" clId="Web-{543D0C88-15CB-46BF-9757-412017544DD6}"/>
    <pc:docChg chg="modSld">
      <pc:chgData name="Guest User" userId="S::urn:spo:anon#b105a63600b44e86885054a335bf470fbd8d0321534775285b62ffe2ef2bd4c6::" providerId="AD" clId="Web-{543D0C88-15CB-46BF-9757-412017544DD6}" dt="2022-12-09T06:15:24.767" v="43" actId="20577"/>
      <pc:docMkLst>
        <pc:docMk/>
      </pc:docMkLst>
      <pc:sldChg chg="modSp">
        <pc:chgData name="Guest User" userId="S::urn:spo:anon#b105a63600b44e86885054a335bf470fbd8d0321534775285b62ffe2ef2bd4c6::" providerId="AD" clId="Web-{543D0C88-15CB-46BF-9757-412017544DD6}" dt="2022-12-09T06:15:24.767" v="43" actId="20577"/>
        <pc:sldMkLst>
          <pc:docMk/>
          <pc:sldMk cId="1190158434" sldId="256"/>
        </pc:sldMkLst>
        <pc:spChg chg="mod">
          <ac:chgData name="Guest User" userId="S::urn:spo:anon#b105a63600b44e86885054a335bf470fbd8d0321534775285b62ffe2ef2bd4c6::" providerId="AD" clId="Web-{543D0C88-15CB-46BF-9757-412017544DD6}" dt="2022-12-09T06:15:24.767" v="43" actId="20577"/>
          <ac:spMkLst>
            <pc:docMk/>
            <pc:sldMk cId="1190158434" sldId="256"/>
            <ac:spMk id="3" creationId="{00000000-0000-0000-0000-000000000000}"/>
          </ac:spMkLst>
        </pc:spChg>
      </pc:sldChg>
    </pc:docChg>
  </pc:docChgLst>
  <pc:docChgLst>
    <pc:chgData name="Guest User" userId="S::urn:spo:anon#b105a63600b44e86885054a335bf470fbd8d0321534775285b62ffe2ef2bd4c6::" providerId="AD" clId="Web-{566CF282-C135-ECB0-645C-3EEE76A8D33A}"/>
    <pc:docChg chg="modSld">
      <pc:chgData name="Guest User" userId="S::urn:spo:anon#b105a63600b44e86885054a335bf470fbd8d0321534775285b62ffe2ef2bd4c6::" providerId="AD" clId="Web-{566CF282-C135-ECB0-645C-3EEE76A8D33A}" dt="2022-12-09T06:18:40.624" v="18" actId="20577"/>
      <pc:docMkLst>
        <pc:docMk/>
      </pc:docMkLst>
      <pc:sldChg chg="modSp">
        <pc:chgData name="Guest User" userId="S::urn:spo:anon#b105a63600b44e86885054a335bf470fbd8d0321534775285b62ffe2ef2bd4c6::" providerId="AD" clId="Web-{566CF282-C135-ECB0-645C-3EEE76A8D33A}" dt="2022-12-09T06:18:40.624" v="18" actId="20577"/>
        <pc:sldMkLst>
          <pc:docMk/>
          <pc:sldMk cId="1604337924" sldId="284"/>
        </pc:sldMkLst>
        <pc:spChg chg="mod">
          <ac:chgData name="Guest User" userId="S::urn:spo:anon#b105a63600b44e86885054a335bf470fbd8d0321534775285b62ffe2ef2bd4c6::" providerId="AD" clId="Web-{566CF282-C135-ECB0-645C-3EEE76A8D33A}" dt="2022-12-09T06:18:40.624" v="18" actId="20577"/>
          <ac:spMkLst>
            <pc:docMk/>
            <pc:sldMk cId="1604337924" sldId="28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C6D784-B657-4EA0-9A57-F91946A224E8}"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227317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6D784-B657-4EA0-9A57-F91946A224E8}"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197568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6D784-B657-4EA0-9A57-F91946A224E8}"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310275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6D784-B657-4EA0-9A57-F91946A224E8}"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32213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6D784-B657-4EA0-9A57-F91946A224E8}"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137044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EC6D784-B657-4EA0-9A57-F91946A224E8}"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420133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EC6D784-B657-4EA0-9A57-F91946A224E8}"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370423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C6D784-B657-4EA0-9A57-F91946A224E8}"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208115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6D784-B657-4EA0-9A57-F91946A224E8}"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154040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6D784-B657-4EA0-9A57-F91946A224E8}"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234573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6D784-B657-4EA0-9A57-F91946A224E8}"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0A9DB-1B76-48C2-A6CD-C649F2E7B346}" type="slidenum">
              <a:rPr lang="en-IN" smtClean="0"/>
              <a:t>‹#›</a:t>
            </a:fld>
            <a:endParaRPr lang="en-IN"/>
          </a:p>
        </p:txBody>
      </p:sp>
    </p:spTree>
    <p:extLst>
      <p:ext uri="{BB962C8B-B14F-4D97-AF65-F5344CB8AC3E}">
        <p14:creationId xmlns:p14="http://schemas.microsoft.com/office/powerpoint/2010/main" val="410218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6D784-B657-4EA0-9A57-F91946A224E8}" type="datetimeFigureOut">
              <a:rPr lang="en-IN" smtClean="0"/>
              <a:t>07-04-2023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A9DB-1B76-48C2-A6CD-C649F2E7B346}" type="slidenum">
              <a:rPr lang="en-IN" smtClean="0"/>
              <a:t>‹#›</a:t>
            </a:fld>
            <a:endParaRPr lang="en-IN"/>
          </a:p>
        </p:txBody>
      </p:sp>
    </p:spTree>
    <p:extLst>
      <p:ext uri="{BB962C8B-B14F-4D97-AF65-F5344CB8AC3E}">
        <p14:creationId xmlns:p14="http://schemas.microsoft.com/office/powerpoint/2010/main" val="971999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yberghostvpn.com/en_US/advantages/hide-ip" TargetMode="External"/><Relationship Id="rId2" Type="http://schemas.openxmlformats.org/officeDocument/2006/relationships/hyperlink" Target="https://www.cyberghostvpn.com/en_US/vpn-encryp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18953"/>
          </a:xfrm>
        </p:spPr>
        <p:txBody>
          <a:bodyPr>
            <a:normAutofit fontScale="90000"/>
          </a:bodyPr>
          <a:lstStyle/>
          <a:p>
            <a:br>
              <a:rPr lang="en-IN" dirty="0"/>
            </a:br>
            <a:br>
              <a:rPr lang="en-IN" dirty="0"/>
            </a:br>
            <a:r>
              <a:rPr lang="en-IN" b="1" dirty="0"/>
              <a:t>Contents To Be Discussed in this Presentation:</a:t>
            </a:r>
          </a:p>
        </p:txBody>
      </p:sp>
      <p:sp>
        <p:nvSpPr>
          <p:cNvPr id="3" name="Subtitle 2"/>
          <p:cNvSpPr>
            <a:spLocks noGrp="1"/>
          </p:cNvSpPr>
          <p:nvPr>
            <p:ph type="subTitle" idx="1"/>
          </p:nvPr>
        </p:nvSpPr>
        <p:spPr>
          <a:xfrm>
            <a:off x="1524000" y="2488557"/>
            <a:ext cx="9144000" cy="2769243"/>
          </a:xfrm>
        </p:spPr>
        <p:txBody>
          <a:bodyPr>
            <a:normAutofit/>
          </a:bodyPr>
          <a:lstStyle/>
          <a:p>
            <a:pPr marL="457200" indent="-457200" algn="l">
              <a:buAutoNum type="arabicPeriod"/>
            </a:pPr>
            <a:r>
              <a:rPr lang="en-IN" dirty="0"/>
              <a:t>VPN</a:t>
            </a:r>
          </a:p>
          <a:p>
            <a:pPr marL="457200" indent="-457200" algn="l">
              <a:buAutoNum type="arabicPeriod"/>
            </a:pPr>
            <a:r>
              <a:rPr lang="en-IN" dirty="0"/>
              <a:t>DHCP &amp; DNS Service</a:t>
            </a:r>
          </a:p>
          <a:p>
            <a:pPr marL="457200" indent="-457200" algn="l">
              <a:buAutoNum type="arabicPeriod"/>
            </a:pPr>
            <a:r>
              <a:rPr lang="en-IN" dirty="0"/>
              <a:t>HTTP &amp; HTTPS</a:t>
            </a:r>
          </a:p>
        </p:txBody>
      </p:sp>
    </p:spTree>
    <p:extLst>
      <p:ext uri="{BB962C8B-B14F-4D97-AF65-F5344CB8AC3E}">
        <p14:creationId xmlns:p14="http://schemas.microsoft.com/office/powerpoint/2010/main" val="386464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1273"/>
            <a:ext cx="9144000" cy="1018309"/>
          </a:xfrm>
        </p:spPr>
        <p:txBody>
          <a:bodyPr>
            <a:normAutofit/>
          </a:bodyPr>
          <a:lstStyle/>
          <a:p>
            <a:r>
              <a:rPr lang="en-GB" sz="4400" b="1" dirty="0"/>
              <a:t>Site-to-Site VPN</a:t>
            </a:r>
            <a:endParaRPr lang="en-IN" sz="4400" b="1" dirty="0"/>
          </a:p>
        </p:txBody>
      </p:sp>
      <p:sp>
        <p:nvSpPr>
          <p:cNvPr id="3" name="Subtitle 2"/>
          <p:cNvSpPr>
            <a:spLocks noGrp="1"/>
          </p:cNvSpPr>
          <p:nvPr>
            <p:ph type="subTitle" idx="1"/>
          </p:nvPr>
        </p:nvSpPr>
        <p:spPr>
          <a:xfrm>
            <a:off x="1524000" y="2743200"/>
            <a:ext cx="9144000" cy="2514600"/>
          </a:xfrm>
        </p:spPr>
        <p:txBody>
          <a:bodyPr>
            <a:normAutofit fontScale="92500" lnSpcReduction="10000"/>
          </a:bodyPr>
          <a:lstStyle/>
          <a:p>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A Site-to-Site VPN is also called as Router-to-Router VPN and is mostly used in the corporates. </a:t>
            </a:r>
          </a:p>
          <a:p>
            <a:pPr marL="342900" indent="-342900" algn="l">
              <a:buFont typeface="Arial" panose="020B0604020202020204" pitchFamily="34" charset="0"/>
              <a:buChar char="•"/>
            </a:pPr>
            <a:r>
              <a:rPr lang="en-GB" dirty="0"/>
              <a:t>Companies, with offices in different geographical locations, use Site-to-site VPN to connect the network of one office location to the network at another office location.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382" y="1849582"/>
            <a:ext cx="4977245" cy="1620983"/>
          </a:xfrm>
          <a:prstGeom prst="rect">
            <a:avLst/>
          </a:prstGeom>
        </p:spPr>
      </p:pic>
    </p:spTree>
    <p:extLst>
      <p:ext uri="{BB962C8B-B14F-4D97-AF65-F5344CB8AC3E}">
        <p14:creationId xmlns:p14="http://schemas.microsoft.com/office/powerpoint/2010/main" val="206521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673"/>
            <a:ext cx="9144000" cy="904009"/>
          </a:xfrm>
        </p:spPr>
        <p:txBody>
          <a:bodyPr>
            <a:normAutofit/>
          </a:bodyPr>
          <a:lstStyle/>
          <a:p>
            <a:r>
              <a:rPr lang="en-IN" sz="4400" b="1" dirty="0"/>
              <a:t>Working of VPN</a:t>
            </a:r>
          </a:p>
        </p:txBody>
      </p:sp>
      <p:sp>
        <p:nvSpPr>
          <p:cNvPr id="3" name="Subtitle 2"/>
          <p:cNvSpPr>
            <a:spLocks noGrp="1"/>
          </p:cNvSpPr>
          <p:nvPr>
            <p:ph type="subTitle" idx="1"/>
          </p:nvPr>
        </p:nvSpPr>
        <p:spPr>
          <a:xfrm>
            <a:off x="1524000" y="2691245"/>
            <a:ext cx="9144000" cy="2566555"/>
          </a:xfrm>
        </p:spPr>
        <p:txBody>
          <a:bodyPr>
            <a:normAutofit fontScale="92500" lnSpcReduction="20000"/>
          </a:bodyPr>
          <a:lstStyle/>
          <a:p>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It creates a tunnel between the network.</a:t>
            </a:r>
          </a:p>
          <a:p>
            <a:pPr marL="342900" indent="-342900" algn="l">
              <a:buFont typeface="Arial" panose="020B0604020202020204" pitchFamily="34" charset="0"/>
              <a:buChar char="•"/>
            </a:pPr>
            <a:r>
              <a:rPr lang="en-GB" dirty="0"/>
              <a:t> A VPN tunnel is an encrypted link between your computer or mobile device and an outside network. </a:t>
            </a:r>
          </a:p>
          <a:p>
            <a:pPr marL="342900" indent="-342900" algn="l">
              <a:buFont typeface="Arial" panose="020B0604020202020204" pitchFamily="34" charset="0"/>
              <a:buChar char="•"/>
            </a:pPr>
            <a:r>
              <a:rPr lang="en-GB" dirty="0"/>
              <a:t>A VPN tunnel connects your smartphone, laptop, computer, or tablet to another network in which your IP address is hidden and all the data you generate while surfing the web is encrypted.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482" y="1652155"/>
            <a:ext cx="5507182" cy="1693718"/>
          </a:xfrm>
          <a:prstGeom prst="rect">
            <a:avLst/>
          </a:prstGeom>
        </p:spPr>
      </p:pic>
    </p:spTree>
    <p:extLst>
      <p:ext uri="{BB962C8B-B14F-4D97-AF65-F5344CB8AC3E}">
        <p14:creationId xmlns:p14="http://schemas.microsoft.com/office/powerpoint/2010/main" val="337349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0963"/>
            <a:ext cx="9144000" cy="623310"/>
          </a:xfrm>
        </p:spPr>
        <p:txBody>
          <a:bodyPr>
            <a:noAutofit/>
          </a:bodyPr>
          <a:lstStyle/>
          <a:p>
            <a:r>
              <a:rPr lang="en-IN" sz="4400" b="1" dirty="0"/>
              <a:t>Equipment used for VPN</a:t>
            </a:r>
          </a:p>
        </p:txBody>
      </p:sp>
      <p:sp>
        <p:nvSpPr>
          <p:cNvPr id="3" name="Subtitle 2"/>
          <p:cNvSpPr>
            <a:spLocks noGrp="1"/>
          </p:cNvSpPr>
          <p:nvPr>
            <p:ph type="subTitle" idx="1"/>
          </p:nvPr>
        </p:nvSpPr>
        <p:spPr>
          <a:xfrm>
            <a:off x="1524000" y="2608118"/>
            <a:ext cx="9144000" cy="2649682"/>
          </a:xfrm>
        </p:spPr>
        <p:txBody>
          <a:bodyPr>
            <a:normAutofit fontScale="92500" lnSpcReduction="20000"/>
          </a:bodyPr>
          <a:lstStyle/>
          <a:p>
            <a:pPr marL="457200" indent="-457200" algn="l">
              <a:buAutoNum type="arabicPeriod"/>
            </a:pPr>
            <a:r>
              <a:rPr lang="en-IN" dirty="0"/>
              <a:t>Network access server </a:t>
            </a:r>
          </a:p>
          <a:p>
            <a:pPr marL="457200" indent="-457200" algn="l">
              <a:buAutoNum type="arabicPeriod"/>
            </a:pPr>
            <a:r>
              <a:rPr lang="en-IN" dirty="0"/>
              <a:t> Firewall </a:t>
            </a:r>
          </a:p>
          <a:p>
            <a:pPr marL="457200" indent="-457200" algn="l">
              <a:buAutoNum type="arabicPeriod"/>
            </a:pPr>
            <a:r>
              <a:rPr lang="en-IN" dirty="0"/>
              <a:t> AAA Server </a:t>
            </a:r>
          </a:p>
          <a:p>
            <a:pPr marL="457200" indent="-457200" algn="l">
              <a:buAutoNum type="arabicPeriod"/>
            </a:pPr>
            <a:r>
              <a:rPr lang="en-IN" dirty="0"/>
              <a:t>VPN Concentrator </a:t>
            </a:r>
          </a:p>
          <a:p>
            <a:pPr marL="457200" indent="-457200" algn="l">
              <a:buAutoNum type="arabicPeriod"/>
            </a:pPr>
            <a:r>
              <a:rPr lang="en-IN" dirty="0"/>
              <a:t>VPN-enabled/VPN-optimized Router </a:t>
            </a:r>
          </a:p>
          <a:p>
            <a:pPr marL="457200" indent="-457200" algn="l">
              <a:buAutoNum type="arabicPeriod"/>
            </a:pPr>
            <a:r>
              <a:rPr lang="en-IN" dirty="0"/>
              <a:t> VPN-enabled Firewall </a:t>
            </a:r>
          </a:p>
          <a:p>
            <a:pPr marL="457200" indent="-457200" algn="l">
              <a:buAutoNum type="arabicPeriod"/>
            </a:pPr>
            <a:r>
              <a:rPr lang="en-IN" dirty="0"/>
              <a:t>VPN Client</a:t>
            </a:r>
          </a:p>
        </p:txBody>
      </p:sp>
    </p:spTree>
    <p:extLst>
      <p:ext uri="{BB962C8B-B14F-4D97-AF65-F5344CB8AC3E}">
        <p14:creationId xmlns:p14="http://schemas.microsoft.com/office/powerpoint/2010/main" val="380610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88328"/>
          </a:xfrm>
        </p:spPr>
        <p:txBody>
          <a:bodyPr>
            <a:normAutofit/>
          </a:bodyPr>
          <a:lstStyle/>
          <a:p>
            <a:r>
              <a:rPr lang="en-GB" sz="4800" b="1" dirty="0"/>
              <a:t>Network access server</a:t>
            </a:r>
            <a:endParaRPr lang="en-IN" sz="4800" b="1" dirty="0"/>
          </a:p>
        </p:txBody>
      </p:sp>
      <p:sp>
        <p:nvSpPr>
          <p:cNvPr id="3" name="Subtitle 2"/>
          <p:cNvSpPr>
            <a:spLocks noGrp="1"/>
          </p:cNvSpPr>
          <p:nvPr>
            <p:ph type="subTitle" idx="1"/>
          </p:nvPr>
        </p:nvSpPr>
        <p:spPr>
          <a:xfrm>
            <a:off x="1524000" y="3096491"/>
            <a:ext cx="5947064" cy="2161309"/>
          </a:xfrm>
        </p:spPr>
        <p:txBody>
          <a:bodyPr>
            <a:normAutofit lnSpcReduction="10000"/>
          </a:bodyPr>
          <a:lstStyle/>
          <a:p>
            <a:pPr marL="342900" indent="-342900" algn="l">
              <a:buFont typeface="Arial" panose="020B0604020202020204" pitchFamily="34" charset="0"/>
              <a:buChar char="•"/>
            </a:pPr>
            <a:r>
              <a:rPr lang="en-GB" dirty="0"/>
              <a:t>As previously described, a NAS is responsible    for setting up and maintaining each tunnel in a remote-access VPN. </a:t>
            </a:r>
          </a:p>
          <a:p>
            <a:pPr marL="342900" indent="-342900" algn="l">
              <a:buFont typeface="Arial" panose="020B0604020202020204" pitchFamily="34" charset="0"/>
              <a:buChar char="•"/>
            </a:pPr>
            <a:r>
              <a:rPr lang="en-GB" dirty="0"/>
              <a:t>As previously described, a NAS is responsible for setting up and maintaining each tunnel in a remote-access VPN.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198" y="2776970"/>
            <a:ext cx="3267075" cy="2480830"/>
          </a:xfrm>
          <a:prstGeom prst="rect">
            <a:avLst/>
          </a:prstGeom>
        </p:spPr>
      </p:pic>
    </p:spTree>
    <p:extLst>
      <p:ext uri="{BB962C8B-B14F-4D97-AF65-F5344CB8AC3E}">
        <p14:creationId xmlns:p14="http://schemas.microsoft.com/office/powerpoint/2010/main" val="129124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2056"/>
            <a:ext cx="9144000" cy="1423554"/>
          </a:xfrm>
        </p:spPr>
        <p:txBody>
          <a:bodyPr>
            <a:normAutofit/>
          </a:bodyPr>
          <a:lstStyle/>
          <a:p>
            <a:r>
              <a:rPr lang="en-GB" sz="4800" b="1" dirty="0"/>
              <a:t>Firewall  </a:t>
            </a:r>
            <a:endParaRPr lang="en-IN" sz="4800" b="1" dirty="0"/>
          </a:p>
        </p:txBody>
      </p:sp>
      <p:sp>
        <p:nvSpPr>
          <p:cNvPr id="3" name="Subtitle 2"/>
          <p:cNvSpPr>
            <a:spLocks noGrp="1"/>
          </p:cNvSpPr>
          <p:nvPr>
            <p:ph type="subTitle" idx="1"/>
          </p:nvPr>
        </p:nvSpPr>
        <p:spPr>
          <a:xfrm>
            <a:off x="1524000" y="2379519"/>
            <a:ext cx="5510645" cy="2878282"/>
          </a:xfrm>
        </p:spPr>
        <p:txBody>
          <a:bodyPr>
            <a:normAutofit fontScale="92500" lnSpcReduction="20000"/>
          </a:bodyPr>
          <a:lstStyle/>
          <a:p>
            <a:pPr marL="342900" indent="-342900" algn="l">
              <a:buFont typeface="Arial" panose="020B0604020202020204" pitchFamily="34" charset="0"/>
              <a:buChar char="•"/>
            </a:pPr>
            <a:r>
              <a:rPr lang="en-GB" dirty="0"/>
              <a:t> A firewall provides a strong barrier between your private network and the Internet. </a:t>
            </a:r>
          </a:p>
          <a:p>
            <a:pPr marL="342900" indent="-342900" algn="l">
              <a:buFont typeface="Arial" panose="020B0604020202020204" pitchFamily="34" charset="0"/>
              <a:buChar char="•"/>
            </a:pPr>
            <a:r>
              <a:rPr lang="en-GB" dirty="0"/>
              <a:t>IT staff can set firewalls to restrict what type of traffic can pass through from the Internet onto a LAN, and on what TCP and UDP ports. Even without a VPN, a LAN should include a firewall to help protect against malicious Internet traffic. Image Source: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555" y="2275610"/>
            <a:ext cx="4177145" cy="2431040"/>
          </a:xfrm>
          <a:prstGeom prst="rect">
            <a:avLst/>
          </a:prstGeom>
        </p:spPr>
      </p:pic>
    </p:spTree>
    <p:extLst>
      <p:ext uri="{BB962C8B-B14F-4D97-AF65-F5344CB8AC3E}">
        <p14:creationId xmlns:p14="http://schemas.microsoft.com/office/powerpoint/2010/main" val="176864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61064"/>
          </a:xfrm>
        </p:spPr>
        <p:txBody>
          <a:bodyPr>
            <a:normAutofit/>
          </a:bodyPr>
          <a:lstStyle/>
          <a:p>
            <a:r>
              <a:rPr lang="en-GB" sz="5400" b="1" dirty="0"/>
              <a:t>AAA Server </a:t>
            </a:r>
            <a:endParaRPr lang="en-IN" sz="5400" b="1" dirty="0"/>
          </a:p>
        </p:txBody>
      </p:sp>
      <p:sp>
        <p:nvSpPr>
          <p:cNvPr id="3" name="Subtitle 2"/>
          <p:cNvSpPr>
            <a:spLocks noGrp="1"/>
          </p:cNvSpPr>
          <p:nvPr>
            <p:ph type="subTitle" idx="1"/>
          </p:nvPr>
        </p:nvSpPr>
        <p:spPr>
          <a:xfrm>
            <a:off x="1524000" y="2763981"/>
            <a:ext cx="4918364" cy="2888673"/>
          </a:xfrm>
        </p:spPr>
        <p:txBody>
          <a:bodyPr>
            <a:normAutofit fontScale="92500" lnSpcReduction="20000"/>
          </a:bodyPr>
          <a:lstStyle/>
          <a:p>
            <a:pPr marL="342900" indent="-342900" algn="l">
              <a:buFont typeface="Arial" panose="020B0604020202020204" pitchFamily="34" charset="0"/>
              <a:buChar char="•"/>
            </a:pPr>
            <a:r>
              <a:rPr lang="en-GB" dirty="0"/>
              <a:t>The acronym stands for the server's three responsibilities: authentication, authorization and accounting. </a:t>
            </a:r>
          </a:p>
          <a:p>
            <a:pPr marL="342900" indent="-342900" algn="l">
              <a:buFont typeface="Arial" panose="020B0604020202020204" pitchFamily="34" charset="0"/>
              <a:buChar char="•"/>
            </a:pPr>
            <a:r>
              <a:rPr lang="en-GB" dirty="0"/>
              <a:t> For each VPN connection, the AAA server confirms who you are (authentication), identifies what you're allowed to access over the connection (authorization) and tracks what you do while you're logged in (accounting).</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435" t="15045" r="5652" b="13204"/>
          <a:stretch/>
        </p:blipFill>
        <p:spPr>
          <a:xfrm>
            <a:off x="7148945" y="3096491"/>
            <a:ext cx="4249882" cy="1943100"/>
          </a:xfrm>
          <a:prstGeom prst="rect">
            <a:avLst/>
          </a:prstGeom>
        </p:spPr>
      </p:pic>
    </p:spTree>
    <p:extLst>
      <p:ext uri="{BB962C8B-B14F-4D97-AF65-F5344CB8AC3E}">
        <p14:creationId xmlns:p14="http://schemas.microsoft.com/office/powerpoint/2010/main" val="389526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8636"/>
            <a:ext cx="9144000" cy="1007920"/>
          </a:xfrm>
        </p:spPr>
        <p:txBody>
          <a:bodyPr>
            <a:normAutofit/>
          </a:bodyPr>
          <a:lstStyle/>
          <a:p>
            <a:r>
              <a:rPr lang="en-GB" sz="5400" b="1" dirty="0"/>
              <a:t>VPN Concentrator</a:t>
            </a:r>
            <a:r>
              <a:rPr lang="en-IN" sz="5400" b="1" dirty="0"/>
              <a:t>  </a:t>
            </a:r>
          </a:p>
        </p:txBody>
      </p:sp>
      <p:sp>
        <p:nvSpPr>
          <p:cNvPr id="3" name="Subtitle 2"/>
          <p:cNvSpPr>
            <a:spLocks noGrp="1"/>
          </p:cNvSpPr>
          <p:nvPr>
            <p:ph type="subTitle" idx="1"/>
          </p:nvPr>
        </p:nvSpPr>
        <p:spPr>
          <a:xfrm>
            <a:off x="1524000" y="2566556"/>
            <a:ext cx="4939145" cy="3397826"/>
          </a:xfrm>
        </p:spPr>
        <p:txBody>
          <a:bodyPr>
            <a:normAutofit/>
          </a:bodyPr>
          <a:lstStyle/>
          <a:p>
            <a:pPr marL="342900" indent="-342900" algn="l">
              <a:buFont typeface="Arial" panose="020B0604020202020204" pitchFamily="34" charset="0"/>
              <a:buChar char="•"/>
            </a:pPr>
            <a:r>
              <a:rPr lang="en-GB" dirty="0"/>
              <a:t>This device replaces an AAA server installed on a generic server. </a:t>
            </a:r>
          </a:p>
          <a:p>
            <a:pPr marL="342900" indent="-342900" algn="l">
              <a:buFont typeface="Arial" panose="020B0604020202020204" pitchFamily="34" charset="0"/>
              <a:buChar char="•"/>
            </a:pPr>
            <a:r>
              <a:rPr lang="en-GB" dirty="0"/>
              <a:t> The hardware and software work together to establish VPN tunnels and handle large numbers of simultaneous connections.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918" y="2763982"/>
            <a:ext cx="4748646" cy="3164957"/>
          </a:xfrm>
          <a:prstGeom prst="rect">
            <a:avLst/>
          </a:prstGeom>
        </p:spPr>
      </p:pic>
    </p:spTree>
    <p:extLst>
      <p:ext uri="{BB962C8B-B14F-4D97-AF65-F5344CB8AC3E}">
        <p14:creationId xmlns:p14="http://schemas.microsoft.com/office/powerpoint/2010/main" val="17237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2382"/>
            <a:ext cx="9559636" cy="1091046"/>
          </a:xfrm>
        </p:spPr>
        <p:txBody>
          <a:bodyPr>
            <a:normAutofit fontScale="90000"/>
          </a:bodyPr>
          <a:lstStyle/>
          <a:p>
            <a:r>
              <a:rPr lang="en-GB" sz="5400" b="1" dirty="0"/>
              <a:t>VPN-enabled/VPN-optimized Router  </a:t>
            </a:r>
            <a:endParaRPr lang="en-IN" sz="5400" b="1" dirty="0"/>
          </a:p>
        </p:txBody>
      </p:sp>
      <p:sp>
        <p:nvSpPr>
          <p:cNvPr id="3" name="Subtitle 2"/>
          <p:cNvSpPr>
            <a:spLocks noGrp="1"/>
          </p:cNvSpPr>
          <p:nvPr>
            <p:ph type="subTitle" idx="1"/>
          </p:nvPr>
        </p:nvSpPr>
        <p:spPr>
          <a:xfrm>
            <a:off x="1524000" y="2899063"/>
            <a:ext cx="4814455" cy="2847109"/>
          </a:xfrm>
        </p:spPr>
        <p:txBody>
          <a:bodyPr>
            <a:normAutofit/>
          </a:bodyPr>
          <a:lstStyle/>
          <a:p>
            <a:pPr marL="342900" indent="-342900" algn="l">
              <a:buFont typeface="Arial" panose="020B0604020202020204" pitchFamily="34" charset="0"/>
              <a:buChar char="•"/>
            </a:pPr>
            <a:r>
              <a:rPr lang="en-GB" dirty="0"/>
              <a:t>VPN-enabled/VPN-optimized Router.</a:t>
            </a:r>
          </a:p>
          <a:p>
            <a:pPr marL="342900" indent="-342900" algn="l">
              <a:buFont typeface="Arial" panose="020B0604020202020204" pitchFamily="34" charset="0"/>
              <a:buChar char="•"/>
            </a:pPr>
            <a:r>
              <a:rPr lang="en-GB" dirty="0"/>
              <a:t> This is a typical router that delegates traffic on a network, but with the added feature of routing traffic using protocols specific to VPNs.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701" y="2899063"/>
            <a:ext cx="2758354" cy="2143125"/>
          </a:xfrm>
          <a:prstGeom prst="rect">
            <a:avLst/>
          </a:prstGeom>
        </p:spPr>
      </p:pic>
    </p:spTree>
    <p:extLst>
      <p:ext uri="{BB962C8B-B14F-4D97-AF65-F5344CB8AC3E}">
        <p14:creationId xmlns:p14="http://schemas.microsoft.com/office/powerpoint/2010/main" val="219663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50918"/>
            <a:ext cx="9144000" cy="831274"/>
          </a:xfrm>
        </p:spPr>
        <p:txBody>
          <a:bodyPr>
            <a:normAutofit fontScale="90000"/>
          </a:bodyPr>
          <a:lstStyle/>
          <a:p>
            <a:r>
              <a:rPr lang="en-GB" b="1" dirty="0"/>
              <a:t>VPN-enabled Firewall   </a:t>
            </a:r>
            <a:endParaRPr lang="en-IN" b="1" dirty="0"/>
          </a:p>
        </p:txBody>
      </p:sp>
      <p:sp>
        <p:nvSpPr>
          <p:cNvPr id="3" name="Subtitle 2"/>
          <p:cNvSpPr>
            <a:spLocks noGrp="1"/>
          </p:cNvSpPr>
          <p:nvPr>
            <p:ph type="subTitle" idx="1"/>
          </p:nvPr>
        </p:nvSpPr>
        <p:spPr>
          <a:xfrm>
            <a:off x="1524000" y="3602038"/>
            <a:ext cx="5978236" cy="1655762"/>
          </a:xfrm>
        </p:spPr>
        <p:txBody>
          <a:bodyPr/>
          <a:lstStyle/>
          <a:p>
            <a:pPr marL="342900" indent="-342900" algn="l">
              <a:buFont typeface="Arial" panose="020B0604020202020204" pitchFamily="34" charset="0"/>
              <a:buChar char="•"/>
            </a:pPr>
            <a:r>
              <a:rPr lang="en-GB" dirty="0"/>
              <a:t>This is a conventional firewall protecting traffic between networks, but with the added feature of managing traffic using protocols specific to VPNs.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236" y="3096491"/>
            <a:ext cx="3709555" cy="2649681"/>
          </a:xfrm>
          <a:prstGeom prst="rect">
            <a:avLst/>
          </a:prstGeom>
        </p:spPr>
      </p:pic>
    </p:spTree>
    <p:extLst>
      <p:ext uri="{BB962C8B-B14F-4D97-AF65-F5344CB8AC3E}">
        <p14:creationId xmlns:p14="http://schemas.microsoft.com/office/powerpoint/2010/main" val="245205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VPN Client   </a:t>
            </a:r>
            <a:endParaRPr lang="en-IN" b="1" dirty="0"/>
          </a:p>
        </p:txBody>
      </p:sp>
      <p:sp>
        <p:nvSpPr>
          <p:cNvPr id="3" name="Content Placeholder 2"/>
          <p:cNvSpPr>
            <a:spLocks noGrp="1"/>
          </p:cNvSpPr>
          <p:nvPr>
            <p:ph idx="1"/>
          </p:nvPr>
        </p:nvSpPr>
        <p:spPr>
          <a:xfrm>
            <a:off x="838200" y="1825625"/>
            <a:ext cx="6269182" cy="3556866"/>
          </a:xfrm>
        </p:spPr>
        <p:txBody>
          <a:bodyPr/>
          <a:lstStyle/>
          <a:p>
            <a:r>
              <a:rPr lang="en-GB" dirty="0"/>
              <a:t> This is software running on a dedicated device that acts as the tunnel interface for multiple connections. </a:t>
            </a:r>
          </a:p>
          <a:p>
            <a:r>
              <a:rPr lang="en-GB" dirty="0"/>
              <a:t> This setup spares each computer from having to run its own VPN client software.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3" y="1690689"/>
            <a:ext cx="4530436" cy="3047566"/>
          </a:xfrm>
          <a:prstGeom prst="rect">
            <a:avLst/>
          </a:prstGeom>
        </p:spPr>
      </p:pic>
    </p:spTree>
    <p:extLst>
      <p:ext uri="{BB962C8B-B14F-4D97-AF65-F5344CB8AC3E}">
        <p14:creationId xmlns:p14="http://schemas.microsoft.com/office/powerpoint/2010/main" val="376132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4045"/>
            <a:ext cx="9144000" cy="2140528"/>
          </a:xfrm>
        </p:spPr>
        <p:txBody>
          <a:bodyPr>
            <a:normAutofit/>
          </a:bodyPr>
          <a:lstStyle/>
          <a:p>
            <a:r>
              <a:rPr lang="en-IN" sz="9600" b="1" dirty="0"/>
              <a:t>VPN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0239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3165"/>
            <a:ext cx="9144000" cy="1153390"/>
          </a:xfrm>
        </p:spPr>
        <p:txBody>
          <a:bodyPr>
            <a:normAutofit/>
          </a:bodyPr>
          <a:lstStyle/>
          <a:p>
            <a:r>
              <a:rPr lang="en-IN" sz="5400" b="1" dirty="0"/>
              <a:t>VPN Security</a:t>
            </a:r>
          </a:p>
        </p:txBody>
      </p:sp>
      <p:sp>
        <p:nvSpPr>
          <p:cNvPr id="3" name="Subtitle 2"/>
          <p:cNvSpPr>
            <a:spLocks noGrp="1"/>
          </p:cNvSpPr>
          <p:nvPr>
            <p:ph type="subTitle" idx="1"/>
          </p:nvPr>
        </p:nvSpPr>
        <p:spPr>
          <a:xfrm>
            <a:off x="1524000" y="2732809"/>
            <a:ext cx="9144000" cy="2524991"/>
          </a:xfrm>
        </p:spPr>
        <p:txBody>
          <a:bodyPr/>
          <a:lstStyle/>
          <a:p>
            <a:pPr marL="342900" indent="-342900" algn="l">
              <a:buFont typeface="Arial" panose="020B0604020202020204" pitchFamily="34" charset="0"/>
              <a:buChar char="•"/>
            </a:pPr>
            <a:r>
              <a:rPr lang="en-IN" dirty="0"/>
              <a:t>L2F (Layer 2 Forwarding) </a:t>
            </a:r>
          </a:p>
          <a:p>
            <a:pPr marL="342900" indent="-342900" algn="l">
              <a:buFont typeface="Arial" panose="020B0604020202020204" pitchFamily="34" charset="0"/>
              <a:buChar char="•"/>
            </a:pPr>
            <a:r>
              <a:rPr lang="en-IN" dirty="0"/>
              <a:t> PPTP (Point-to-Point Tunneling Protocol) </a:t>
            </a:r>
          </a:p>
          <a:p>
            <a:pPr marL="342900" indent="-342900" algn="l">
              <a:buFont typeface="Arial" panose="020B0604020202020204" pitchFamily="34" charset="0"/>
              <a:buChar char="•"/>
            </a:pPr>
            <a:r>
              <a:rPr lang="en-IN" dirty="0"/>
              <a:t> L2TP (Layer 2 Tunneling Protocol</a:t>
            </a:r>
          </a:p>
        </p:txBody>
      </p:sp>
    </p:spTree>
    <p:extLst>
      <p:ext uri="{BB962C8B-B14F-4D97-AF65-F5344CB8AC3E}">
        <p14:creationId xmlns:p14="http://schemas.microsoft.com/office/powerpoint/2010/main" val="78883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64973"/>
          </a:xfrm>
        </p:spPr>
        <p:txBody>
          <a:bodyPr>
            <a:normAutofit/>
          </a:bodyPr>
          <a:lstStyle/>
          <a:p>
            <a:r>
              <a:rPr lang="en-GB" sz="5400" b="1" dirty="0"/>
              <a:t>L2F (Layer 2 Forwarding) </a:t>
            </a:r>
            <a:endParaRPr lang="en-IN" sz="5400" b="1" dirty="0"/>
          </a:p>
        </p:txBody>
      </p:sp>
      <p:sp>
        <p:nvSpPr>
          <p:cNvPr id="3" name="Subtitle 2"/>
          <p:cNvSpPr>
            <a:spLocks noGrp="1"/>
          </p:cNvSpPr>
          <p:nvPr>
            <p:ph type="subTitle" idx="1"/>
          </p:nvPr>
        </p:nvSpPr>
        <p:spPr>
          <a:xfrm>
            <a:off x="1524000" y="3602038"/>
            <a:ext cx="5572991" cy="1655762"/>
          </a:xfrm>
        </p:spPr>
        <p:txBody>
          <a:bodyPr vert="horz" lIns="91440" tIns="45720" rIns="91440" bIns="45720" rtlCol="0" anchor="t">
            <a:normAutofit fontScale="92500"/>
          </a:bodyPr>
          <a:lstStyle/>
          <a:p>
            <a:pPr marL="342900" indent="-342900" algn="l">
              <a:buFont typeface="Arial" panose="020B0604020202020204" pitchFamily="34" charset="0"/>
              <a:buChar char="•"/>
            </a:pPr>
            <a:r>
              <a:rPr lang="en-GB" dirty="0"/>
              <a:t> L2F (Layer 2 Forwarding) developed by Cisco; uses any authentication scheme supported by PPP.</a:t>
            </a:r>
            <a:endParaRPr lang="en-GB" dirty="0">
              <a:cs typeface="Calibri"/>
            </a:endParaRPr>
          </a:p>
          <a:p>
            <a:pPr marL="342900" indent="-342900" algn="l">
              <a:buFont typeface="Arial" panose="020B0604020202020204" pitchFamily="34" charset="0"/>
              <a:buChar char="•"/>
            </a:pPr>
            <a:r>
              <a:rPr lang="en-GB" dirty="0">
                <a:cs typeface="Calibri"/>
              </a:rPr>
              <a:t>To create a Private network over internet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991" y="3054927"/>
            <a:ext cx="4281054" cy="2323234"/>
          </a:xfrm>
          <a:prstGeom prst="rect">
            <a:avLst/>
          </a:prstGeom>
        </p:spPr>
      </p:pic>
    </p:spTree>
    <p:extLst>
      <p:ext uri="{BB962C8B-B14F-4D97-AF65-F5344CB8AC3E}">
        <p14:creationId xmlns:p14="http://schemas.microsoft.com/office/powerpoint/2010/main" val="3555784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87092"/>
          </a:xfrm>
        </p:spPr>
        <p:txBody>
          <a:bodyPr>
            <a:normAutofit/>
          </a:bodyPr>
          <a:lstStyle/>
          <a:p>
            <a:r>
              <a:rPr lang="en-GB" sz="5400" b="1" dirty="0"/>
              <a:t>PPTP (Point-to-Point Tunnel Protocol) </a:t>
            </a:r>
            <a:endParaRPr lang="en-IN" sz="5400" b="1" dirty="0"/>
          </a:p>
        </p:txBody>
      </p:sp>
      <p:sp>
        <p:nvSpPr>
          <p:cNvPr id="3" name="Subtitle 2"/>
          <p:cNvSpPr>
            <a:spLocks noGrp="1"/>
          </p:cNvSpPr>
          <p:nvPr>
            <p:ph type="subTitle" idx="1"/>
          </p:nvPr>
        </p:nvSpPr>
        <p:spPr>
          <a:xfrm>
            <a:off x="1524000" y="3065318"/>
            <a:ext cx="5001491" cy="2192482"/>
          </a:xfrm>
        </p:spPr>
        <p:txBody>
          <a:bodyPr vert="horz" lIns="91440" tIns="45720" rIns="91440" bIns="45720" rtlCol="0" anchor="t">
            <a:normAutofit fontScale="92500"/>
          </a:bodyPr>
          <a:lstStyle/>
          <a:p>
            <a:pPr marL="342900" indent="-342900" algn="l">
              <a:buFont typeface="Arial" panose="020B0604020202020204" pitchFamily="34" charset="0"/>
              <a:buChar char="•"/>
            </a:pPr>
            <a:r>
              <a:rPr lang="en-GB" dirty="0"/>
              <a:t>PPTP (Point-to-point Tunnel Protocol) supports 40-bit and 128-bit encryption and any authentication scheme supported by PPP.</a:t>
            </a:r>
            <a:endParaRPr lang="en-GB" dirty="0">
              <a:cs typeface="Calibri"/>
            </a:endParaRPr>
          </a:p>
          <a:p>
            <a:pPr marL="342900" indent="-342900" algn="l">
              <a:buFont typeface="Arial" panose="020B0604020202020204" pitchFamily="34" charset="0"/>
              <a:buChar char="•"/>
            </a:pPr>
            <a:r>
              <a:rPr lang="en-GB" dirty="0">
                <a:cs typeface="Calibri"/>
              </a:rPr>
              <a:t>To make Network connections between Public network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296" y="3065318"/>
            <a:ext cx="4457700" cy="1626177"/>
          </a:xfrm>
          <a:prstGeom prst="rect">
            <a:avLst/>
          </a:prstGeom>
        </p:spPr>
      </p:pic>
    </p:spTree>
    <p:extLst>
      <p:ext uri="{BB962C8B-B14F-4D97-AF65-F5344CB8AC3E}">
        <p14:creationId xmlns:p14="http://schemas.microsoft.com/office/powerpoint/2010/main" val="3797483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L2TP (Layer 2 Tunnel Protocol)</a:t>
            </a:r>
            <a:endParaRPr lang="en-IN" b="1" dirty="0"/>
          </a:p>
        </p:txBody>
      </p:sp>
      <p:sp>
        <p:nvSpPr>
          <p:cNvPr id="3" name="Content Placeholder 2"/>
          <p:cNvSpPr>
            <a:spLocks noGrp="1"/>
          </p:cNvSpPr>
          <p:nvPr>
            <p:ph idx="1"/>
          </p:nvPr>
        </p:nvSpPr>
        <p:spPr>
          <a:xfrm>
            <a:off x="838200" y="1825625"/>
            <a:ext cx="6050973" cy="4351338"/>
          </a:xfrm>
        </p:spPr>
        <p:txBody>
          <a:bodyPr vert="horz" lIns="91440" tIns="45720" rIns="91440" bIns="45720" rtlCol="0" anchor="t">
            <a:normAutofit/>
          </a:bodyPr>
          <a:lstStyle/>
          <a:p>
            <a:r>
              <a:rPr lang="en-GB" dirty="0"/>
              <a:t>L2TP (Layer 2 Tunnel Protocol) combines features of PPTP and L2F and fully supports IPSec; also applicable in site-to-site VPN.</a:t>
            </a:r>
          </a:p>
          <a:p>
            <a:r>
              <a:rPr lang="en-GB" dirty="0">
                <a:ea typeface="+mn-lt"/>
                <a:cs typeface="+mn-lt"/>
              </a:rPr>
              <a:t> Delivery of services by ISPs. </a:t>
            </a:r>
            <a:endParaRPr lang="en-GB" dirty="0">
              <a:solidFill>
                <a:srgbClr val="000000"/>
              </a:solidFill>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953" y="1984663"/>
            <a:ext cx="5304992" cy="2826327"/>
          </a:xfrm>
          <a:prstGeom prst="rect">
            <a:avLst/>
          </a:prstGeom>
        </p:spPr>
      </p:pic>
    </p:spTree>
    <p:extLst>
      <p:ext uri="{BB962C8B-B14F-4D97-AF65-F5344CB8AC3E}">
        <p14:creationId xmlns:p14="http://schemas.microsoft.com/office/powerpoint/2010/main" val="399602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66210"/>
          </a:xfrm>
        </p:spPr>
        <p:txBody>
          <a:bodyPr/>
          <a:lstStyle/>
          <a:p>
            <a:r>
              <a:rPr lang="en-IN" b="1" dirty="0"/>
              <a:t>Advantages of VPN</a:t>
            </a:r>
          </a:p>
        </p:txBody>
      </p:sp>
      <p:sp>
        <p:nvSpPr>
          <p:cNvPr id="3" name="Subtitle 2"/>
          <p:cNvSpPr>
            <a:spLocks noGrp="1"/>
          </p:cNvSpPr>
          <p:nvPr>
            <p:ph type="subTitle" idx="1"/>
          </p:nvPr>
        </p:nvSpPr>
        <p:spPr>
          <a:xfrm>
            <a:off x="1524000" y="2524991"/>
            <a:ext cx="9144000" cy="2732809"/>
          </a:xfrm>
        </p:spPr>
        <p:txBody>
          <a:bodyPr>
            <a:normAutofit fontScale="92500" lnSpcReduction="10000"/>
          </a:bodyPr>
          <a:lstStyle/>
          <a:p>
            <a:pPr marL="342900" indent="-342900" algn="l">
              <a:buFont typeface="Arial" panose="020B0604020202020204" pitchFamily="34" charset="0"/>
              <a:buChar char="•"/>
            </a:pPr>
            <a:r>
              <a:rPr lang="en-IN" dirty="0"/>
              <a:t>Hides your private information</a:t>
            </a:r>
          </a:p>
          <a:p>
            <a:pPr marL="342900" indent="-342900" algn="l">
              <a:buFont typeface="Arial" panose="020B0604020202020204" pitchFamily="34" charset="0"/>
              <a:buChar char="•"/>
            </a:pPr>
            <a:r>
              <a:rPr lang="en-IN" dirty="0"/>
              <a:t>Escape data-throttling</a:t>
            </a:r>
          </a:p>
          <a:p>
            <a:pPr marL="342900" indent="-342900" algn="l">
              <a:buFont typeface="Arial" panose="020B0604020202020204" pitchFamily="34" charset="0"/>
              <a:buChar char="•"/>
            </a:pPr>
            <a:r>
              <a:rPr lang="en-IN" dirty="0"/>
              <a:t>Avoid bandwidth-throttling</a:t>
            </a:r>
          </a:p>
          <a:p>
            <a:pPr marL="342900" indent="-342900" algn="l">
              <a:buFont typeface="Arial" panose="020B0604020202020204" pitchFamily="34" charset="0"/>
              <a:buChar char="•"/>
            </a:pPr>
            <a:r>
              <a:rPr lang="en-IN" dirty="0"/>
              <a:t>Access region-blocked services like PUBG Mobile</a:t>
            </a:r>
          </a:p>
          <a:p>
            <a:pPr marL="342900" indent="-342900" algn="l">
              <a:buFont typeface="Arial" panose="020B0604020202020204" pitchFamily="34" charset="0"/>
              <a:buChar char="•"/>
            </a:pPr>
            <a:r>
              <a:rPr lang="en-IN" dirty="0"/>
              <a:t>Avoid censorship when travelling abroad</a:t>
            </a:r>
          </a:p>
          <a:p>
            <a:pPr marL="342900" indent="-342900" algn="l">
              <a:buFont typeface="Arial" panose="020B0604020202020204" pitchFamily="34" charset="0"/>
              <a:buChar char="•"/>
            </a:pPr>
            <a:r>
              <a:rPr lang="en-IN" dirty="0"/>
              <a:t>Access regional sports coverage unavailable in your location</a:t>
            </a:r>
          </a:p>
          <a:p>
            <a:pPr marL="342900" indent="-342900" algn="l">
              <a:buFont typeface="Arial" panose="020B0604020202020204" pitchFamily="34" charset="0"/>
              <a:buChar char="•"/>
            </a:pPr>
            <a:r>
              <a:rPr lang="en-IN" dirty="0"/>
              <a:t>Offer cheaper leased-line alternatives.</a:t>
            </a:r>
          </a:p>
          <a:p>
            <a:pPr algn="l"/>
            <a:endParaRPr lang="en-IN" dirty="0"/>
          </a:p>
        </p:txBody>
      </p:sp>
    </p:spTree>
    <p:extLst>
      <p:ext uri="{BB962C8B-B14F-4D97-AF65-F5344CB8AC3E}">
        <p14:creationId xmlns:p14="http://schemas.microsoft.com/office/powerpoint/2010/main" val="1397119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4627"/>
            <a:ext cx="9144000" cy="1163782"/>
          </a:xfrm>
        </p:spPr>
        <p:txBody>
          <a:bodyPr>
            <a:normAutofit/>
          </a:bodyPr>
          <a:lstStyle/>
          <a:p>
            <a:r>
              <a:rPr lang="en-IN" sz="5400" b="1" dirty="0"/>
              <a:t>Disadvantages of VPN</a:t>
            </a:r>
          </a:p>
        </p:txBody>
      </p:sp>
      <p:sp>
        <p:nvSpPr>
          <p:cNvPr id="3" name="Subtitle 2"/>
          <p:cNvSpPr>
            <a:spLocks noGrp="1"/>
          </p:cNvSpPr>
          <p:nvPr>
            <p:ph type="subTitle" idx="1"/>
          </p:nvPr>
        </p:nvSpPr>
        <p:spPr>
          <a:xfrm>
            <a:off x="1524000" y="2296391"/>
            <a:ext cx="9144000" cy="2961409"/>
          </a:xfrm>
        </p:spPr>
        <p:txBody>
          <a:bodyPr/>
          <a:lstStyle/>
          <a:p>
            <a:pPr marL="342900" indent="-342900" algn="l">
              <a:buFont typeface="Arial" panose="020B0604020202020204" pitchFamily="34" charset="0"/>
              <a:buChar char="•"/>
            </a:pPr>
            <a:r>
              <a:rPr lang="en-GB" dirty="0"/>
              <a:t>With some VPNs, your connection can be slower.</a:t>
            </a:r>
          </a:p>
          <a:p>
            <a:pPr marL="342900" indent="-342900" algn="l">
              <a:buFont typeface="Arial" panose="020B0604020202020204" pitchFamily="34" charset="0"/>
              <a:buChar char="•"/>
            </a:pPr>
            <a:r>
              <a:rPr lang="en-GB" dirty="0"/>
              <a:t>Certain websites block VPN users.</a:t>
            </a:r>
          </a:p>
          <a:p>
            <a:pPr marL="342900" indent="-342900" algn="l">
              <a:buFont typeface="Arial" panose="020B0604020202020204" pitchFamily="34" charset="0"/>
              <a:buChar char="•"/>
            </a:pPr>
            <a:r>
              <a:rPr lang="en-GB" dirty="0"/>
              <a:t>VPNs are illegal or questionable in certain countries.</a:t>
            </a:r>
          </a:p>
          <a:p>
            <a:pPr marL="342900" indent="-342900" algn="l">
              <a:buFont typeface="Arial" panose="020B0604020202020204" pitchFamily="34" charset="0"/>
              <a:buChar char="•"/>
            </a:pPr>
            <a:r>
              <a:rPr lang="en-GB" dirty="0"/>
              <a:t>There's no way of knowing how well a VPN encrypts your data.</a:t>
            </a:r>
          </a:p>
          <a:p>
            <a:pPr marL="342900" indent="-342900" algn="l">
              <a:buFont typeface="Arial" panose="020B0604020202020204" pitchFamily="34" charset="0"/>
              <a:buChar char="•"/>
            </a:pPr>
            <a:r>
              <a:rPr lang="en-GB" dirty="0"/>
              <a:t>Some VPNs log and sell browsing data to third parties.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19890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78083"/>
            <a:ext cx="9144000" cy="3730335"/>
          </a:xfrm>
        </p:spPr>
        <p:txBody>
          <a:bodyPr>
            <a:noAutofit/>
          </a:bodyPr>
          <a:lstStyle/>
          <a:p>
            <a:r>
              <a:rPr lang="en-IN" sz="8000" b="1" dirty="0"/>
              <a:t>DHCP &amp; DNS Service</a:t>
            </a:r>
            <a:br>
              <a:rPr lang="en-IN" sz="8000" b="1" dirty="0"/>
            </a:br>
            <a:endParaRPr lang="en-IN" sz="8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2364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32464"/>
          </a:xfrm>
        </p:spPr>
        <p:txBody>
          <a:bodyPr/>
          <a:lstStyle/>
          <a:p>
            <a:r>
              <a:rPr lang="en-IN" dirty="0"/>
              <a:t>DHCP Service  </a:t>
            </a:r>
          </a:p>
        </p:txBody>
      </p:sp>
      <p:sp>
        <p:nvSpPr>
          <p:cNvPr id="3" name="Subtitle 2"/>
          <p:cNvSpPr>
            <a:spLocks noGrp="1"/>
          </p:cNvSpPr>
          <p:nvPr>
            <p:ph type="subTitle" idx="1"/>
          </p:nvPr>
        </p:nvSpPr>
        <p:spPr>
          <a:xfrm>
            <a:off x="1420091" y="2389909"/>
            <a:ext cx="6913418" cy="2784764"/>
          </a:xfrm>
        </p:spPr>
        <p:txBody>
          <a:bodyPr>
            <a:normAutofit fontScale="92500" lnSpcReduction="10000"/>
          </a:bodyPr>
          <a:lstStyle/>
          <a:p>
            <a:pPr marL="342900" indent="-342900" algn="l">
              <a:buFont typeface="Wingdings" panose="05000000000000000000" pitchFamily="2" charset="2"/>
              <a:buChar char="Ø"/>
            </a:pPr>
            <a:r>
              <a:rPr lang="en-GB" sz="3200" b="1" dirty="0"/>
              <a:t>Introduction </a:t>
            </a:r>
          </a:p>
          <a:p>
            <a:pPr marL="342900" indent="-342900" algn="l">
              <a:buFont typeface="Arial" panose="020B0604020202020204" pitchFamily="34" charset="0"/>
              <a:buChar char="•"/>
            </a:pPr>
            <a:r>
              <a:rPr lang="en-GB" dirty="0"/>
              <a:t> Dynamic Host Configuration Protocol (DHCP) is a network management protocol used to dynamically assign an Internet Protocol (IP) address to any device, or node, on a network so they can communicate using IP. </a:t>
            </a:r>
          </a:p>
          <a:p>
            <a:pPr marL="342900" indent="-342900" algn="l">
              <a:buFont typeface="Arial" panose="020B0604020202020204" pitchFamily="34" charset="0"/>
              <a:buChar char="•"/>
            </a:pPr>
            <a:r>
              <a:rPr lang="en-GB" dirty="0"/>
              <a:t>The DHCP client will demand an IP address by broadcasting a DHCP Discover message to the local subnet.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508" y="1579418"/>
            <a:ext cx="3439391" cy="3034145"/>
          </a:xfrm>
          <a:prstGeom prst="rect">
            <a:avLst/>
          </a:prstGeom>
        </p:spPr>
      </p:pic>
    </p:spTree>
    <p:extLst>
      <p:ext uri="{BB962C8B-B14F-4D97-AF65-F5344CB8AC3E}">
        <p14:creationId xmlns:p14="http://schemas.microsoft.com/office/powerpoint/2010/main" val="375584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227"/>
            <a:ext cx="10515600" cy="942398"/>
          </a:xfrm>
        </p:spPr>
        <p:txBody>
          <a:bodyPr>
            <a:normAutofit/>
          </a:bodyPr>
          <a:lstStyle/>
          <a:p>
            <a:pPr marL="571500" indent="-571500">
              <a:buFont typeface="Wingdings" panose="05000000000000000000" pitchFamily="2" charset="2"/>
              <a:buChar char="Ø"/>
            </a:pPr>
            <a:r>
              <a:rPr lang="en-GB" sz="4000" b="1" dirty="0"/>
              <a:t>DHCP Process</a:t>
            </a:r>
            <a:endParaRPr lang="en-IN" sz="4000" b="1"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dirty="0"/>
              <a:t>1. </a:t>
            </a:r>
            <a:r>
              <a:rPr lang="en-GB" b="1" dirty="0"/>
              <a:t>DHCP DISCOVER: </a:t>
            </a:r>
            <a:r>
              <a:rPr lang="en-GB" dirty="0"/>
              <a:t>The client broadcasts a request for a DHCP server. 2. </a:t>
            </a:r>
            <a:r>
              <a:rPr lang="en-GB" b="1" dirty="0"/>
              <a:t>DHCP OFFER: </a:t>
            </a:r>
            <a:r>
              <a:rPr lang="en-GB" dirty="0"/>
              <a:t>DHCP servers on the network offer an address to the client. </a:t>
            </a:r>
          </a:p>
          <a:p>
            <a:pPr marL="0" indent="0">
              <a:buNone/>
            </a:pPr>
            <a:r>
              <a:rPr lang="en-GB" dirty="0"/>
              <a:t>3</a:t>
            </a:r>
            <a:r>
              <a:rPr lang="en-GB" b="1" dirty="0"/>
              <a:t>. DHCP REQUEST: </a:t>
            </a:r>
            <a:r>
              <a:rPr lang="en-GB" dirty="0"/>
              <a:t>The client broadcasts a request to lease an address from one of the offering DHCP servers.</a:t>
            </a:r>
          </a:p>
          <a:p>
            <a:pPr marL="0" indent="0">
              <a:buNone/>
            </a:pPr>
            <a:r>
              <a:rPr lang="en-GB" dirty="0"/>
              <a:t>4. </a:t>
            </a:r>
            <a:r>
              <a:rPr lang="en-GB" b="1" dirty="0"/>
              <a:t>DHCP ACKNOWLEDGEMENT: </a:t>
            </a:r>
            <a:r>
              <a:rPr lang="en-GB" dirty="0"/>
              <a:t>The DHCP server that the client responds to acknowledges the client, assigns it any configured DHCP options, and updates its DHCP database. The client then initializes and binds its TCP/IP protocol stack and can begin network communication.</a:t>
            </a:r>
            <a:endParaRPr lang="en-IN" dirty="0"/>
          </a:p>
        </p:txBody>
      </p:sp>
    </p:spTree>
    <p:extLst>
      <p:ext uri="{BB962C8B-B14F-4D97-AF65-F5344CB8AC3E}">
        <p14:creationId xmlns:p14="http://schemas.microsoft.com/office/powerpoint/2010/main" val="1604337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8719"/>
          </a:xfrm>
        </p:spPr>
        <p:txBody>
          <a:bodyPr/>
          <a:lstStyle/>
          <a:p>
            <a:r>
              <a:rPr lang="en-IN" dirty="0"/>
              <a:t>DNS Service  </a:t>
            </a:r>
          </a:p>
        </p:txBody>
      </p:sp>
      <p:sp>
        <p:nvSpPr>
          <p:cNvPr id="3" name="Subtitle 2"/>
          <p:cNvSpPr>
            <a:spLocks noGrp="1"/>
          </p:cNvSpPr>
          <p:nvPr>
            <p:ph type="subTitle" idx="1"/>
          </p:nvPr>
        </p:nvSpPr>
        <p:spPr>
          <a:xfrm>
            <a:off x="1524000" y="2712027"/>
            <a:ext cx="6362700" cy="2545773"/>
          </a:xfrm>
        </p:spPr>
        <p:txBody>
          <a:bodyPr>
            <a:normAutofit lnSpcReduction="10000"/>
          </a:bodyPr>
          <a:lstStyle/>
          <a:p>
            <a:pPr marL="342900" indent="-342900" algn="l">
              <a:buFont typeface="Wingdings" panose="05000000000000000000" pitchFamily="2" charset="2"/>
              <a:buChar char="Ø"/>
            </a:pPr>
            <a:r>
              <a:rPr lang="en-GB" sz="3600" b="1" dirty="0"/>
              <a:t>Introduction</a:t>
            </a:r>
            <a:r>
              <a:rPr lang="en-GB" dirty="0"/>
              <a:t> </a:t>
            </a:r>
          </a:p>
          <a:p>
            <a:pPr marL="342900" indent="-342900" algn="l">
              <a:buFont typeface="Arial" panose="020B0604020202020204" pitchFamily="34" charset="0"/>
              <a:buChar char="•"/>
            </a:pPr>
            <a:r>
              <a:rPr lang="en-GB" dirty="0"/>
              <a:t> Domain Name System (DNS) is an Internet service that translates the domain names into IP addresses, which computer can understand. </a:t>
            </a:r>
          </a:p>
          <a:p>
            <a:pPr marL="342900" indent="-342900" algn="l">
              <a:buFont typeface="Arial" panose="020B0604020202020204" pitchFamily="34" charset="0"/>
              <a:buChar char="•"/>
            </a:pPr>
            <a:r>
              <a:rPr lang="en-GB" dirty="0"/>
              <a:t>Every device connected to the internet has a unique IP address which other machines use to find the device.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26" y="2213264"/>
            <a:ext cx="2657475" cy="2015837"/>
          </a:xfrm>
          <a:prstGeom prst="rect">
            <a:avLst/>
          </a:prstGeom>
        </p:spPr>
      </p:pic>
    </p:spTree>
    <p:extLst>
      <p:ext uri="{BB962C8B-B14F-4D97-AF65-F5344CB8AC3E}">
        <p14:creationId xmlns:p14="http://schemas.microsoft.com/office/powerpoint/2010/main" val="341446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6809"/>
            <a:ext cx="9144000" cy="872836"/>
          </a:xfrm>
        </p:spPr>
        <p:txBody>
          <a:bodyPr>
            <a:normAutofit fontScale="90000"/>
          </a:bodyPr>
          <a:lstStyle/>
          <a:p>
            <a:r>
              <a:rPr lang="en-IN" b="1" dirty="0"/>
              <a:t>Introduction to VPN</a:t>
            </a:r>
          </a:p>
        </p:txBody>
      </p:sp>
      <p:sp>
        <p:nvSpPr>
          <p:cNvPr id="3" name="Subtitle 2"/>
          <p:cNvSpPr>
            <a:spLocks noGrp="1"/>
          </p:cNvSpPr>
          <p:nvPr>
            <p:ph type="subTitle" idx="1"/>
          </p:nvPr>
        </p:nvSpPr>
        <p:spPr>
          <a:xfrm>
            <a:off x="1524000" y="1122218"/>
            <a:ext cx="9144000" cy="4821381"/>
          </a:xfrm>
        </p:spPr>
        <p:txBody>
          <a:bodyPr/>
          <a:lstStyle/>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VPN stands for the virtual private network.</a:t>
            </a:r>
          </a:p>
          <a:p>
            <a:pPr marL="342900" indent="-342900" algn="l">
              <a:buFont typeface="Arial" panose="020B0604020202020204" pitchFamily="34" charset="0"/>
              <a:buChar char="•"/>
            </a:pPr>
            <a:r>
              <a:rPr lang="en-GB" dirty="0"/>
              <a:t> A virtual private network (VPN) is a technology that creates a safe and encrypted connection over a less secure network, such as the internet.</a:t>
            </a:r>
          </a:p>
          <a:p>
            <a:pPr marL="342900" indent="-342900" algn="l">
              <a:buFont typeface="Arial" panose="020B0604020202020204" pitchFamily="34" charset="0"/>
              <a:buChar char="•"/>
            </a:pPr>
            <a:r>
              <a:rPr lang="en-GB" dirty="0"/>
              <a:t> A Virtual Private Network is a way to extend a private network using a public network such as the internet.</a:t>
            </a:r>
            <a:endParaRPr lang="en-IN" dirty="0"/>
          </a:p>
          <a:p>
            <a:pPr algn="l"/>
            <a:endParaRPr lang="en-IN" dirty="0"/>
          </a:p>
        </p:txBody>
      </p:sp>
      <p:sp>
        <p:nvSpPr>
          <p:cNvPr id="4" name="Rectangle 1"/>
          <p:cNvSpPr>
            <a:spLocks noChangeArrowheads="1"/>
          </p:cNvSpPr>
          <p:nvPr/>
        </p:nvSpPr>
        <p:spPr bwMode="auto">
          <a:xfrm>
            <a:off x="0" y="-2449056"/>
            <a:ext cx="184731"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4200" b="0" i="0" u="none" strike="noStrike" cap="none" normalizeH="0" baseline="0" dirty="0">
              <a:ln>
                <a:noFill/>
              </a:ln>
              <a:solidFill>
                <a:srgbClr val="5F5F5F"/>
              </a:solidFill>
              <a:effectLst/>
              <a:latin typeface="open sans"/>
            </a:endParaRPr>
          </a:p>
        </p:txBody>
      </p:sp>
      <p:pic>
        <p:nvPicPr>
          <p:cNvPr id="6" name="Picture 2" descr="https://privacyhub.cyberghostvpn.com/privacyhub/wp-content/uploads/2022/02/hardwarevssoftwar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189" y="1236519"/>
            <a:ext cx="5913622" cy="177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83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05345"/>
            <a:ext cx="9144000" cy="571500"/>
          </a:xfrm>
        </p:spPr>
        <p:txBody>
          <a:bodyPr>
            <a:normAutofit fontScale="90000"/>
          </a:bodyPr>
          <a:lstStyle/>
          <a:p>
            <a:pPr marL="571500" indent="-571500" algn="l">
              <a:buFont typeface="Wingdings" panose="05000000000000000000" pitchFamily="2" charset="2"/>
              <a:buChar char="Ø"/>
            </a:pPr>
            <a:r>
              <a:rPr lang="en-GB" sz="3600" b="1" dirty="0"/>
              <a:t>There are 4 DNS servers involved in loading a webpage:</a:t>
            </a:r>
            <a:endParaRPr lang="en-IN" sz="3600" b="1" dirty="0"/>
          </a:p>
        </p:txBody>
      </p:sp>
      <p:sp>
        <p:nvSpPr>
          <p:cNvPr id="3" name="Subtitle 2"/>
          <p:cNvSpPr>
            <a:spLocks noGrp="1"/>
          </p:cNvSpPr>
          <p:nvPr>
            <p:ph type="subTitle" idx="1"/>
          </p:nvPr>
        </p:nvSpPr>
        <p:spPr>
          <a:xfrm>
            <a:off x="1524000" y="1880755"/>
            <a:ext cx="9144000" cy="3990109"/>
          </a:xfrm>
        </p:spPr>
        <p:txBody>
          <a:bodyPr>
            <a:normAutofit lnSpcReduction="10000"/>
          </a:bodyPr>
          <a:lstStyle/>
          <a:p>
            <a:pPr algn="l"/>
            <a:r>
              <a:rPr lang="en-GB" dirty="0"/>
              <a:t> </a:t>
            </a:r>
            <a:r>
              <a:rPr lang="en-GB" b="1" dirty="0"/>
              <a:t>1.DNS recursor </a:t>
            </a:r>
            <a:r>
              <a:rPr lang="en-GB" dirty="0"/>
              <a:t>- The DNS recursor is a server designed to receive queries from client machines through applications such as web browsers.</a:t>
            </a:r>
          </a:p>
          <a:p>
            <a:pPr algn="l"/>
            <a:r>
              <a:rPr lang="en-GB" b="1" dirty="0"/>
              <a:t>2.Root name server </a:t>
            </a:r>
            <a:r>
              <a:rPr lang="en-GB" dirty="0"/>
              <a:t>- The root server is the first step in translating (resolving) human readable host names into IP addresses</a:t>
            </a:r>
          </a:p>
          <a:p>
            <a:pPr algn="l"/>
            <a:r>
              <a:rPr lang="en-GB" b="1" dirty="0"/>
              <a:t>3.TLD name server </a:t>
            </a:r>
            <a:r>
              <a:rPr lang="en-GB" dirty="0"/>
              <a:t>- The top level domain server (TLD) ,This name server is the next step in the search for a specific IP address, and it hosts the last portion of a hostname (In example.com, the TLD server is “com”).</a:t>
            </a:r>
          </a:p>
          <a:p>
            <a:pPr algn="l"/>
            <a:r>
              <a:rPr lang="en-GB" b="1" dirty="0"/>
              <a:t>4. Authoritative name server </a:t>
            </a:r>
            <a:r>
              <a:rPr lang="en-GB" dirty="0"/>
              <a:t>- If the authoritative name server has access to the requested record, it will return the IP address for the requested hostname back to the DNS Recursor (the librarian) that made the initial request.</a:t>
            </a:r>
            <a:endParaRPr lang="en-IN" dirty="0"/>
          </a:p>
        </p:txBody>
      </p:sp>
    </p:spTree>
    <p:extLst>
      <p:ext uri="{BB962C8B-B14F-4D97-AF65-F5344CB8AC3E}">
        <p14:creationId xmlns:p14="http://schemas.microsoft.com/office/powerpoint/2010/main" val="81781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031528"/>
          </a:xfrm>
        </p:spPr>
        <p:txBody>
          <a:bodyPr>
            <a:noAutofit/>
          </a:bodyPr>
          <a:lstStyle/>
          <a:p>
            <a:r>
              <a:rPr lang="en-IN" sz="8800" b="1" dirty="0"/>
              <a:t>HTTP &amp; HTTPS</a:t>
            </a:r>
            <a:br>
              <a:rPr lang="en-IN" sz="8800" b="1" dirty="0"/>
            </a:br>
            <a:endParaRPr lang="en-IN" sz="88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3791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6146"/>
          </a:xfrm>
        </p:spPr>
        <p:txBody>
          <a:bodyPr>
            <a:normAutofit fontScale="90000"/>
          </a:bodyPr>
          <a:lstStyle/>
          <a:p>
            <a:r>
              <a:rPr lang="en-IN" dirty="0"/>
              <a:t>Hypertext Transfer Protocol</a:t>
            </a:r>
            <a:br>
              <a:rPr lang="en-IN" dirty="0"/>
            </a:br>
            <a:r>
              <a:rPr lang="en-IN" dirty="0"/>
              <a:t>(HTTP)</a:t>
            </a:r>
          </a:p>
        </p:txBody>
      </p:sp>
      <p:sp>
        <p:nvSpPr>
          <p:cNvPr id="3" name="Subtitle 2"/>
          <p:cNvSpPr>
            <a:spLocks noGrp="1"/>
          </p:cNvSpPr>
          <p:nvPr>
            <p:ph type="subTitle" idx="1"/>
          </p:nvPr>
        </p:nvSpPr>
        <p:spPr>
          <a:xfrm>
            <a:off x="1524000" y="2618509"/>
            <a:ext cx="9144000" cy="2639291"/>
          </a:xfrm>
        </p:spPr>
        <p:txBody>
          <a:bodyPr/>
          <a:lstStyle/>
          <a:p>
            <a:pPr marL="342900" indent="-342900" algn="l">
              <a:buFont typeface="Wingdings" panose="05000000000000000000" pitchFamily="2" charset="2"/>
              <a:buChar char="Ø"/>
            </a:pPr>
            <a:r>
              <a:rPr lang="en-GB" sz="3600" b="1" dirty="0"/>
              <a:t>Introduction </a:t>
            </a:r>
            <a:endParaRPr lang="en-GB" sz="3600" dirty="0"/>
          </a:p>
          <a:p>
            <a:pPr marL="342900" indent="-342900" algn="l">
              <a:buFont typeface="Arial" panose="020B0604020202020204" pitchFamily="34" charset="0"/>
              <a:buChar char="•"/>
            </a:pPr>
            <a:r>
              <a:rPr lang="en-GB" dirty="0"/>
              <a:t> HTTP is a communication protocol. It defines mechanism for communication between browser and the web server. </a:t>
            </a:r>
          </a:p>
          <a:p>
            <a:pPr marL="342900" indent="-342900" algn="l">
              <a:buFont typeface="Arial" panose="020B0604020202020204" pitchFamily="34" charset="0"/>
              <a:buChar char="•"/>
            </a:pPr>
            <a:r>
              <a:rPr lang="en-GB" dirty="0"/>
              <a:t>HTTP request comprises of lines which contains: ○ Request line ○ Header Fields</a:t>
            </a:r>
            <a:endParaRPr lang="en-IN" dirty="0"/>
          </a:p>
        </p:txBody>
      </p:sp>
    </p:spTree>
    <p:extLst>
      <p:ext uri="{BB962C8B-B14F-4D97-AF65-F5344CB8AC3E}">
        <p14:creationId xmlns:p14="http://schemas.microsoft.com/office/powerpoint/2010/main" val="275759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6682"/>
            <a:ext cx="9144000" cy="820882"/>
          </a:xfrm>
        </p:spPr>
        <p:txBody>
          <a:bodyPr>
            <a:normAutofit fontScale="90000"/>
          </a:bodyPr>
          <a:lstStyle/>
          <a:p>
            <a:pPr marL="857250" indent="-857250" algn="l">
              <a:buFont typeface="Wingdings" panose="05000000000000000000" pitchFamily="2" charset="2"/>
              <a:buChar char="Ø"/>
            </a:pPr>
            <a:r>
              <a:rPr lang="en-GB" b="1" dirty="0"/>
              <a:t>Key Points</a:t>
            </a:r>
            <a:endParaRPr lang="en-IN" b="1" dirty="0"/>
          </a:p>
        </p:txBody>
      </p:sp>
      <p:sp>
        <p:nvSpPr>
          <p:cNvPr id="3" name="Subtitle 2"/>
          <p:cNvSpPr>
            <a:spLocks noGrp="1"/>
          </p:cNvSpPr>
          <p:nvPr>
            <p:ph type="subTitle" idx="1"/>
          </p:nvPr>
        </p:nvSpPr>
        <p:spPr>
          <a:xfrm>
            <a:off x="1524000" y="2691244"/>
            <a:ext cx="9144000" cy="2566555"/>
          </a:xfrm>
        </p:spPr>
        <p:txBody>
          <a:bodyPr>
            <a:normAutofit lnSpcReduction="10000"/>
          </a:bodyPr>
          <a:lstStyle/>
          <a:p>
            <a:pPr marL="342900" indent="-342900" algn="l">
              <a:buFont typeface="Arial" panose="020B0604020202020204" pitchFamily="34" charset="0"/>
              <a:buChar char="•"/>
            </a:pPr>
            <a:r>
              <a:rPr lang="en-GB" dirty="0"/>
              <a:t> The first line i.e. the Request line specifies the request method i.e. Get or Post. </a:t>
            </a:r>
          </a:p>
          <a:p>
            <a:pPr marL="342900" indent="-342900" algn="l">
              <a:buFont typeface="Arial" panose="020B0604020202020204" pitchFamily="34" charset="0"/>
              <a:buChar char="•"/>
            </a:pPr>
            <a:r>
              <a:rPr lang="en-GB" dirty="0"/>
              <a:t>The second line specifies the header which indicates the domain name of the server from where index.htm is retrieved.</a:t>
            </a:r>
          </a:p>
          <a:p>
            <a:pPr marL="342900" indent="-342900" algn="l">
              <a:buFont typeface="Arial" panose="020B0604020202020204" pitchFamily="34" charset="0"/>
              <a:buChar char="•"/>
            </a:pPr>
            <a:r>
              <a:rPr lang="en-IN" dirty="0"/>
              <a:t>HTTP Response ○ Like HTTP request, HTTP response also has certain structure. HTTP response contains: ○ Status line ○ Headers </a:t>
            </a:r>
          </a:p>
          <a:p>
            <a:pPr marL="342900" indent="-342900" algn="l">
              <a:buFont typeface="Arial" panose="020B0604020202020204" pitchFamily="34" charset="0"/>
              <a:buChar char="•"/>
            </a:pPr>
            <a:r>
              <a:rPr lang="en-IN" dirty="0"/>
              <a:t>Message body</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818158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9583"/>
            <a:ext cx="9144000" cy="228600"/>
          </a:xfrm>
        </p:spPr>
        <p:txBody>
          <a:bodyPr>
            <a:noAutofit/>
          </a:bodyPr>
          <a:lstStyle/>
          <a:p>
            <a:r>
              <a:rPr lang="en-IN" sz="4800" b="1" dirty="0"/>
              <a:t>Hypertext Transfer Protocol Secure</a:t>
            </a:r>
            <a:br>
              <a:rPr lang="en-IN" sz="4800" b="1" dirty="0"/>
            </a:br>
            <a:r>
              <a:rPr lang="en-IN" sz="4800" b="1" dirty="0"/>
              <a:t>(HTTPS) </a:t>
            </a:r>
          </a:p>
        </p:txBody>
      </p:sp>
      <p:sp>
        <p:nvSpPr>
          <p:cNvPr id="3" name="Subtitle 2"/>
          <p:cNvSpPr>
            <a:spLocks noGrp="1"/>
          </p:cNvSpPr>
          <p:nvPr>
            <p:ph type="subTitle" idx="1"/>
          </p:nvPr>
        </p:nvSpPr>
        <p:spPr>
          <a:xfrm>
            <a:off x="1524000" y="2078183"/>
            <a:ext cx="9144000" cy="2649681"/>
          </a:xfrm>
        </p:spPr>
        <p:txBody>
          <a:bodyPr vert="horz" lIns="91440" tIns="45720" rIns="91440" bIns="45720" rtlCol="0" anchor="t">
            <a:normAutofit lnSpcReduction="10000"/>
          </a:bodyPr>
          <a:lstStyle/>
          <a:p>
            <a:pPr marL="342900" indent="-342900" algn="l">
              <a:buFont typeface="Wingdings" panose="05000000000000000000" pitchFamily="2" charset="2"/>
              <a:buChar char="Ø"/>
            </a:pPr>
            <a:r>
              <a:rPr lang="en-GB" b="1" dirty="0"/>
              <a:t>Introduction </a:t>
            </a:r>
          </a:p>
          <a:p>
            <a:pPr marL="342900" indent="-342900" algn="l">
              <a:buFont typeface="Arial" panose="020B0604020202020204" pitchFamily="34" charset="0"/>
              <a:buChar char="•"/>
            </a:pPr>
            <a:r>
              <a:rPr lang="en-GB" dirty="0"/>
              <a:t>Hypertext Transfer Protocol Secure (HTTPS) is an extension of the Hypertext Transfer Protocol (HTTP). It is used for secure communication over a computer network and is widely used on the Internet. </a:t>
            </a:r>
          </a:p>
          <a:p>
            <a:pPr marL="342900" indent="-342900" algn="l">
              <a:buFont typeface="Arial" panose="020B0604020202020204" pitchFamily="34" charset="0"/>
              <a:buChar char="•"/>
            </a:pPr>
            <a:r>
              <a:rPr lang="en-GB" dirty="0"/>
              <a:t>In HTTPS, the communication protocol is encrypted using Transport Layer Security (TLS) or, formerly, Secure Sockets Layer (SSL).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124" y="4551219"/>
            <a:ext cx="3705225" cy="1672936"/>
          </a:xfrm>
          <a:prstGeom prst="rect">
            <a:avLst/>
          </a:prstGeom>
        </p:spPr>
      </p:pic>
    </p:spTree>
    <p:extLst>
      <p:ext uri="{BB962C8B-B14F-4D97-AF65-F5344CB8AC3E}">
        <p14:creationId xmlns:p14="http://schemas.microsoft.com/office/powerpoint/2010/main" val="590995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2445"/>
            <a:ext cx="9144000" cy="1122219"/>
          </a:xfrm>
        </p:spPr>
        <p:txBody>
          <a:bodyPr>
            <a:normAutofit/>
          </a:bodyPr>
          <a:lstStyle/>
          <a:p>
            <a:pPr marL="857250" indent="-857250" algn="l">
              <a:buFont typeface="Wingdings" panose="05000000000000000000" pitchFamily="2" charset="2"/>
              <a:buChar char="Ø"/>
            </a:pPr>
            <a:r>
              <a:rPr lang="en-IN" sz="5400" b="1" dirty="0"/>
              <a:t>Advantages   </a:t>
            </a:r>
          </a:p>
        </p:txBody>
      </p:sp>
      <p:sp>
        <p:nvSpPr>
          <p:cNvPr id="3" name="Subtitle 2"/>
          <p:cNvSpPr>
            <a:spLocks noGrp="1"/>
          </p:cNvSpPr>
          <p:nvPr>
            <p:ph type="subTitle" idx="1"/>
          </p:nvPr>
        </p:nvSpPr>
        <p:spPr>
          <a:xfrm>
            <a:off x="1524000" y="2618509"/>
            <a:ext cx="5417127" cy="2639291"/>
          </a:xfrm>
        </p:spPr>
        <p:txBody>
          <a:bodyPr vert="horz" lIns="91440" tIns="45720" rIns="91440" bIns="45720" rtlCol="0" anchor="t">
            <a:normAutofit/>
          </a:bodyPr>
          <a:lstStyle/>
          <a:p>
            <a:pPr marL="342900" indent="-342900" algn="l">
              <a:buFont typeface="Arial" panose="020B0604020202020204" pitchFamily="34" charset="0"/>
              <a:buChar char="•"/>
            </a:pPr>
            <a:r>
              <a:rPr lang="en-GB" dirty="0"/>
              <a:t>User Data is Encrypted </a:t>
            </a:r>
          </a:p>
          <a:p>
            <a:pPr marL="342900" indent="-342900" algn="l">
              <a:buFont typeface="Arial" panose="020B0604020202020204" pitchFamily="34" charset="0"/>
              <a:buChar char="•"/>
            </a:pPr>
            <a:r>
              <a:rPr lang="en-GB" dirty="0"/>
              <a:t> You’ll Enjoy Better SEO (search engine optimisation)</a:t>
            </a:r>
            <a:endParaRPr lang="en-GB" dirty="0">
              <a:cs typeface="Calibri"/>
            </a:endParaRPr>
          </a:p>
          <a:p>
            <a:pPr marL="342900" indent="-342900" algn="l">
              <a:buFont typeface="Arial" panose="020B0604020202020204" pitchFamily="34" charset="0"/>
              <a:buChar char="•"/>
            </a:pPr>
            <a:r>
              <a:rPr lang="en-GB" dirty="0"/>
              <a:t> Protects your website from Phishing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163" y="1517074"/>
            <a:ext cx="3467100" cy="3567474"/>
          </a:xfrm>
          <a:prstGeom prst="rect">
            <a:avLst/>
          </a:prstGeom>
        </p:spPr>
      </p:pic>
    </p:spTree>
    <p:extLst>
      <p:ext uri="{BB962C8B-B14F-4D97-AF65-F5344CB8AC3E}">
        <p14:creationId xmlns:p14="http://schemas.microsoft.com/office/powerpoint/2010/main" val="3944694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11682"/>
          </a:xfrm>
        </p:spPr>
        <p:txBody>
          <a:bodyPr/>
          <a:lstStyle/>
          <a:p>
            <a:pPr marL="857250" indent="-857250" algn="l">
              <a:buFont typeface="Wingdings" panose="05000000000000000000" pitchFamily="2" charset="2"/>
              <a:buChar char="Ø"/>
            </a:pPr>
            <a:r>
              <a:rPr lang="en-IN" dirty="0"/>
              <a:t>Limitations</a:t>
            </a:r>
          </a:p>
        </p:txBody>
      </p:sp>
      <p:sp>
        <p:nvSpPr>
          <p:cNvPr id="3" name="Subtitle 2"/>
          <p:cNvSpPr>
            <a:spLocks noGrp="1"/>
          </p:cNvSpPr>
          <p:nvPr>
            <p:ph type="subTitle" idx="1"/>
          </p:nvPr>
        </p:nvSpPr>
        <p:spPr>
          <a:xfrm>
            <a:off x="1524000" y="3127665"/>
            <a:ext cx="8887691" cy="2130136"/>
          </a:xfrm>
        </p:spPr>
        <p:txBody>
          <a:bodyPr/>
          <a:lstStyle/>
          <a:p>
            <a:pPr marL="342900" indent="-342900" algn="l">
              <a:buFont typeface="Arial" panose="020B0604020202020204" pitchFamily="34" charset="0"/>
              <a:buChar char="•"/>
            </a:pPr>
            <a:r>
              <a:rPr lang="en-GB" dirty="0"/>
              <a:t>SSL/TLS does not prevent the indexing of the site by a web crawler</a:t>
            </a:r>
          </a:p>
          <a:p>
            <a:pPr marL="342900" indent="-342900" algn="l">
              <a:buFont typeface="Arial" panose="020B0604020202020204" pitchFamily="34" charset="0"/>
              <a:buChar char="•"/>
            </a:pPr>
            <a:r>
              <a:rPr lang="en-GB" dirty="0"/>
              <a:t> SSL (Secure Sockets Layer) and TLS (Transport Layer Security) encryption can be configured in two modes: simple and mutual</a:t>
            </a:r>
            <a:endParaRPr lang="en-IN" dirty="0"/>
          </a:p>
        </p:txBody>
      </p:sp>
    </p:spTree>
    <p:extLst>
      <p:ext uri="{BB962C8B-B14F-4D97-AF65-F5344CB8AC3E}">
        <p14:creationId xmlns:p14="http://schemas.microsoft.com/office/powerpoint/2010/main" val="2124586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35137"/>
          </a:xfrm>
        </p:spPr>
        <p:txBody>
          <a:bodyPr>
            <a:normAutofit fontScale="90000"/>
          </a:bodyPr>
          <a:lstStyle/>
          <a:p>
            <a:r>
              <a:rPr lang="en-IN" b="1" dirty="0"/>
              <a:t>Difference Between HTTP &amp; HTTPS</a:t>
            </a:r>
          </a:p>
        </p:txBody>
      </p:sp>
      <p:sp>
        <p:nvSpPr>
          <p:cNvPr id="3" name="Subtitle 2"/>
          <p:cNvSpPr>
            <a:spLocks noGrp="1"/>
          </p:cNvSpPr>
          <p:nvPr>
            <p:ph type="subTitle" idx="1"/>
          </p:nvPr>
        </p:nvSpPr>
        <p:spPr>
          <a:xfrm>
            <a:off x="1524000" y="3210791"/>
            <a:ext cx="9144000" cy="204700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592" y="2940627"/>
            <a:ext cx="9057408" cy="3384839"/>
          </a:xfrm>
          <a:prstGeom prst="rect">
            <a:avLst/>
          </a:prstGeom>
        </p:spPr>
      </p:pic>
    </p:spTree>
    <p:extLst>
      <p:ext uri="{BB962C8B-B14F-4D97-AF65-F5344CB8AC3E}">
        <p14:creationId xmlns:p14="http://schemas.microsoft.com/office/powerpoint/2010/main" val="3595411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7300"/>
            <a:ext cx="9144000" cy="363681"/>
          </a:xfrm>
        </p:spPr>
        <p:txBody>
          <a:bodyPr>
            <a:noAutofit/>
          </a:bodyPr>
          <a:lstStyle/>
          <a:p>
            <a:r>
              <a:rPr lang="en-IN" sz="4000" b="1" dirty="0"/>
              <a:t>Conclusion:</a:t>
            </a:r>
            <a:br>
              <a:rPr lang="en-IN" sz="4000" b="1" dirty="0"/>
            </a:br>
            <a:endParaRPr lang="en-IN" sz="4000" b="1" dirty="0"/>
          </a:p>
        </p:txBody>
      </p:sp>
      <p:sp>
        <p:nvSpPr>
          <p:cNvPr id="3" name="Subtitle 2"/>
          <p:cNvSpPr>
            <a:spLocks noGrp="1"/>
          </p:cNvSpPr>
          <p:nvPr>
            <p:ph type="subTitle" idx="1"/>
          </p:nvPr>
        </p:nvSpPr>
        <p:spPr>
          <a:xfrm>
            <a:off x="1524000" y="945573"/>
            <a:ext cx="9144000" cy="4312228"/>
          </a:xfrm>
        </p:spPr>
        <p:txBody>
          <a:bodyPr>
            <a:normAutofit fontScale="62500" lnSpcReduction="20000"/>
          </a:bodyPr>
          <a:lstStyle/>
          <a:p>
            <a:pPr algn="l"/>
            <a:r>
              <a:rPr lang="en-IN" b="1" dirty="0"/>
              <a:t>We had Discussed about the following topics:</a:t>
            </a:r>
          </a:p>
          <a:p>
            <a:pPr algn="l"/>
            <a:r>
              <a:rPr lang="en-IN" b="1" dirty="0"/>
              <a:t>1.    VPN</a:t>
            </a:r>
          </a:p>
          <a:p>
            <a:pPr marL="342900" indent="-342900" algn="l">
              <a:buFont typeface="Arial" panose="020B0604020202020204" pitchFamily="34" charset="0"/>
              <a:buChar char="•"/>
            </a:pPr>
            <a:r>
              <a:rPr lang="en-IN" dirty="0"/>
              <a:t>Introduction</a:t>
            </a:r>
          </a:p>
          <a:p>
            <a:pPr marL="342900" indent="-342900" algn="l">
              <a:buFont typeface="Arial" panose="020B0604020202020204" pitchFamily="34" charset="0"/>
              <a:buChar char="•"/>
            </a:pPr>
            <a:r>
              <a:rPr lang="en-IN" dirty="0"/>
              <a:t>Features</a:t>
            </a:r>
          </a:p>
          <a:p>
            <a:pPr marL="342900" indent="-342900" algn="l">
              <a:buFont typeface="Arial" panose="020B0604020202020204" pitchFamily="34" charset="0"/>
              <a:buChar char="•"/>
            </a:pPr>
            <a:r>
              <a:rPr lang="en-IN" dirty="0"/>
              <a:t>Types of VPN</a:t>
            </a:r>
          </a:p>
          <a:p>
            <a:pPr marL="342900" indent="-342900" algn="l">
              <a:buFont typeface="Arial" panose="020B0604020202020204" pitchFamily="34" charset="0"/>
              <a:buChar char="•"/>
            </a:pPr>
            <a:r>
              <a:rPr lang="en-IN" dirty="0"/>
              <a:t>VPN Securities</a:t>
            </a:r>
          </a:p>
          <a:p>
            <a:pPr algn="l"/>
            <a:endParaRPr lang="en-IN" dirty="0"/>
          </a:p>
          <a:p>
            <a:pPr algn="l"/>
            <a:r>
              <a:rPr lang="en-IN" b="1" dirty="0"/>
              <a:t>2.     DHCP &amp; DNS Services</a:t>
            </a:r>
          </a:p>
          <a:p>
            <a:pPr marL="342900" indent="-342900" algn="l">
              <a:buFont typeface="Arial" panose="020B0604020202020204" pitchFamily="34" charset="0"/>
              <a:buChar char="•"/>
            </a:pPr>
            <a:r>
              <a:rPr lang="en-IN" dirty="0"/>
              <a:t>Introduction</a:t>
            </a:r>
          </a:p>
          <a:p>
            <a:pPr marL="342900" indent="-342900" algn="l">
              <a:buFont typeface="Arial" panose="020B0604020202020204" pitchFamily="34" charset="0"/>
              <a:buChar char="•"/>
            </a:pPr>
            <a:r>
              <a:rPr lang="en-IN" dirty="0"/>
              <a:t>Key Points</a:t>
            </a:r>
          </a:p>
          <a:p>
            <a:pPr algn="l"/>
            <a:endParaRPr lang="en-IN" dirty="0"/>
          </a:p>
          <a:p>
            <a:pPr algn="l"/>
            <a:r>
              <a:rPr lang="en-IN" b="1" dirty="0"/>
              <a:t>3.     HTTP &amp;HTTPS</a:t>
            </a:r>
          </a:p>
          <a:p>
            <a:pPr marL="342900" indent="-342900" algn="l">
              <a:buFont typeface="Arial" panose="020B0604020202020204" pitchFamily="34" charset="0"/>
              <a:buChar char="•"/>
            </a:pPr>
            <a:r>
              <a:rPr lang="en-IN" dirty="0"/>
              <a:t>Introduction</a:t>
            </a:r>
          </a:p>
          <a:p>
            <a:pPr marL="342900" indent="-342900" algn="l">
              <a:buFont typeface="Arial" panose="020B0604020202020204" pitchFamily="34" charset="0"/>
              <a:buChar char="•"/>
            </a:pPr>
            <a:r>
              <a:rPr lang="en-IN" dirty="0"/>
              <a:t>Advantages &amp; Disadvantages</a:t>
            </a:r>
          </a:p>
          <a:p>
            <a:pPr marL="342900" indent="-342900" algn="l">
              <a:buFont typeface="Arial" panose="020B0604020202020204" pitchFamily="34" charset="0"/>
              <a:buChar char="•"/>
            </a:pPr>
            <a:r>
              <a:rPr lang="en-IN" dirty="0"/>
              <a:t>Difference Between  HTTP &amp; HTTPS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421405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3719"/>
            <a:ext cx="9144000" cy="2556164"/>
          </a:xfrm>
        </p:spPr>
        <p:txBody>
          <a:bodyPr/>
          <a:lstStyle/>
          <a:p>
            <a:r>
              <a:rPr lang="en-IN" dirty="0"/>
              <a:t>Thank You</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376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1273"/>
            <a:ext cx="9144000" cy="1465118"/>
          </a:xfrm>
        </p:spPr>
        <p:txBody>
          <a:bodyPr>
            <a:normAutofit fontScale="90000"/>
          </a:bodyPr>
          <a:lstStyle/>
          <a:p>
            <a:br>
              <a:rPr lang="en-IN" b="1" dirty="0"/>
            </a:br>
            <a:br>
              <a:rPr lang="en-IN" b="1" dirty="0"/>
            </a:br>
            <a:r>
              <a:rPr lang="en-IN" b="1" dirty="0"/>
              <a:t>A VPN’s Purpose</a:t>
            </a:r>
            <a:br>
              <a:rPr lang="en-IN" b="1" dirty="0"/>
            </a:br>
            <a:endParaRPr lang="en-IN" dirty="0"/>
          </a:p>
        </p:txBody>
      </p:sp>
      <p:sp>
        <p:nvSpPr>
          <p:cNvPr id="3" name="Subtitle 2"/>
          <p:cNvSpPr>
            <a:spLocks noGrp="1"/>
          </p:cNvSpPr>
          <p:nvPr>
            <p:ph type="subTitle" idx="1"/>
          </p:nvPr>
        </p:nvSpPr>
        <p:spPr>
          <a:xfrm>
            <a:off x="1524000" y="1683327"/>
            <a:ext cx="9144000" cy="3574473"/>
          </a:xfrm>
        </p:spPr>
        <p:txBody>
          <a:bodyPr>
            <a:normAutofit/>
          </a:bodyPr>
          <a:lstStyle/>
          <a:p>
            <a:pPr marL="342900" indent="-342900" algn="l">
              <a:buFont typeface="Wingdings" panose="05000000000000000000" pitchFamily="2" charset="2"/>
              <a:buChar char="q"/>
            </a:pPr>
            <a:endParaRPr lang="en-GB" b="1" dirty="0"/>
          </a:p>
          <a:p>
            <a:pPr marL="342900" indent="-342900" algn="l">
              <a:buFont typeface="Wingdings" panose="05000000000000000000" pitchFamily="2" charset="2"/>
              <a:buChar char="Ø"/>
            </a:pPr>
            <a:r>
              <a:rPr lang="en-GB" dirty="0"/>
              <a:t>Living in today’s digital world means opening yourself up to a whole </a:t>
            </a:r>
            <a:r>
              <a:rPr lang="en-GB" b="1" dirty="0"/>
              <a:t>new list of online threats</a:t>
            </a:r>
            <a:r>
              <a:rPr lang="en-GB" dirty="0"/>
              <a:t>, on your personal devices and at work. VPNs </a:t>
            </a:r>
            <a:r>
              <a:rPr lang="en-GB" b="1" dirty="0"/>
              <a:t>fight for your privacy</a:t>
            </a:r>
            <a:r>
              <a:rPr lang="en-GB" dirty="0"/>
              <a:t> and secure your device connections. They’re essential to your online safety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264" y="3884901"/>
            <a:ext cx="5943600" cy="1902835"/>
          </a:xfrm>
          <a:prstGeom prst="rect">
            <a:avLst/>
          </a:prstGeom>
        </p:spPr>
      </p:pic>
    </p:spTree>
    <p:extLst>
      <p:ext uri="{BB962C8B-B14F-4D97-AF65-F5344CB8AC3E}">
        <p14:creationId xmlns:p14="http://schemas.microsoft.com/office/powerpoint/2010/main" val="326316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9091"/>
            <a:ext cx="9144000" cy="2119746"/>
          </a:xfrm>
        </p:spPr>
        <p:txBody>
          <a:bodyPr>
            <a:normAutofit fontScale="90000"/>
          </a:bodyPr>
          <a:lstStyle/>
          <a:p>
            <a:r>
              <a:rPr lang="en-GB" b="1" dirty="0"/>
              <a:t>what a virtual private network (VPN) does?</a:t>
            </a:r>
            <a:br>
              <a:rPr lang="en-GB" b="1" dirty="0"/>
            </a:br>
            <a:endParaRPr lang="en-IN" dirty="0"/>
          </a:p>
        </p:txBody>
      </p:sp>
      <p:sp>
        <p:nvSpPr>
          <p:cNvPr id="3" name="Subtitle 2"/>
          <p:cNvSpPr>
            <a:spLocks noGrp="1"/>
          </p:cNvSpPr>
          <p:nvPr>
            <p:ph type="subTitle" idx="1"/>
          </p:nvPr>
        </p:nvSpPr>
        <p:spPr>
          <a:xfrm>
            <a:off x="1742209" y="2961410"/>
            <a:ext cx="9144000" cy="3304308"/>
          </a:xfrm>
        </p:spPr>
        <p:txBody>
          <a:bodyPr>
            <a:normAutofit/>
          </a:bodyPr>
          <a:lstStyle/>
          <a:p>
            <a:pPr marL="342900" indent="-342900" algn="l">
              <a:buFont typeface="Wingdings" panose="05000000000000000000" pitchFamily="2" charset="2"/>
              <a:buChar char="Ø"/>
            </a:pPr>
            <a:r>
              <a:rPr lang="en-GB" dirty="0"/>
              <a:t>VPN</a:t>
            </a:r>
            <a:r>
              <a:rPr lang="en-GB" b="1" dirty="0"/>
              <a:t> secure your network traffic</a:t>
            </a:r>
            <a:r>
              <a:rPr lang="en-GB" dirty="0"/>
              <a:t> and add to your online privacy. They </a:t>
            </a:r>
            <a:r>
              <a:rPr lang="en-GB" dirty="0">
                <a:hlinkClick r:id="rId2"/>
              </a:rPr>
              <a:t>encrypt the data</a:t>
            </a:r>
            <a:r>
              <a:rPr lang="en-GB" dirty="0"/>
              <a:t> going from your devices to the internet and </a:t>
            </a:r>
            <a:r>
              <a:rPr lang="en-GB" b="1" dirty="0"/>
              <a:t>reroute your connection through a private server</a:t>
            </a:r>
            <a:r>
              <a:rPr lang="en-GB" dirty="0"/>
              <a:t>, which also </a:t>
            </a:r>
            <a:r>
              <a:rPr lang="en-GB" dirty="0">
                <a:hlinkClick r:id="rId3"/>
              </a:rPr>
              <a:t>changes your IP address</a:t>
            </a:r>
            <a:r>
              <a:rPr lang="en-GB" dirty="0"/>
              <a:t>. That’s a nifty feature because it’ll hide your location and make it look like you’re accessing the web from the VPN server’s address.</a:t>
            </a:r>
          </a:p>
          <a:p>
            <a:pPr marL="342900" indent="-342900" algn="l">
              <a:buFont typeface="Arial" panose="020B0604020202020204" pitchFamily="34" charset="0"/>
              <a:buChar char="•"/>
            </a:pPr>
            <a:endParaRPr lang="en-IN" b="1" dirty="0"/>
          </a:p>
          <a:p>
            <a:pPr algn="l"/>
            <a:endParaRPr lang="en-IN" dirty="0"/>
          </a:p>
          <a:p>
            <a:pPr algn="l"/>
            <a:endParaRPr lang="en-IN" dirty="0"/>
          </a:p>
        </p:txBody>
      </p:sp>
    </p:spTree>
    <p:extLst>
      <p:ext uri="{BB962C8B-B14F-4D97-AF65-F5344CB8AC3E}">
        <p14:creationId xmlns:p14="http://schemas.microsoft.com/office/powerpoint/2010/main" val="56316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3455"/>
            <a:ext cx="9144000" cy="997527"/>
          </a:xfrm>
        </p:spPr>
        <p:txBody>
          <a:bodyPr>
            <a:normAutofit/>
          </a:bodyPr>
          <a:lstStyle/>
          <a:p>
            <a:r>
              <a:rPr lang="en-GB" sz="4800" b="1" dirty="0"/>
              <a:t>Features of VPN </a:t>
            </a:r>
            <a:endParaRPr lang="en-IN" sz="4800" b="1" dirty="0"/>
          </a:p>
        </p:txBody>
      </p:sp>
      <p:sp>
        <p:nvSpPr>
          <p:cNvPr id="3" name="Subtitle 2"/>
          <p:cNvSpPr>
            <a:spLocks noGrp="1"/>
          </p:cNvSpPr>
          <p:nvPr>
            <p:ph type="subTitle" idx="1"/>
          </p:nvPr>
        </p:nvSpPr>
        <p:spPr>
          <a:xfrm>
            <a:off x="1524000" y="2234045"/>
            <a:ext cx="9144000" cy="3023756"/>
          </a:xfrm>
        </p:spPr>
        <p:txBody>
          <a:bodyPr>
            <a:normAutofit/>
          </a:bodyPr>
          <a:lstStyle/>
          <a:p>
            <a:pPr marL="342900" indent="-342900" algn="l">
              <a:buFont typeface="Arial" panose="020B0604020202020204" pitchFamily="34" charset="0"/>
              <a:buChar char="•"/>
            </a:pPr>
            <a:r>
              <a:rPr lang="en-GB" dirty="0"/>
              <a:t>Security</a:t>
            </a:r>
          </a:p>
          <a:p>
            <a:pPr marL="342900" indent="-342900" algn="l">
              <a:buFont typeface="Arial" panose="020B0604020202020204" pitchFamily="34" charset="0"/>
              <a:buChar char="•"/>
            </a:pPr>
            <a:r>
              <a:rPr lang="en-GB" dirty="0"/>
              <a:t>Reliability</a:t>
            </a:r>
          </a:p>
          <a:p>
            <a:pPr marL="342900" indent="-342900" algn="l">
              <a:buFont typeface="Arial" panose="020B0604020202020204" pitchFamily="34" charset="0"/>
              <a:buChar char="•"/>
            </a:pPr>
            <a:r>
              <a:rPr lang="en-GB" dirty="0"/>
              <a:t>Scalability</a:t>
            </a:r>
          </a:p>
        </p:txBody>
      </p:sp>
    </p:spTree>
    <p:extLst>
      <p:ext uri="{BB962C8B-B14F-4D97-AF65-F5344CB8AC3E}">
        <p14:creationId xmlns:p14="http://schemas.microsoft.com/office/powerpoint/2010/main" val="359606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9564"/>
          </a:xfrm>
        </p:spPr>
        <p:txBody>
          <a:bodyPr>
            <a:normAutofit fontScale="90000"/>
          </a:bodyPr>
          <a:lstStyle/>
          <a:p>
            <a:r>
              <a:rPr lang="en-GB" dirty="0"/>
              <a:t>Types of VPN</a:t>
            </a:r>
            <a:endParaRPr lang="en-IN" dirty="0"/>
          </a:p>
        </p:txBody>
      </p:sp>
      <p:sp>
        <p:nvSpPr>
          <p:cNvPr id="3" name="Subtitle 2"/>
          <p:cNvSpPr>
            <a:spLocks noGrp="1"/>
          </p:cNvSpPr>
          <p:nvPr>
            <p:ph type="subTitle" idx="1"/>
          </p:nvPr>
        </p:nvSpPr>
        <p:spPr>
          <a:xfrm>
            <a:off x="1524000" y="2182091"/>
            <a:ext cx="9144000" cy="3075709"/>
          </a:xfrm>
        </p:spPr>
        <p:txBody>
          <a:bodyPr/>
          <a:lstStyle/>
          <a:p>
            <a:pPr marL="342900" indent="-342900" algn="l">
              <a:buFont typeface="Arial" panose="020B0604020202020204" pitchFamily="34" charset="0"/>
              <a:buChar char="•"/>
            </a:pPr>
            <a:r>
              <a:rPr lang="en-GB" dirty="0"/>
              <a:t> Public VPN                                                      </a:t>
            </a:r>
          </a:p>
          <a:p>
            <a:pPr marL="342900" indent="-342900" algn="l">
              <a:buFont typeface="Arial" panose="020B0604020202020204" pitchFamily="34" charset="0"/>
              <a:buChar char="•"/>
            </a:pPr>
            <a:r>
              <a:rPr lang="en-GB" dirty="0"/>
              <a:t>Remote Access VPN </a:t>
            </a:r>
          </a:p>
          <a:p>
            <a:pPr marL="342900" indent="-342900" algn="l">
              <a:buFont typeface="Arial" panose="020B0604020202020204" pitchFamily="34" charset="0"/>
              <a:buChar char="•"/>
            </a:pPr>
            <a:r>
              <a:rPr lang="en-GB" dirty="0"/>
              <a:t> Site-to-Site VPN</a:t>
            </a:r>
            <a:endParaRPr lang="en-IN" dirty="0"/>
          </a:p>
        </p:txBody>
      </p:sp>
    </p:spTree>
    <p:extLst>
      <p:ext uri="{BB962C8B-B14F-4D97-AF65-F5344CB8AC3E}">
        <p14:creationId xmlns:p14="http://schemas.microsoft.com/office/powerpoint/2010/main" val="326684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Public VPN</a:t>
            </a:r>
            <a:endParaRPr lang="en-IN" b="1" dirty="0"/>
          </a:p>
        </p:txBody>
      </p:sp>
      <p:sp>
        <p:nvSpPr>
          <p:cNvPr id="3" name="Content Placeholder 2"/>
          <p:cNvSpPr>
            <a:spLocks noGrp="1"/>
          </p:cNvSpPr>
          <p:nvPr>
            <p:ph idx="1"/>
          </p:nvPr>
        </p:nvSpPr>
        <p:spPr/>
        <p:txBody>
          <a:bodyPr/>
          <a:lstStyle/>
          <a:p>
            <a:pPr marL="0" indent="0">
              <a:buNone/>
            </a:pPr>
            <a:r>
              <a:rPr lang="en-GB" dirty="0"/>
              <a:t> </a:t>
            </a:r>
          </a:p>
          <a:p>
            <a:pPr marL="0" indent="0">
              <a:buNone/>
            </a:pPr>
            <a:endParaRPr lang="en-GB" dirty="0"/>
          </a:p>
          <a:p>
            <a:endParaRPr lang="en-GB" dirty="0"/>
          </a:p>
          <a:p>
            <a:endParaRPr lang="en-GB" dirty="0"/>
          </a:p>
          <a:p>
            <a:r>
              <a:rPr lang="en-GB" dirty="0"/>
              <a:t>Public VPN is a type of VPN connection that can be accessed publicly or openly by end users. </a:t>
            </a:r>
          </a:p>
          <a:p>
            <a:r>
              <a:rPr lang="en-GB" dirty="0"/>
              <a:t>It differs from standard or private VPN, which is generally reserved for specific users, organizations or subscribers. </a:t>
            </a:r>
          </a:p>
          <a:p>
            <a:r>
              <a:rPr lang="en-GB" dirty="0"/>
              <a:t> It is normally accessed using a standard Internet connection.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83" y="1508125"/>
            <a:ext cx="5881254" cy="1961284"/>
          </a:xfrm>
          <a:prstGeom prst="rect">
            <a:avLst/>
          </a:prstGeom>
        </p:spPr>
      </p:pic>
    </p:spTree>
    <p:extLst>
      <p:ext uri="{BB962C8B-B14F-4D97-AF65-F5344CB8AC3E}">
        <p14:creationId xmlns:p14="http://schemas.microsoft.com/office/powerpoint/2010/main" val="28490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6191"/>
            <a:ext cx="9144000" cy="1007918"/>
          </a:xfrm>
        </p:spPr>
        <p:txBody>
          <a:bodyPr>
            <a:normAutofit/>
          </a:bodyPr>
          <a:lstStyle/>
          <a:p>
            <a:r>
              <a:rPr lang="en-GB" sz="4400" b="1" dirty="0"/>
              <a:t>Remote Access VPN</a:t>
            </a:r>
            <a:endParaRPr lang="en-IN" sz="4400" b="1" dirty="0"/>
          </a:p>
        </p:txBody>
      </p:sp>
      <p:sp>
        <p:nvSpPr>
          <p:cNvPr id="3" name="Subtitle 2"/>
          <p:cNvSpPr>
            <a:spLocks noGrp="1"/>
          </p:cNvSpPr>
          <p:nvPr>
            <p:ph type="subTitle" idx="1"/>
          </p:nvPr>
        </p:nvSpPr>
        <p:spPr>
          <a:xfrm>
            <a:off x="1524000" y="2296391"/>
            <a:ext cx="9144000" cy="2961409"/>
          </a:xfrm>
        </p:spPr>
        <p:txBody>
          <a:bodyPr>
            <a:normAutofit fontScale="92500" lnSpcReduction="10000"/>
          </a:bodyPr>
          <a:lstStyle/>
          <a:p>
            <a:endParaRPr lang="en-GB" dirty="0"/>
          </a:p>
          <a:p>
            <a:pPr marL="342900" indent="-342900" algn="l">
              <a:buFont typeface="Arial" panose="020B0604020202020204" pitchFamily="34" charset="0"/>
              <a:buChar char="•"/>
            </a:pPr>
            <a:endParaRPr lang="en-GB" dirty="0"/>
          </a:p>
          <a:p>
            <a:pPr algn="l"/>
            <a:r>
              <a:rPr lang="en-GB" dirty="0"/>
              <a:t> </a:t>
            </a:r>
          </a:p>
          <a:p>
            <a:pPr marL="342900" indent="-342900" algn="l">
              <a:buFont typeface="Arial" panose="020B0604020202020204" pitchFamily="34" charset="0"/>
              <a:buChar char="•"/>
            </a:pPr>
            <a:r>
              <a:rPr lang="en-GB" dirty="0"/>
              <a:t>Remote access VPN allows a user to connect to a private network and access its services and resources remotely.</a:t>
            </a:r>
          </a:p>
          <a:p>
            <a:pPr marL="342900" indent="-342900" algn="l">
              <a:buFont typeface="Arial" panose="020B0604020202020204" pitchFamily="34" charset="0"/>
              <a:buChar char="•"/>
            </a:pPr>
            <a:r>
              <a:rPr lang="en-GB" dirty="0"/>
              <a:t> The connection between the user and the private network happens through the Internet and the connection is secure and private. </a:t>
            </a:r>
          </a:p>
          <a:p>
            <a:pPr marL="342900" indent="-342900" algn="l">
              <a:buFont typeface="Arial" panose="020B0604020202020204" pitchFamily="34" charset="0"/>
              <a:buChar char="•"/>
            </a:pPr>
            <a:r>
              <a:rPr lang="en-GB" dirty="0"/>
              <a:t> Remote Access VPN is useful for business users as well as home users.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764" y="1781174"/>
            <a:ext cx="4281054" cy="1419225"/>
          </a:xfrm>
          <a:prstGeom prst="rect">
            <a:avLst/>
          </a:prstGeom>
        </p:spPr>
      </p:pic>
    </p:spTree>
    <p:extLst>
      <p:ext uri="{BB962C8B-B14F-4D97-AF65-F5344CB8AC3E}">
        <p14:creationId xmlns:p14="http://schemas.microsoft.com/office/powerpoint/2010/main" val="3722625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1661</Words>
  <Application>Microsoft Office PowerPoint</Application>
  <PresentationFormat>Widescreen</PresentationFormat>
  <Paragraphs>166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open sans</vt:lpstr>
      <vt:lpstr>Wingdings</vt:lpstr>
      <vt:lpstr>Office Theme</vt:lpstr>
      <vt:lpstr>  Contents To Be Discussed in this Presentation:</vt:lpstr>
      <vt:lpstr>VPN</vt:lpstr>
      <vt:lpstr>Introduction to VPN</vt:lpstr>
      <vt:lpstr>  A VPN’s Purpose </vt:lpstr>
      <vt:lpstr>what a virtual private network (VPN) does? </vt:lpstr>
      <vt:lpstr>Features of VPN </vt:lpstr>
      <vt:lpstr>Types of VPN</vt:lpstr>
      <vt:lpstr>                          Public VPN</vt:lpstr>
      <vt:lpstr>Remote Access VPN</vt:lpstr>
      <vt:lpstr>Site-to-Site VPN</vt:lpstr>
      <vt:lpstr>Working of VPN</vt:lpstr>
      <vt:lpstr>Equipment used for VPN</vt:lpstr>
      <vt:lpstr>Network access server</vt:lpstr>
      <vt:lpstr>Firewall  </vt:lpstr>
      <vt:lpstr>AAA Server </vt:lpstr>
      <vt:lpstr>VPN Concentrator  </vt:lpstr>
      <vt:lpstr>VPN-enabled/VPN-optimized Router  </vt:lpstr>
      <vt:lpstr>VPN-enabled Firewall   </vt:lpstr>
      <vt:lpstr>VPN Client   </vt:lpstr>
      <vt:lpstr>VPN Security</vt:lpstr>
      <vt:lpstr>L2F (Layer 2 Forwarding) </vt:lpstr>
      <vt:lpstr>PPTP (Point-to-Point Tunnel Protocol) </vt:lpstr>
      <vt:lpstr>L2TP (Layer 2 Tunnel Protocol)</vt:lpstr>
      <vt:lpstr>Advantages of VPN</vt:lpstr>
      <vt:lpstr>Disadvantages of VPN</vt:lpstr>
      <vt:lpstr>DHCP &amp; DNS Service </vt:lpstr>
      <vt:lpstr>DHCP Service  </vt:lpstr>
      <vt:lpstr>DHCP Process</vt:lpstr>
      <vt:lpstr>DNS Service  </vt:lpstr>
      <vt:lpstr>There are 4 DNS servers involved in loading a webpage:</vt:lpstr>
      <vt:lpstr>HTTP &amp; HTTPS </vt:lpstr>
      <vt:lpstr>Hypertext Transfer Protocol (HTTP)</vt:lpstr>
      <vt:lpstr>Key Points</vt:lpstr>
      <vt:lpstr>Hypertext Transfer Protocol Secure (HTTPS) </vt:lpstr>
      <vt:lpstr>Advantages   </vt:lpstr>
      <vt:lpstr>Limitations</vt:lpstr>
      <vt:lpstr>Difference Between HTTP &amp; HTTPS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Drishti Chakarvarty</cp:lastModifiedBy>
  <cp:revision>68</cp:revision>
  <dcterms:created xsi:type="dcterms:W3CDTF">2022-12-08T04:22:44Z</dcterms:created>
  <dcterms:modified xsi:type="dcterms:W3CDTF">2023-04-07T05:40:35Z</dcterms:modified>
</cp:coreProperties>
</file>