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7" r:id="rId2"/>
    <p:sldId id="282"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55913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32652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127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71867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671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13369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98904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76188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401891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34158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70760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26859D-8C74-4C5D-BF6D-F05320786841}"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99113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26859D-8C74-4C5D-BF6D-F05320786841}"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1260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6859D-8C74-4C5D-BF6D-F05320786841}"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70554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409498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71945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26859D-8C74-4C5D-BF6D-F05320786841}" type="datetimeFigureOut">
              <a:rPr lang="en-US" smtClean="0"/>
              <a:t>12/8/2022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1AF0979-426D-42E1-A9F2-6C3CDFA6B800}" type="slidenum">
              <a:rPr lang="en-US" smtClean="0"/>
              <a:t>‹#›</a:t>
            </a:fld>
            <a:endParaRPr lang="en-US"/>
          </a:p>
        </p:txBody>
      </p:sp>
    </p:spTree>
    <p:extLst>
      <p:ext uri="{BB962C8B-B14F-4D97-AF65-F5344CB8AC3E}">
        <p14:creationId xmlns:p14="http://schemas.microsoft.com/office/powerpoint/2010/main" val="33082589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intellipaat.com/blog/what-is-cyberstalk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782" y="365124"/>
            <a:ext cx="9370017" cy="6330143"/>
          </a:xfrm>
        </p:spPr>
        <p:txBody>
          <a:bodyPr>
            <a:normAutofit/>
          </a:bodyPr>
          <a:lstStyle/>
          <a:p>
            <a:r>
              <a:rPr lang="en-US" b="1" dirty="0" smtClean="0"/>
              <a:t>       </a:t>
            </a:r>
            <a:r>
              <a:rPr lang="en-US" b="1" u="sng" dirty="0" smtClean="0"/>
              <a:t>IN THIS SECTION WE WILL DISCUSS:</a:t>
            </a:r>
            <a:r>
              <a:rPr lang="en-US" dirty="0" smtClean="0"/>
              <a:t/>
            </a:r>
            <a:br>
              <a:rPr lang="en-US" dirty="0" smtClean="0"/>
            </a:br>
            <a:r>
              <a:rPr lang="en-US" dirty="0"/>
              <a:t/>
            </a:r>
            <a:br>
              <a:rPr lang="en-US" dirty="0"/>
            </a:br>
            <a:r>
              <a:rPr lang="en-US" dirty="0" smtClean="0"/>
              <a:t>1. WINDOWS 32 BIT AND 64 BIT SYSTEM.</a:t>
            </a:r>
            <a:br>
              <a:rPr lang="en-US" dirty="0" smtClean="0"/>
            </a:br>
            <a:r>
              <a:rPr lang="en-US" dirty="0" smtClean="0"/>
              <a:t/>
            </a:r>
            <a:br>
              <a:rPr lang="en-US" dirty="0" smtClean="0"/>
            </a:br>
            <a:r>
              <a:rPr lang="en-US" dirty="0" smtClean="0"/>
              <a:t>2. CYBER SECURITY.</a:t>
            </a:r>
            <a:br>
              <a:rPr lang="en-US" dirty="0" smtClean="0"/>
            </a:br>
            <a:r>
              <a:rPr lang="en-US" dirty="0" smtClean="0"/>
              <a:t/>
            </a:r>
            <a:br>
              <a:rPr lang="en-US" dirty="0" smtClean="0"/>
            </a:br>
            <a:r>
              <a:rPr lang="en-US" dirty="0" smtClean="0"/>
              <a:t>3.FDISK, FORMAT, SCANDISK, FAT SYSTEM, NTFS AND DIRECTORIES, FRAGMENTATION, DEFRAGMENTATION DISK.</a:t>
            </a:r>
            <a:r>
              <a:rPr lang="en-US" dirty="0"/>
              <a:t/>
            </a:r>
            <a:br>
              <a:rPr lang="en-US" dirty="0"/>
            </a:br>
            <a:endParaRPr lang="en-US" dirty="0"/>
          </a:p>
        </p:txBody>
      </p:sp>
    </p:spTree>
    <p:extLst>
      <p:ext uri="{BB962C8B-B14F-4D97-AF65-F5344CB8AC3E}">
        <p14:creationId xmlns:p14="http://schemas.microsoft.com/office/powerpoint/2010/main" val="174186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2725" y="542442"/>
            <a:ext cx="4421887" cy="1627321"/>
          </a:xfrm>
        </p:spPr>
        <p:txBody>
          <a:bodyPr>
            <a:normAutofit fontScale="90000"/>
          </a:bodyPr>
          <a:lstStyle/>
          <a:p>
            <a:r>
              <a:rPr lang="en-US" dirty="0"/>
              <a:t>Conclusion</a:t>
            </a:r>
            <a:br>
              <a:rPr lang="en-US" dirty="0"/>
            </a:br>
            <a:endParaRPr lang="en-US" dirty="0"/>
          </a:p>
        </p:txBody>
      </p:sp>
      <p:sp>
        <p:nvSpPr>
          <p:cNvPr id="3" name="Subtitle 2"/>
          <p:cNvSpPr>
            <a:spLocks noGrp="1"/>
          </p:cNvSpPr>
          <p:nvPr>
            <p:ph type="subTitle" idx="1"/>
          </p:nvPr>
        </p:nvSpPr>
        <p:spPr>
          <a:xfrm>
            <a:off x="3425125" y="1565329"/>
            <a:ext cx="8079487" cy="4338333"/>
          </a:xfrm>
        </p:spPr>
        <p:txBody>
          <a:bodyPr>
            <a:normAutofit/>
          </a:bodyPr>
          <a:lstStyle/>
          <a:p>
            <a:r>
              <a:rPr lang="en-US" dirty="0" smtClean="0"/>
              <a:t>Both </a:t>
            </a:r>
            <a:r>
              <a:rPr lang="en-US" dirty="0"/>
              <a:t>32 bit and 64 bit are CPU architectures that describe the data transferring rate. The difference between 32 Bit and 64 Bit is that a 32-bit system can address up to 4GB of RAM at a time while 64-bit system can address up to 16 Exabyte of RAM at a time. Overall, a 64-bit system is faster and can perform a high amount of computation than 32 bit. A 64-bit system also tends to have a most robust design with more registers and functional units.</a:t>
            </a:r>
          </a:p>
        </p:txBody>
      </p:sp>
    </p:spTree>
    <p:extLst>
      <p:ext uri="{BB962C8B-B14F-4D97-AF65-F5344CB8AC3E}">
        <p14:creationId xmlns:p14="http://schemas.microsoft.com/office/powerpoint/2010/main" val="2882650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7200" b="1" dirty="0"/>
              <a:t>Cyber Security</a:t>
            </a:r>
            <a:br>
              <a:rPr lang="en-US" sz="7200" b="1" dirty="0"/>
            </a:br>
            <a:endParaRPr lang="en-US" sz="7200" dirty="0"/>
          </a:p>
        </p:txBody>
      </p:sp>
      <p:pic>
        <p:nvPicPr>
          <p:cNvPr id="7170" name="Picture 2" descr="What is Cyber Security? | Definition, Types, and User Pro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924" y="2293749"/>
            <a:ext cx="4593581" cy="391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60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Cyber Security</a:t>
            </a:r>
            <a:br>
              <a:rPr lang="en-US" b="1" dirty="0"/>
            </a:br>
            <a:endParaRPr lang="en-US" dirty="0"/>
          </a:p>
        </p:txBody>
      </p:sp>
      <p:sp>
        <p:nvSpPr>
          <p:cNvPr id="3" name="Subtitle 2"/>
          <p:cNvSpPr>
            <a:spLocks noGrp="1"/>
          </p:cNvSpPr>
          <p:nvPr>
            <p:ph type="subTitle" idx="1"/>
          </p:nvPr>
        </p:nvSpPr>
        <p:spPr/>
        <p:txBody>
          <a:bodyPr>
            <a:normAutofit fontScale="85000" lnSpcReduction="10000"/>
          </a:bodyPr>
          <a:lstStyle/>
          <a:p>
            <a:r>
              <a:rPr lang="en-US" dirty="0"/>
              <a:t>Cyber security is the practice of defending computers, servers, mobile devices, electronic systems, networks, and data from malicious attacks. It's also known as information technology security or electronic information security. The term applies in a variety of contexts, from business to mobile computing, and can be divided into a few common categories.</a:t>
            </a:r>
          </a:p>
        </p:txBody>
      </p:sp>
    </p:spTree>
    <p:extLst>
      <p:ext uri="{BB962C8B-B14F-4D97-AF65-F5344CB8AC3E}">
        <p14:creationId xmlns:p14="http://schemas.microsoft.com/office/powerpoint/2010/main" val="344117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631556"/>
          </a:xfrm>
        </p:spPr>
        <p:txBody>
          <a:bodyPr>
            <a:normAutofit fontScale="90000"/>
          </a:bodyPr>
          <a:lstStyle/>
          <a:p>
            <a:r>
              <a:rPr lang="en-US" b="1" dirty="0"/>
              <a:t>Importance of </a:t>
            </a:r>
            <a:r>
              <a:rPr lang="en-US" b="1" dirty="0" smtClean="0"/>
              <a:t>Cyber security</a:t>
            </a:r>
            <a:r>
              <a:rPr lang="en-US" b="1" dirty="0"/>
              <a:t/>
            </a:r>
            <a:br>
              <a:rPr lang="en-US" b="1" dirty="0"/>
            </a:br>
            <a:endParaRPr lang="en-US" dirty="0"/>
          </a:p>
        </p:txBody>
      </p:sp>
      <p:sp>
        <p:nvSpPr>
          <p:cNvPr id="3" name="Subtitle 2"/>
          <p:cNvSpPr>
            <a:spLocks noGrp="1"/>
          </p:cNvSpPr>
          <p:nvPr>
            <p:ph type="subTitle" idx="1"/>
          </p:nvPr>
        </p:nvSpPr>
        <p:spPr>
          <a:xfrm>
            <a:off x="2589212" y="2944678"/>
            <a:ext cx="8078787" cy="2944678"/>
          </a:xfrm>
        </p:spPr>
        <p:txBody>
          <a:bodyPr>
            <a:noAutofit/>
          </a:bodyPr>
          <a:lstStyle/>
          <a:p>
            <a:r>
              <a:rPr lang="en-US" sz="2000" dirty="0" smtClean="0"/>
              <a:t>Cyber security </a:t>
            </a:r>
            <a:r>
              <a:rPr lang="en-US" sz="2000" dirty="0"/>
              <a:t>is even more significant now as most things that we enjoy today are in the form of connected devices and systems. With </a:t>
            </a:r>
            <a:r>
              <a:rPr lang="en-US" sz="2000" dirty="0" smtClean="0"/>
              <a:t>Io T </a:t>
            </a:r>
            <a:r>
              <a:rPr lang="en-US" sz="2000" dirty="0"/>
              <a:t>revolutionizing the way the world operates, it has become imperative that </a:t>
            </a:r>
            <a:r>
              <a:rPr lang="en-US" sz="2000" dirty="0" smtClean="0"/>
              <a:t>Cyber security </a:t>
            </a:r>
            <a:r>
              <a:rPr lang="en-US" sz="2000" dirty="0"/>
              <a:t>be implemented in all systems that are prone to threats and attacks to prevent extortion attempts, identity theft, loss of valuable data, misuse of sensitive information, </a:t>
            </a:r>
            <a:r>
              <a:rPr lang="en-US" sz="2000" b="1" dirty="0" smtClean="0">
                <a:hlinkClick r:id="rId2"/>
              </a:rPr>
              <a:t>cyber stalking</a:t>
            </a:r>
            <a:r>
              <a:rPr lang="en-US" sz="2000" dirty="0"/>
              <a:t>, etc.</a:t>
            </a:r>
          </a:p>
          <a:p>
            <a:r>
              <a:rPr lang="en-US" sz="2000" dirty="0"/>
              <a:t>Critical infrastructures such as hospitals, financial service companies, power plants, etc. possess sensitive data not only pertaining to their consumers but also to themselves. This calls for serious consideration for Cyber Security implementation to keep our society functioning without disruptions.</a:t>
            </a:r>
          </a:p>
          <a:p>
            <a:endParaRPr lang="en-US" sz="2000" dirty="0"/>
          </a:p>
        </p:txBody>
      </p:sp>
    </p:spTree>
    <p:extLst>
      <p:ext uri="{BB962C8B-B14F-4D97-AF65-F5344CB8AC3E}">
        <p14:creationId xmlns:p14="http://schemas.microsoft.com/office/powerpoint/2010/main" val="2122393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4746" y="325465"/>
            <a:ext cx="8343254" cy="2200760"/>
          </a:xfrm>
        </p:spPr>
        <p:txBody>
          <a:bodyPr/>
          <a:lstStyle/>
          <a:p>
            <a:r>
              <a:rPr lang="en-US" b="1" dirty="0"/>
              <a:t>Types of Cyber Threats</a:t>
            </a:r>
            <a:br>
              <a:rPr lang="en-US" b="1" dirty="0"/>
            </a:br>
            <a:endParaRPr lang="en-US" dirty="0"/>
          </a:p>
        </p:txBody>
      </p:sp>
      <p:sp>
        <p:nvSpPr>
          <p:cNvPr id="3" name="Subtitle 2"/>
          <p:cNvSpPr>
            <a:spLocks noGrp="1"/>
          </p:cNvSpPr>
          <p:nvPr>
            <p:ph type="subTitle" idx="1"/>
          </p:nvPr>
        </p:nvSpPr>
        <p:spPr>
          <a:xfrm>
            <a:off x="1968286" y="2780627"/>
            <a:ext cx="8121112" cy="3310207"/>
          </a:xfrm>
        </p:spPr>
        <p:txBody>
          <a:bodyPr>
            <a:normAutofit/>
          </a:bodyPr>
          <a:lstStyle/>
          <a:p>
            <a:pPr algn="l"/>
            <a:r>
              <a:rPr lang="en-US" dirty="0" smtClean="0"/>
              <a:t>System Security</a:t>
            </a:r>
          </a:p>
          <a:p>
            <a:pPr algn="l"/>
            <a:endParaRPr lang="en-US" dirty="0" smtClean="0"/>
          </a:p>
          <a:p>
            <a:pPr algn="l"/>
            <a:r>
              <a:rPr lang="en-US" dirty="0" smtClean="0"/>
              <a:t>Application Security</a:t>
            </a:r>
          </a:p>
          <a:p>
            <a:pPr algn="l"/>
            <a:endParaRPr lang="en-US" dirty="0" smtClean="0"/>
          </a:p>
          <a:p>
            <a:pPr algn="l"/>
            <a:r>
              <a:rPr lang="en-US" dirty="0" smtClean="0"/>
              <a:t>Network Security</a:t>
            </a:r>
          </a:p>
          <a:p>
            <a:pPr algn="l"/>
            <a:endParaRPr lang="en-US" dirty="0" smtClean="0"/>
          </a:p>
          <a:p>
            <a:pPr algn="l"/>
            <a:r>
              <a:rPr lang="en-US" dirty="0" smtClean="0"/>
              <a:t>Information Security</a:t>
            </a:r>
          </a:p>
          <a:p>
            <a:pPr algn="l"/>
            <a:endParaRPr lang="en-US" dirty="0"/>
          </a:p>
        </p:txBody>
      </p:sp>
      <p:pic>
        <p:nvPicPr>
          <p:cNvPr id="5122" name="Picture 2" descr="Types of Cyber Security | Know Top 9 Awesome Cyber Security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393" y="2780627"/>
            <a:ext cx="4788976" cy="316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94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3166" y="1122363"/>
            <a:ext cx="7614834" cy="923413"/>
          </a:xfrm>
        </p:spPr>
        <p:txBody>
          <a:bodyPr>
            <a:normAutofit fontScale="90000"/>
          </a:bodyPr>
          <a:lstStyle/>
          <a:p>
            <a:r>
              <a:rPr lang="en-US" b="1" dirty="0"/>
              <a:t>Cyber Security Tools</a:t>
            </a:r>
            <a:br>
              <a:rPr lang="en-US" b="1" dirty="0"/>
            </a:br>
            <a:endParaRPr lang="en-US" dirty="0"/>
          </a:p>
        </p:txBody>
      </p:sp>
      <p:sp>
        <p:nvSpPr>
          <p:cNvPr id="3" name="Subtitle 2"/>
          <p:cNvSpPr>
            <a:spLocks noGrp="1"/>
          </p:cNvSpPr>
          <p:nvPr>
            <p:ph type="subTitle" idx="1"/>
          </p:nvPr>
        </p:nvSpPr>
        <p:spPr>
          <a:xfrm>
            <a:off x="3053166" y="1828800"/>
            <a:ext cx="7614834" cy="4664990"/>
          </a:xfrm>
        </p:spPr>
        <p:txBody>
          <a:bodyPr>
            <a:normAutofit/>
          </a:bodyPr>
          <a:lstStyle/>
          <a:p>
            <a:pPr algn="l"/>
            <a:r>
              <a:rPr lang="en-US" b="1" dirty="0" smtClean="0"/>
              <a:t>Wire shark</a:t>
            </a:r>
            <a:endParaRPr lang="en-US" dirty="0"/>
          </a:p>
          <a:p>
            <a:pPr algn="l"/>
            <a:r>
              <a:rPr lang="en-US" b="1" dirty="0"/>
              <a:t>Web </a:t>
            </a:r>
            <a:r>
              <a:rPr lang="en-US" b="1" dirty="0" smtClean="0"/>
              <a:t>security					</a:t>
            </a:r>
            <a:endParaRPr lang="en-US" dirty="0"/>
          </a:p>
          <a:p>
            <a:pPr algn="l"/>
            <a:r>
              <a:rPr lang="en-US" b="1" dirty="0" err="1" smtClean="0"/>
              <a:t>Nmap</a:t>
            </a:r>
            <a:endParaRPr lang="en-US" dirty="0"/>
          </a:p>
          <a:p>
            <a:pPr algn="l"/>
            <a:r>
              <a:rPr lang="en-US" b="1" dirty="0" err="1" smtClean="0"/>
              <a:t>Metasploit</a:t>
            </a:r>
            <a:endParaRPr lang="en-US" dirty="0"/>
          </a:p>
          <a:p>
            <a:pPr algn="l"/>
            <a:r>
              <a:rPr lang="en-US" b="1" dirty="0" smtClean="0"/>
              <a:t>N cat</a:t>
            </a:r>
            <a:endParaRPr lang="en-US" dirty="0"/>
          </a:p>
          <a:p>
            <a:pPr algn="l"/>
            <a:r>
              <a:rPr lang="en-US" b="1" dirty="0" smtClean="0"/>
              <a:t>Enter </a:t>
            </a:r>
            <a:r>
              <a:rPr lang="en-US" b="1" dirty="0" err="1" smtClean="0"/>
              <a:t>softInsights</a:t>
            </a:r>
            <a:endParaRPr lang="en-US" dirty="0"/>
          </a:p>
          <a:p>
            <a:pPr algn="l"/>
            <a:r>
              <a:rPr lang="en-US" b="1" dirty="0" err="1" smtClean="0"/>
              <a:t>Aircrack-ng</a:t>
            </a:r>
            <a:endParaRPr lang="en-US" dirty="0"/>
          </a:p>
          <a:p>
            <a:pPr algn="l"/>
            <a:r>
              <a:rPr lang="en-US" b="1" dirty="0" err="1" smtClean="0"/>
              <a:t>Nikto</a:t>
            </a:r>
            <a:endParaRPr lang="en-US" dirty="0"/>
          </a:p>
          <a:p>
            <a:endParaRPr lang="en-US" dirty="0"/>
          </a:p>
        </p:txBody>
      </p:sp>
      <p:pic>
        <p:nvPicPr>
          <p:cNvPr id="6152" name="Picture 8" descr="10 Major Types of Enterprise CyberSecurity Tool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471" y="1828800"/>
            <a:ext cx="5486399" cy="350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81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4061" y="2404534"/>
            <a:ext cx="5259942" cy="602137"/>
          </a:xfrm>
        </p:spPr>
        <p:txBody>
          <a:bodyPr>
            <a:normAutofit fontScale="90000"/>
          </a:bodyPr>
          <a:lstStyle/>
          <a:p>
            <a:r>
              <a:rPr lang="en-US" b="1" dirty="0"/>
              <a:t>Conclusion</a:t>
            </a:r>
            <a:br>
              <a:rPr lang="en-US" b="1" dirty="0"/>
            </a:br>
            <a:endParaRPr lang="en-US" dirty="0"/>
          </a:p>
        </p:txBody>
      </p:sp>
      <p:sp>
        <p:nvSpPr>
          <p:cNvPr id="3" name="Subtitle 2"/>
          <p:cNvSpPr>
            <a:spLocks noGrp="1"/>
          </p:cNvSpPr>
          <p:nvPr>
            <p:ph type="subTitle" idx="1"/>
          </p:nvPr>
        </p:nvSpPr>
        <p:spPr>
          <a:xfrm>
            <a:off x="2960176" y="2789695"/>
            <a:ext cx="7707824" cy="3161654"/>
          </a:xfrm>
        </p:spPr>
        <p:txBody>
          <a:bodyPr>
            <a:normAutofit/>
          </a:bodyPr>
          <a:lstStyle/>
          <a:p>
            <a:r>
              <a:rPr lang="en-US" dirty="0"/>
              <a:t>Sound Cyber Security measures when implemented in conjunction with an educated and informed user base make up the best defense against cyber threats. One can always start small, focusing on the most valuable assets, and eventually scale the efforts as the Cyber Security program matures. The only way to battle malicious threats and attacks is to let the security programs evolve so that they can fight the advancing and newest threats head-on or, at the best, prevent these types of attacks from being a success in the first place. </a:t>
            </a:r>
          </a:p>
        </p:txBody>
      </p:sp>
    </p:spTree>
    <p:extLst>
      <p:ext uri="{BB962C8B-B14F-4D97-AF65-F5344CB8AC3E}">
        <p14:creationId xmlns:p14="http://schemas.microsoft.com/office/powerpoint/2010/main" val="876556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8B750-CEDD-C960-7651-C9775A4DD5C3}"/>
              </a:ext>
            </a:extLst>
          </p:cNvPr>
          <p:cNvSpPr>
            <a:spLocks noGrp="1"/>
          </p:cNvSpPr>
          <p:nvPr>
            <p:ph type="title"/>
          </p:nvPr>
        </p:nvSpPr>
        <p:spPr/>
        <p:txBody>
          <a:bodyPr>
            <a:normAutofit/>
          </a:bodyPr>
          <a:lstStyle/>
          <a:p>
            <a:pPr algn="ctr"/>
            <a:r>
              <a:rPr lang="en-GB" dirty="0" smtClean="0"/>
              <a:t>FDISK</a:t>
            </a:r>
            <a:endParaRPr lang="en-US" dirty="0"/>
          </a:p>
        </p:txBody>
      </p:sp>
      <p:sp>
        <p:nvSpPr>
          <p:cNvPr id="3" name="Content Placeholder 2">
            <a:extLst>
              <a:ext uri="{FF2B5EF4-FFF2-40B4-BE49-F238E27FC236}">
                <a16:creationId xmlns:a16="http://schemas.microsoft.com/office/drawing/2014/main" xmlns="" id="{9314C608-59D1-BBD6-EDAD-95D36ACEDFE4}"/>
              </a:ext>
            </a:extLst>
          </p:cNvPr>
          <p:cNvSpPr>
            <a:spLocks noGrp="1"/>
          </p:cNvSpPr>
          <p:nvPr>
            <p:ph idx="1"/>
          </p:nvPr>
        </p:nvSpPr>
        <p:spPr>
          <a:xfrm>
            <a:off x="2589212" y="1294260"/>
            <a:ext cx="8915400" cy="3777622"/>
          </a:xfrm>
        </p:spPr>
        <p:txBody>
          <a:bodyPr/>
          <a:lstStyle/>
          <a:p>
            <a:r>
              <a:rPr lang="en-GB" dirty="0"/>
              <a:t>The FDISK command-line utility provides disk-partitioning functions, preparatory to defining file systems. </a:t>
            </a:r>
          </a:p>
          <a:p>
            <a:endParaRPr lang="en-US" dirty="0"/>
          </a:p>
        </p:txBody>
      </p:sp>
      <p:pic>
        <p:nvPicPr>
          <p:cNvPr id="4" name="Picture 4">
            <a:extLst>
              <a:ext uri="{FF2B5EF4-FFF2-40B4-BE49-F238E27FC236}">
                <a16:creationId xmlns:a16="http://schemas.microsoft.com/office/drawing/2014/main" xmlns="" id="{08C9984E-A9A7-AC32-BFAA-583E18A7465C}"/>
              </a:ext>
            </a:extLst>
          </p:cNvPr>
          <p:cNvPicPr>
            <a:picLocks noChangeAspect="1"/>
          </p:cNvPicPr>
          <p:nvPr/>
        </p:nvPicPr>
        <p:blipFill>
          <a:blip r:embed="rId2"/>
          <a:stretch>
            <a:fillRect/>
          </a:stretch>
        </p:blipFill>
        <p:spPr>
          <a:xfrm>
            <a:off x="3054697" y="2168475"/>
            <a:ext cx="7095082" cy="4371809"/>
          </a:xfrm>
          <a:prstGeom prst="rect">
            <a:avLst/>
          </a:prstGeom>
        </p:spPr>
      </p:pic>
    </p:spTree>
    <p:extLst>
      <p:ext uri="{BB962C8B-B14F-4D97-AF65-F5344CB8AC3E}">
        <p14:creationId xmlns:p14="http://schemas.microsoft.com/office/powerpoint/2010/main" val="259043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D7366-199F-6710-FB0D-D454F7E0C5BD}"/>
              </a:ext>
            </a:extLst>
          </p:cNvPr>
          <p:cNvSpPr>
            <a:spLocks noGrp="1"/>
          </p:cNvSpPr>
          <p:nvPr>
            <p:ph type="title"/>
          </p:nvPr>
        </p:nvSpPr>
        <p:spPr/>
        <p:txBody>
          <a:bodyPr/>
          <a:lstStyle/>
          <a:p>
            <a:pPr algn="ctr"/>
            <a:r>
              <a:rPr lang="en-GB" dirty="0"/>
              <a:t>FORMAT</a:t>
            </a:r>
            <a:endParaRPr lang="en-US" dirty="0"/>
          </a:p>
        </p:txBody>
      </p:sp>
      <p:sp>
        <p:nvSpPr>
          <p:cNvPr id="3" name="Content Placeholder 2">
            <a:extLst>
              <a:ext uri="{FF2B5EF4-FFF2-40B4-BE49-F238E27FC236}">
                <a16:creationId xmlns:a16="http://schemas.microsoft.com/office/drawing/2014/main" xmlns="" id="{EDC94DF8-01B0-7BBE-1EE0-2316AE484ABD}"/>
              </a:ext>
            </a:extLst>
          </p:cNvPr>
          <p:cNvSpPr>
            <a:spLocks noGrp="1"/>
          </p:cNvSpPr>
          <p:nvPr>
            <p:ph idx="1"/>
          </p:nvPr>
        </p:nvSpPr>
        <p:spPr>
          <a:xfrm>
            <a:off x="2589212" y="1389681"/>
            <a:ext cx="8915400" cy="3244312"/>
          </a:xfrm>
        </p:spPr>
        <p:txBody>
          <a:bodyPr/>
          <a:lstStyle/>
          <a:p>
            <a:r>
              <a:rPr lang="en-GB" b="0" i="0" dirty="0">
                <a:solidFill>
                  <a:schemeClr val="bg1">
                    <a:lumMod val="10000"/>
                  </a:schemeClr>
                </a:solidFill>
                <a:effectLst/>
                <a:latin typeface="Segoe UI" panose="02000000000000000000" pitchFamily="2" charset="0"/>
              </a:rPr>
              <a:t>The </a:t>
            </a:r>
            <a:r>
              <a:rPr lang="en-GB" b="1" i="0" dirty="0">
                <a:solidFill>
                  <a:schemeClr val="bg1">
                    <a:lumMod val="10000"/>
                  </a:schemeClr>
                </a:solidFill>
                <a:effectLst/>
                <a:latin typeface="Segoe UI" panose="02000000000000000000" pitchFamily="2" charset="0"/>
              </a:rPr>
              <a:t>format</a:t>
            </a:r>
            <a:r>
              <a:rPr lang="en-GB" b="0" i="0" dirty="0">
                <a:solidFill>
                  <a:schemeClr val="bg1">
                    <a:lumMod val="10000"/>
                  </a:schemeClr>
                </a:solidFill>
                <a:effectLst/>
                <a:latin typeface="Segoe UI" panose="02000000000000000000" pitchFamily="2" charset="0"/>
              </a:rPr>
              <a:t> command creates a new root directory and file system for the disk. It can also check for bad areas on the disk, and it can delete all data on the disk. To be able to use a new disk, you must first use this command to format the disk.</a:t>
            </a:r>
          </a:p>
          <a:p>
            <a:endParaRPr lang="en-US" dirty="0"/>
          </a:p>
        </p:txBody>
      </p:sp>
      <p:pic>
        <p:nvPicPr>
          <p:cNvPr id="4" name="Picture 4">
            <a:extLst>
              <a:ext uri="{FF2B5EF4-FFF2-40B4-BE49-F238E27FC236}">
                <a16:creationId xmlns:a16="http://schemas.microsoft.com/office/drawing/2014/main" xmlns="" id="{C6D5BBB2-EEB8-43A4-7284-8D6ABF8F5E55}"/>
              </a:ext>
            </a:extLst>
          </p:cNvPr>
          <p:cNvPicPr>
            <a:picLocks noChangeAspect="1"/>
          </p:cNvPicPr>
          <p:nvPr/>
        </p:nvPicPr>
        <p:blipFill>
          <a:blip r:embed="rId2"/>
          <a:stretch>
            <a:fillRect/>
          </a:stretch>
        </p:blipFill>
        <p:spPr>
          <a:xfrm>
            <a:off x="2815422" y="2306856"/>
            <a:ext cx="8462980" cy="4233429"/>
          </a:xfrm>
          <a:prstGeom prst="rect">
            <a:avLst/>
          </a:prstGeom>
        </p:spPr>
      </p:pic>
    </p:spTree>
    <p:extLst>
      <p:ext uri="{BB962C8B-B14F-4D97-AF65-F5344CB8AC3E}">
        <p14:creationId xmlns:p14="http://schemas.microsoft.com/office/powerpoint/2010/main" val="157720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21E39-85C2-D1C1-76AE-ADEF7124A2BA}"/>
              </a:ext>
            </a:extLst>
          </p:cNvPr>
          <p:cNvSpPr>
            <a:spLocks noGrp="1"/>
          </p:cNvSpPr>
          <p:nvPr>
            <p:ph type="title"/>
          </p:nvPr>
        </p:nvSpPr>
        <p:spPr>
          <a:xfrm>
            <a:off x="1294362" y="518769"/>
            <a:ext cx="9603275" cy="1049235"/>
          </a:xfrm>
        </p:spPr>
        <p:txBody>
          <a:bodyPr/>
          <a:lstStyle/>
          <a:p>
            <a:pPr algn="ctr"/>
            <a:r>
              <a:rPr lang="en-GB" dirty="0"/>
              <a:t>Scandisk</a:t>
            </a:r>
            <a:endParaRPr lang="en-US" dirty="0"/>
          </a:p>
        </p:txBody>
      </p:sp>
      <p:sp>
        <p:nvSpPr>
          <p:cNvPr id="3" name="Content Placeholder 2">
            <a:extLst>
              <a:ext uri="{FF2B5EF4-FFF2-40B4-BE49-F238E27FC236}">
                <a16:creationId xmlns:a16="http://schemas.microsoft.com/office/drawing/2014/main" xmlns="" id="{9C9CCA6A-1FCD-FCC9-A953-214B7389B224}"/>
              </a:ext>
            </a:extLst>
          </p:cNvPr>
          <p:cNvSpPr>
            <a:spLocks noGrp="1"/>
          </p:cNvSpPr>
          <p:nvPr>
            <p:ph idx="1"/>
          </p:nvPr>
        </p:nvSpPr>
        <p:spPr>
          <a:xfrm>
            <a:off x="1442649" y="1819779"/>
            <a:ext cx="9603275" cy="3450613"/>
          </a:xfrm>
        </p:spPr>
        <p:txBody>
          <a:bodyPr/>
          <a:lstStyle/>
          <a:p>
            <a:r>
              <a:rPr lang="en-GB" b="0" i="0" dirty="0">
                <a:effectLst/>
                <a:latin typeface="Roboto" panose="02000000000000000000" pitchFamily="2" charset="0"/>
              </a:rPr>
              <a:t>Microsoft </a:t>
            </a:r>
            <a:r>
              <a:rPr lang="en-GB" b="0" i="0" dirty="0" err="1">
                <a:effectLst/>
                <a:latin typeface="Roboto" panose="02000000000000000000" pitchFamily="2" charset="0"/>
              </a:rPr>
              <a:t>ScanDisk</a:t>
            </a:r>
            <a:r>
              <a:rPr lang="en-GB" b="0" i="0" dirty="0">
                <a:effectLst/>
                <a:latin typeface="Roboto" panose="02000000000000000000" pitchFamily="2" charset="0"/>
              </a:rPr>
              <a:t> (also </a:t>
            </a:r>
            <a:r>
              <a:rPr lang="en-GB" b="0" i="0" dirty="0" smtClean="0">
                <a:effectLst/>
                <a:latin typeface="Roboto" panose="02000000000000000000" pitchFamily="2" charset="0"/>
              </a:rPr>
              <a:t>called  CHKDSK) </a:t>
            </a:r>
            <a:r>
              <a:rPr lang="en-GB" b="0" i="0" dirty="0">
                <a:effectLst/>
                <a:latin typeface="Roboto" panose="02000000000000000000" pitchFamily="2" charset="0"/>
              </a:rPr>
              <a:t>is </a:t>
            </a:r>
            <a:r>
              <a:rPr lang="en-GB" b="1" i="0" dirty="0">
                <a:effectLst/>
                <a:latin typeface="Roboto" panose="02000000000000000000" pitchFamily="2" charset="0"/>
              </a:rPr>
              <a:t>a diagnostic utility program included in MS-DOS and Windows 9x</a:t>
            </a:r>
            <a:r>
              <a:rPr lang="en-GB" b="0" i="0" dirty="0">
                <a:effectLst/>
                <a:latin typeface="Roboto" panose="02000000000000000000" pitchFamily="2" charset="0"/>
              </a:rPr>
              <a:t>. It checks and repairs file systems errors on a disk drive, while the system starts.</a:t>
            </a:r>
          </a:p>
          <a:p>
            <a:endParaRPr lang="en-US" dirty="0"/>
          </a:p>
        </p:txBody>
      </p:sp>
      <p:pic>
        <p:nvPicPr>
          <p:cNvPr id="4" name="Picture 4">
            <a:extLst>
              <a:ext uri="{FF2B5EF4-FFF2-40B4-BE49-F238E27FC236}">
                <a16:creationId xmlns:a16="http://schemas.microsoft.com/office/drawing/2014/main" xmlns="" id="{96ED5EC3-98C0-10E4-D5DF-C58A57514A68}"/>
              </a:ext>
            </a:extLst>
          </p:cNvPr>
          <p:cNvPicPr>
            <a:picLocks noChangeAspect="1"/>
          </p:cNvPicPr>
          <p:nvPr/>
        </p:nvPicPr>
        <p:blipFill>
          <a:blip r:embed="rId2"/>
          <a:stretch>
            <a:fillRect/>
          </a:stretch>
        </p:blipFill>
        <p:spPr>
          <a:xfrm>
            <a:off x="2965343" y="2616449"/>
            <a:ext cx="6021924" cy="3861844"/>
          </a:xfrm>
          <a:prstGeom prst="rect">
            <a:avLst/>
          </a:prstGeom>
        </p:spPr>
      </p:pic>
    </p:spTree>
    <p:extLst>
      <p:ext uri="{BB962C8B-B14F-4D97-AF65-F5344CB8AC3E}">
        <p14:creationId xmlns:p14="http://schemas.microsoft.com/office/powerpoint/2010/main" val="335784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782" y="365125"/>
            <a:ext cx="9370017" cy="1324190"/>
          </a:xfrm>
        </p:spPr>
        <p:txBody>
          <a:bodyPr>
            <a:normAutofit/>
          </a:bodyPr>
          <a:lstStyle/>
          <a:p>
            <a:r>
              <a:rPr lang="en-US" dirty="0" smtClean="0"/>
              <a:t>        WINDOWS 32 BIT, AND 64 BIT SYSTEM</a:t>
            </a:r>
            <a:endParaRPr lang="en-US" dirty="0"/>
          </a:p>
        </p:txBody>
      </p:sp>
      <p:pic>
        <p:nvPicPr>
          <p:cNvPr id="8196" name="Picture 4" descr="How to Run 32 Bit Programs on 64 Bit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2071338"/>
            <a:ext cx="5842862" cy="405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87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1B372-CF0C-35FF-C45D-FBAF57A1F0E3}"/>
              </a:ext>
            </a:extLst>
          </p:cNvPr>
          <p:cNvSpPr>
            <a:spLocks noGrp="1"/>
          </p:cNvSpPr>
          <p:nvPr>
            <p:ph type="title"/>
          </p:nvPr>
        </p:nvSpPr>
        <p:spPr/>
        <p:txBody>
          <a:bodyPr/>
          <a:lstStyle/>
          <a:p>
            <a:pPr algn="ctr"/>
            <a:r>
              <a:rPr lang="en-GB" dirty="0"/>
              <a:t>FAT SYSTEM </a:t>
            </a:r>
            <a:endParaRPr lang="en-US" dirty="0"/>
          </a:p>
        </p:txBody>
      </p:sp>
      <p:sp>
        <p:nvSpPr>
          <p:cNvPr id="3" name="Content Placeholder 2">
            <a:extLst>
              <a:ext uri="{FF2B5EF4-FFF2-40B4-BE49-F238E27FC236}">
                <a16:creationId xmlns:a16="http://schemas.microsoft.com/office/drawing/2014/main" xmlns="" id="{D2B86F82-84E4-B233-4D1C-DB0E2F9B6E84}"/>
              </a:ext>
            </a:extLst>
          </p:cNvPr>
          <p:cNvSpPr>
            <a:spLocks noGrp="1"/>
          </p:cNvSpPr>
          <p:nvPr>
            <p:ph idx="1"/>
          </p:nvPr>
        </p:nvSpPr>
        <p:spPr/>
        <p:txBody>
          <a:bodyPr/>
          <a:lstStyle/>
          <a:p>
            <a:r>
              <a:rPr lang="en-GB" b="0" i="0" dirty="0">
                <a:effectLst/>
                <a:latin typeface="Roboto" panose="02000000000000000000" pitchFamily="2" charset="0"/>
              </a:rPr>
              <a:t>File Allocation Table (FAT) is </a:t>
            </a:r>
            <a:r>
              <a:rPr lang="en-GB" b="1" i="0" dirty="0">
                <a:effectLst/>
                <a:latin typeface="Roboto" panose="02000000000000000000" pitchFamily="2" charset="0"/>
              </a:rPr>
              <a:t>a file system developed for personal computers</a:t>
            </a:r>
            <a:r>
              <a:rPr lang="en-GB" b="0" i="0" dirty="0">
                <a:effectLst/>
                <a:latin typeface="Roboto" panose="02000000000000000000" pitchFamily="2" charset="0"/>
              </a:rPr>
              <a:t>. Originally developed in 1977 for use on floppy disks, it was adapted for use on hard disks and other devices.</a:t>
            </a:r>
            <a:endParaRPr lang="en-US" dirty="0"/>
          </a:p>
        </p:txBody>
      </p:sp>
      <p:pic>
        <p:nvPicPr>
          <p:cNvPr id="4" name="Picture 4">
            <a:extLst>
              <a:ext uri="{FF2B5EF4-FFF2-40B4-BE49-F238E27FC236}">
                <a16:creationId xmlns:a16="http://schemas.microsoft.com/office/drawing/2014/main" xmlns="" id="{F15F2A1B-0F4B-6A5F-9ABD-4EFE391DF174}"/>
              </a:ext>
            </a:extLst>
          </p:cNvPr>
          <p:cNvPicPr>
            <a:picLocks noChangeAspect="1"/>
          </p:cNvPicPr>
          <p:nvPr/>
        </p:nvPicPr>
        <p:blipFill>
          <a:blip r:embed="rId2"/>
          <a:stretch>
            <a:fillRect/>
          </a:stretch>
        </p:blipFill>
        <p:spPr>
          <a:xfrm>
            <a:off x="2599215" y="3220578"/>
            <a:ext cx="7955676" cy="2245767"/>
          </a:xfrm>
          <a:prstGeom prst="rect">
            <a:avLst/>
          </a:prstGeom>
        </p:spPr>
      </p:pic>
    </p:spTree>
    <p:extLst>
      <p:ext uri="{BB962C8B-B14F-4D97-AF65-F5344CB8AC3E}">
        <p14:creationId xmlns:p14="http://schemas.microsoft.com/office/powerpoint/2010/main" val="292763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8CD92-01A9-41F1-0F13-8C67703EF2FB}"/>
              </a:ext>
            </a:extLst>
          </p:cNvPr>
          <p:cNvSpPr>
            <a:spLocks noGrp="1"/>
          </p:cNvSpPr>
          <p:nvPr>
            <p:ph type="title"/>
          </p:nvPr>
        </p:nvSpPr>
        <p:spPr/>
        <p:txBody>
          <a:bodyPr/>
          <a:lstStyle/>
          <a:p>
            <a:pPr algn="ctr"/>
            <a:r>
              <a:rPr lang="en-GB" dirty="0"/>
              <a:t>NTFS</a:t>
            </a:r>
            <a:endParaRPr lang="en-US" dirty="0"/>
          </a:p>
        </p:txBody>
      </p:sp>
      <p:sp>
        <p:nvSpPr>
          <p:cNvPr id="3" name="Content Placeholder 2">
            <a:extLst>
              <a:ext uri="{FF2B5EF4-FFF2-40B4-BE49-F238E27FC236}">
                <a16:creationId xmlns:a16="http://schemas.microsoft.com/office/drawing/2014/main" xmlns="" id="{0727E138-D898-E2A8-5E3C-FC0D8500F415}"/>
              </a:ext>
            </a:extLst>
          </p:cNvPr>
          <p:cNvSpPr>
            <a:spLocks noGrp="1"/>
          </p:cNvSpPr>
          <p:nvPr>
            <p:ph idx="1"/>
          </p:nvPr>
        </p:nvSpPr>
        <p:spPr>
          <a:xfrm>
            <a:off x="2589212" y="1425844"/>
            <a:ext cx="8915400" cy="4485378"/>
          </a:xfrm>
        </p:spPr>
        <p:txBody>
          <a:bodyPr/>
          <a:lstStyle/>
          <a:p>
            <a:r>
              <a:rPr lang="en-GB" b="0" i="0" dirty="0">
                <a:effectLst/>
                <a:latin typeface="Roboto" panose="02000000000000000000" pitchFamily="2" charset="0"/>
              </a:rPr>
              <a:t>New Technology File System is a proprietary journaling file system developed by Microsoft. Starting with Windows NT 3.1, it is the default file system of the Windows NT family. It superseded File Allocation Table as the preferred </a:t>
            </a:r>
            <a:r>
              <a:rPr lang="en-GB" b="0" i="0" dirty="0" err="1">
                <a:effectLst/>
                <a:latin typeface="Roboto" panose="02000000000000000000" pitchFamily="2" charset="0"/>
              </a:rPr>
              <a:t>filesystem</a:t>
            </a:r>
            <a:r>
              <a:rPr lang="en-GB" b="0" i="0" dirty="0">
                <a:effectLst/>
                <a:latin typeface="Roboto" panose="02000000000000000000" pitchFamily="2" charset="0"/>
              </a:rPr>
              <a:t> on Windows and is supported in Linux and BSD as well</a:t>
            </a:r>
          </a:p>
          <a:p>
            <a:endParaRPr lang="en-US" dirty="0"/>
          </a:p>
        </p:txBody>
      </p:sp>
      <p:pic>
        <p:nvPicPr>
          <p:cNvPr id="4" name="Picture 4">
            <a:extLst>
              <a:ext uri="{FF2B5EF4-FFF2-40B4-BE49-F238E27FC236}">
                <a16:creationId xmlns:a16="http://schemas.microsoft.com/office/drawing/2014/main" xmlns="" id="{4E30CCED-D1CC-020F-66EB-9D99D0681F2B}"/>
              </a:ext>
            </a:extLst>
          </p:cNvPr>
          <p:cNvPicPr>
            <a:picLocks noChangeAspect="1"/>
          </p:cNvPicPr>
          <p:nvPr/>
        </p:nvPicPr>
        <p:blipFill>
          <a:blip r:embed="rId2"/>
          <a:stretch>
            <a:fillRect/>
          </a:stretch>
        </p:blipFill>
        <p:spPr>
          <a:xfrm>
            <a:off x="3022168" y="2836190"/>
            <a:ext cx="7873139" cy="2950249"/>
          </a:xfrm>
          <a:prstGeom prst="rect">
            <a:avLst/>
          </a:prstGeom>
        </p:spPr>
      </p:pic>
    </p:spTree>
    <p:extLst>
      <p:ext uri="{BB962C8B-B14F-4D97-AF65-F5344CB8AC3E}">
        <p14:creationId xmlns:p14="http://schemas.microsoft.com/office/powerpoint/2010/main" val="118058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E5FBF-1A09-B898-3FF8-65881E1F0772}"/>
              </a:ext>
            </a:extLst>
          </p:cNvPr>
          <p:cNvSpPr>
            <a:spLocks noGrp="1"/>
          </p:cNvSpPr>
          <p:nvPr>
            <p:ph type="title"/>
          </p:nvPr>
        </p:nvSpPr>
        <p:spPr/>
        <p:txBody>
          <a:bodyPr/>
          <a:lstStyle/>
          <a:p>
            <a:pPr algn="ctr"/>
            <a:r>
              <a:rPr lang="en-GB" dirty="0" smtClean="0"/>
              <a:t>DIRECTORIES</a:t>
            </a:r>
            <a:endParaRPr lang="en-US" dirty="0"/>
          </a:p>
        </p:txBody>
      </p:sp>
      <p:sp>
        <p:nvSpPr>
          <p:cNvPr id="3" name="Content Placeholder 2">
            <a:extLst>
              <a:ext uri="{FF2B5EF4-FFF2-40B4-BE49-F238E27FC236}">
                <a16:creationId xmlns:a16="http://schemas.microsoft.com/office/drawing/2014/main" xmlns="" id="{8277304B-747D-7FE7-47A0-091E334B4B78}"/>
              </a:ext>
            </a:extLst>
          </p:cNvPr>
          <p:cNvSpPr>
            <a:spLocks noGrp="1"/>
          </p:cNvSpPr>
          <p:nvPr>
            <p:ph idx="1"/>
          </p:nvPr>
        </p:nvSpPr>
        <p:spPr>
          <a:xfrm>
            <a:off x="2589212" y="1565329"/>
            <a:ext cx="8915400" cy="4345893"/>
          </a:xfrm>
        </p:spPr>
        <p:txBody>
          <a:bodyPr>
            <a:normAutofit/>
          </a:bodyPr>
          <a:lstStyle/>
          <a:p>
            <a:r>
              <a:rPr lang="en-GB" sz="2400" b="0" i="0" dirty="0">
                <a:effectLst/>
                <a:latin typeface="Roboto" panose="02000000000000000000" pitchFamily="2" charset="0"/>
              </a:rPr>
              <a:t>A directory is </a:t>
            </a:r>
            <a:r>
              <a:rPr lang="en-GB" sz="2400" b="1" i="0" dirty="0">
                <a:effectLst/>
                <a:latin typeface="Roboto" panose="02000000000000000000" pitchFamily="2" charset="0"/>
              </a:rPr>
              <a:t>a unique type of file that contains only the information needed to access files or other directories</a:t>
            </a:r>
            <a:r>
              <a:rPr lang="en-GB" sz="2400" b="0" i="0" dirty="0">
                <a:effectLst/>
                <a:latin typeface="Roboto" panose="02000000000000000000" pitchFamily="2" charset="0"/>
              </a:rPr>
              <a:t>. As a result, a directory occupies less space than other types of files. File systems consist of groups of directories and the files within the directories.</a:t>
            </a:r>
          </a:p>
          <a:p>
            <a:endParaRPr lang="en-US" sz="2400" dirty="0"/>
          </a:p>
        </p:txBody>
      </p:sp>
      <p:pic>
        <p:nvPicPr>
          <p:cNvPr id="4" name="Picture 4">
            <a:extLst>
              <a:ext uri="{FF2B5EF4-FFF2-40B4-BE49-F238E27FC236}">
                <a16:creationId xmlns:a16="http://schemas.microsoft.com/office/drawing/2014/main" xmlns="" id="{0C07707D-BCC3-9CD2-5841-54A8018D748C}"/>
              </a:ext>
            </a:extLst>
          </p:cNvPr>
          <p:cNvPicPr>
            <a:picLocks noChangeAspect="1"/>
          </p:cNvPicPr>
          <p:nvPr/>
        </p:nvPicPr>
        <p:blipFill>
          <a:blip r:embed="rId2"/>
          <a:stretch>
            <a:fillRect/>
          </a:stretch>
        </p:blipFill>
        <p:spPr>
          <a:xfrm>
            <a:off x="3564611" y="3006672"/>
            <a:ext cx="6850250" cy="2814294"/>
          </a:xfrm>
          <a:prstGeom prst="rect">
            <a:avLst/>
          </a:prstGeom>
        </p:spPr>
      </p:pic>
    </p:spTree>
    <p:extLst>
      <p:ext uri="{BB962C8B-B14F-4D97-AF65-F5344CB8AC3E}">
        <p14:creationId xmlns:p14="http://schemas.microsoft.com/office/powerpoint/2010/main" val="128295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DFF16-8BFA-37AB-5D70-FEA5E7496231}"/>
              </a:ext>
            </a:extLst>
          </p:cNvPr>
          <p:cNvSpPr>
            <a:spLocks noGrp="1"/>
          </p:cNvSpPr>
          <p:nvPr>
            <p:ph type="title"/>
          </p:nvPr>
        </p:nvSpPr>
        <p:spPr/>
        <p:txBody>
          <a:bodyPr/>
          <a:lstStyle/>
          <a:p>
            <a:pPr algn="ctr"/>
            <a:r>
              <a:rPr lang="en-GB" dirty="0" smtClean="0"/>
              <a:t>FRAGMENTATION</a:t>
            </a:r>
            <a:endParaRPr lang="en-US" dirty="0"/>
          </a:p>
        </p:txBody>
      </p:sp>
      <p:sp>
        <p:nvSpPr>
          <p:cNvPr id="3" name="Content Placeholder 2">
            <a:extLst>
              <a:ext uri="{FF2B5EF4-FFF2-40B4-BE49-F238E27FC236}">
                <a16:creationId xmlns:a16="http://schemas.microsoft.com/office/drawing/2014/main" xmlns="" id="{1D8D76AB-5B0A-93B0-A614-2B825BFCC111}"/>
              </a:ext>
            </a:extLst>
          </p:cNvPr>
          <p:cNvSpPr>
            <a:spLocks noGrp="1"/>
          </p:cNvSpPr>
          <p:nvPr>
            <p:ph idx="1"/>
          </p:nvPr>
        </p:nvSpPr>
        <p:spPr/>
        <p:txBody>
          <a:bodyPr>
            <a:normAutofit/>
          </a:bodyPr>
          <a:lstStyle/>
          <a:p>
            <a:r>
              <a:rPr lang="en-GB" sz="2400" b="0" i="0" dirty="0">
                <a:effectLst/>
                <a:latin typeface="Roboto" panose="02000000000000000000" pitchFamily="2" charset="0"/>
              </a:rPr>
              <a:t>Disk fragmentation within a file system is an unavoidable condition. </a:t>
            </a:r>
            <a:r>
              <a:rPr lang="en-GB" sz="2400" b="1" i="0" dirty="0">
                <a:effectLst/>
                <a:latin typeface="Roboto" panose="02000000000000000000" pitchFamily="2" charset="0"/>
              </a:rPr>
              <a:t>When a file is closed after it has been written to, the last logical block of data is reduced to the actual number of </a:t>
            </a:r>
            <a:r>
              <a:rPr lang="en-GB" sz="2400" b="1" i="0" dirty="0" err="1">
                <a:effectLst/>
                <a:latin typeface="Roboto" panose="02000000000000000000" pitchFamily="2" charset="0"/>
              </a:rPr>
              <a:t>subblocks</a:t>
            </a:r>
            <a:r>
              <a:rPr lang="en-GB" sz="2400" b="1" i="0" dirty="0">
                <a:effectLst/>
                <a:latin typeface="Roboto" panose="02000000000000000000" pitchFamily="2" charset="0"/>
              </a:rPr>
              <a:t> required, thus creating a fragmented block</a:t>
            </a:r>
          </a:p>
          <a:p>
            <a:endParaRPr lang="en-US" sz="2400" dirty="0"/>
          </a:p>
        </p:txBody>
      </p:sp>
      <p:pic>
        <p:nvPicPr>
          <p:cNvPr id="4" name="Picture 4">
            <a:extLst>
              <a:ext uri="{FF2B5EF4-FFF2-40B4-BE49-F238E27FC236}">
                <a16:creationId xmlns:a16="http://schemas.microsoft.com/office/drawing/2014/main" xmlns="" id="{3CC88548-5B7A-3CC1-8108-E394C9A8C928}"/>
              </a:ext>
            </a:extLst>
          </p:cNvPr>
          <p:cNvPicPr>
            <a:picLocks noChangeAspect="1"/>
          </p:cNvPicPr>
          <p:nvPr/>
        </p:nvPicPr>
        <p:blipFill>
          <a:blip r:embed="rId2"/>
          <a:stretch>
            <a:fillRect/>
          </a:stretch>
        </p:blipFill>
        <p:spPr>
          <a:xfrm>
            <a:off x="2779514" y="3285528"/>
            <a:ext cx="7248526" cy="3208262"/>
          </a:xfrm>
          <a:prstGeom prst="rect">
            <a:avLst/>
          </a:prstGeom>
        </p:spPr>
      </p:pic>
    </p:spTree>
    <p:extLst>
      <p:ext uri="{BB962C8B-B14F-4D97-AF65-F5344CB8AC3E}">
        <p14:creationId xmlns:p14="http://schemas.microsoft.com/office/powerpoint/2010/main" val="105083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D197F-782E-C5A6-D153-899FFA5DD3EC}"/>
              </a:ext>
            </a:extLst>
          </p:cNvPr>
          <p:cNvSpPr>
            <a:spLocks noGrp="1"/>
          </p:cNvSpPr>
          <p:nvPr>
            <p:ph type="title"/>
          </p:nvPr>
        </p:nvSpPr>
        <p:spPr/>
        <p:txBody>
          <a:bodyPr/>
          <a:lstStyle/>
          <a:p>
            <a:pPr algn="ctr"/>
            <a:r>
              <a:rPr lang="en-GB" dirty="0"/>
              <a:t>DEFRAGMENTATION </a:t>
            </a:r>
            <a:endParaRPr lang="en-US" dirty="0"/>
          </a:p>
        </p:txBody>
      </p:sp>
      <p:sp>
        <p:nvSpPr>
          <p:cNvPr id="3" name="Content Placeholder 2">
            <a:extLst>
              <a:ext uri="{FF2B5EF4-FFF2-40B4-BE49-F238E27FC236}">
                <a16:creationId xmlns:a16="http://schemas.microsoft.com/office/drawing/2014/main" xmlns="" id="{D94B306C-A2D5-791A-EE2B-BFBD4A6A027F}"/>
              </a:ext>
            </a:extLst>
          </p:cNvPr>
          <p:cNvSpPr>
            <a:spLocks noGrp="1"/>
          </p:cNvSpPr>
          <p:nvPr>
            <p:ph idx="1"/>
          </p:nvPr>
        </p:nvSpPr>
        <p:spPr/>
        <p:txBody>
          <a:bodyPr/>
          <a:lstStyle/>
          <a:p>
            <a:r>
              <a:rPr lang="en-GB" b="0" i="0" dirty="0">
                <a:effectLst/>
                <a:latin typeface="Roboto" panose="02000000000000000000" pitchFamily="2" charset="0"/>
              </a:rPr>
              <a:t>In the maintenance of file systems, defragmentation is a process that reduces the degree of fragmentation. It does this by physically organizing the contents of the mass storage device used to store files into the smallest number of contiguous regions</a:t>
            </a:r>
            <a:r>
              <a:rPr lang="en-GB" b="0" i="0" dirty="0">
                <a:solidFill>
                  <a:srgbClr val="BDC1C6"/>
                </a:solidFill>
                <a:effectLst/>
                <a:latin typeface="Roboto" panose="02000000000000000000" pitchFamily="2" charset="0"/>
              </a:rPr>
              <a:t>.</a:t>
            </a:r>
          </a:p>
          <a:p>
            <a:endParaRPr lang="en-US" dirty="0"/>
          </a:p>
        </p:txBody>
      </p:sp>
      <p:pic>
        <p:nvPicPr>
          <p:cNvPr id="4" name="Picture 4">
            <a:extLst>
              <a:ext uri="{FF2B5EF4-FFF2-40B4-BE49-F238E27FC236}">
                <a16:creationId xmlns:a16="http://schemas.microsoft.com/office/drawing/2014/main" xmlns="" id="{6C2880EA-E72E-5621-51A0-63177BEC268E}"/>
              </a:ext>
            </a:extLst>
          </p:cNvPr>
          <p:cNvPicPr>
            <a:picLocks noChangeAspect="1"/>
          </p:cNvPicPr>
          <p:nvPr/>
        </p:nvPicPr>
        <p:blipFill>
          <a:blip r:embed="rId2"/>
          <a:stretch>
            <a:fillRect/>
          </a:stretch>
        </p:blipFill>
        <p:spPr>
          <a:xfrm>
            <a:off x="4089796" y="3218497"/>
            <a:ext cx="6650625" cy="2656389"/>
          </a:xfrm>
          <a:prstGeom prst="rect">
            <a:avLst/>
          </a:prstGeom>
        </p:spPr>
      </p:pic>
    </p:spTree>
    <p:extLst>
      <p:ext uri="{BB962C8B-B14F-4D97-AF65-F5344CB8AC3E}">
        <p14:creationId xmlns:p14="http://schemas.microsoft.com/office/powerpoint/2010/main" val="26879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566" y="2789694"/>
            <a:ext cx="5306436" cy="2805193"/>
          </a:xfrm>
        </p:spPr>
        <p:txBody>
          <a:bodyPr>
            <a:normAutofit fontScale="90000"/>
          </a:bodyPr>
          <a:lstStyle/>
          <a:p>
            <a:r>
              <a:rPr lang="en-US" sz="4000" dirty="0" smtClean="0"/>
              <a:t>                               </a:t>
            </a:r>
            <a:r>
              <a:rPr lang="en-US" sz="8000" dirty="0" smtClean="0">
                <a:latin typeface="Algerian" panose="04020705040A02060702" pitchFamily="82" charset="0"/>
              </a:rPr>
              <a:t>THANK YOU</a:t>
            </a:r>
            <a:endParaRPr lang="en-US" sz="8000" dirty="0">
              <a:latin typeface="Algerian" panose="04020705040A02060702" pitchFamily="82" charset="0"/>
            </a:endParaRPr>
          </a:p>
        </p:txBody>
      </p:sp>
    </p:spTree>
    <p:extLst>
      <p:ext uri="{BB962C8B-B14F-4D97-AF65-F5344CB8AC3E}">
        <p14:creationId xmlns:p14="http://schemas.microsoft.com/office/powerpoint/2010/main" val="175907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4406" y="418454"/>
            <a:ext cx="5243593" cy="1131377"/>
          </a:xfrm>
        </p:spPr>
        <p:txBody>
          <a:bodyPr/>
          <a:lstStyle/>
          <a:p>
            <a:r>
              <a:rPr lang="en-US" dirty="0" smtClean="0"/>
              <a:t>BIT</a:t>
            </a:r>
            <a:endParaRPr lang="en-US" dirty="0"/>
          </a:p>
        </p:txBody>
      </p:sp>
      <p:sp>
        <p:nvSpPr>
          <p:cNvPr id="3" name="Subtitle 2"/>
          <p:cNvSpPr>
            <a:spLocks noGrp="1"/>
          </p:cNvSpPr>
          <p:nvPr>
            <p:ph type="subTitle" idx="1"/>
          </p:nvPr>
        </p:nvSpPr>
        <p:spPr>
          <a:xfrm>
            <a:off x="3053166" y="1735810"/>
            <a:ext cx="7614834" cy="3521990"/>
          </a:xfrm>
        </p:spPr>
        <p:txBody>
          <a:bodyPr>
            <a:normAutofit/>
          </a:bodyPr>
          <a:lstStyle/>
          <a:p>
            <a:r>
              <a:rPr lang="en-US" dirty="0" smtClean="0"/>
              <a:t>A bit is the smallest unit of data in a computer. It can have a binary value, that is either 0 and 1. the data storage, transmission, and processing depend on this basic unit. When there are more bits, the data processing happens in large chunks and is more accurate. </a:t>
            </a:r>
            <a:endParaRPr lang="en-US" dirty="0"/>
          </a:p>
        </p:txBody>
      </p:sp>
      <p:pic>
        <p:nvPicPr>
          <p:cNvPr id="9218" name="Picture 2" descr="Learn Binary Code. Talk in 1s and 0s | by Zainab Balogun 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718" y="3360925"/>
            <a:ext cx="6571281" cy="316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816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3410" y="-1193800"/>
            <a:ext cx="5274590" cy="2387600"/>
          </a:xfrm>
        </p:spPr>
        <p:txBody>
          <a:bodyPr/>
          <a:lstStyle/>
          <a:p>
            <a:r>
              <a:rPr lang="en-US" dirty="0" smtClean="0"/>
              <a:t>32 BIT</a:t>
            </a:r>
            <a:endParaRPr lang="en-US" dirty="0"/>
          </a:p>
        </p:txBody>
      </p:sp>
      <p:sp>
        <p:nvSpPr>
          <p:cNvPr id="3" name="Subtitle 2"/>
          <p:cNvSpPr>
            <a:spLocks noGrp="1"/>
          </p:cNvSpPr>
          <p:nvPr>
            <p:ph type="subTitle" idx="1"/>
          </p:nvPr>
        </p:nvSpPr>
        <p:spPr>
          <a:xfrm>
            <a:off x="3115158" y="1410346"/>
            <a:ext cx="7552841" cy="4990453"/>
          </a:xfrm>
        </p:spPr>
        <p:txBody>
          <a:bodyPr>
            <a:normAutofit/>
          </a:bodyPr>
          <a:lstStyle/>
          <a:p>
            <a:r>
              <a:rPr lang="en-US" dirty="0" smtClean="0"/>
              <a:t>A 32 bit system is capable of transferring 32 bit data at a time. Thus a 32-bit processor can handle 32 bit binary numbers. Therefore the system breaks the data larger than 32 bits. </a:t>
            </a:r>
          </a:p>
          <a:p>
            <a:r>
              <a:rPr lang="en-US" dirty="0" smtClean="0"/>
              <a:t>A hard disk is a permanent storage while RAM is a temporary storage. However, the data transferring rate of RAM is high. When the capacity of the RAM is high, the system can respond quickly to heavy loads. </a:t>
            </a:r>
          </a:p>
          <a:p>
            <a:r>
              <a:rPr lang="en-US" dirty="0"/>
              <a:t>A 32-bit system can point up to 2</a:t>
            </a:r>
            <a:r>
              <a:rPr lang="en-US" baseline="30000" dirty="0"/>
              <a:t>32</a:t>
            </a:r>
            <a:r>
              <a:rPr lang="en-US" dirty="0"/>
              <a:t> amounts of RAM. It is equivalent to 4GB. It may not be enough to hold all the data necessary for the computer to run faster. In this situation, the hard disk stores the additional data. Therefore, the data has to go to the hard disk as well. That can result in minimizing the speed of the computer.</a:t>
            </a:r>
            <a:endParaRPr lang="en-US" dirty="0" smtClean="0"/>
          </a:p>
        </p:txBody>
      </p:sp>
    </p:spTree>
    <p:extLst>
      <p:ext uri="{BB962C8B-B14F-4D97-AF65-F5344CB8AC3E}">
        <p14:creationId xmlns:p14="http://schemas.microsoft.com/office/powerpoint/2010/main" val="4165965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1017" y="998376"/>
            <a:ext cx="9144000" cy="210491"/>
          </a:xfrm>
        </p:spPr>
        <p:txBody>
          <a:bodyPr>
            <a:normAutofit fontScale="90000"/>
          </a:bodyPr>
          <a:lstStyle/>
          <a:p>
            <a:r>
              <a:rPr lang="en-US" dirty="0" smtClean="0"/>
              <a:t>64 BIT</a:t>
            </a:r>
            <a:endParaRPr lang="en-US" dirty="0"/>
          </a:p>
        </p:txBody>
      </p:sp>
      <p:sp>
        <p:nvSpPr>
          <p:cNvPr id="3" name="Subtitle 2"/>
          <p:cNvSpPr>
            <a:spLocks noGrp="1"/>
          </p:cNvSpPr>
          <p:nvPr>
            <p:ph type="subTitle" idx="1"/>
          </p:nvPr>
        </p:nvSpPr>
        <p:spPr>
          <a:xfrm>
            <a:off x="3068664" y="1332854"/>
            <a:ext cx="7599336" cy="3924946"/>
          </a:xfrm>
        </p:spPr>
        <p:txBody>
          <a:bodyPr/>
          <a:lstStyle/>
          <a:p>
            <a:pPr fontAlgn="base"/>
            <a:r>
              <a:rPr lang="en-US" dirty="0"/>
              <a:t>A 64-bit system is a replacement for the 32-bit </a:t>
            </a:r>
            <a:r>
              <a:rPr lang="en-US" dirty="0" smtClean="0"/>
              <a:t>system. </a:t>
            </a:r>
            <a:r>
              <a:rPr lang="en-US" dirty="0"/>
              <a:t>A 64-bit system is capable of transferring 64 bits at a time. It also refers to the width registers in the computer processor. </a:t>
            </a:r>
          </a:p>
          <a:p>
            <a:pPr fontAlgn="base"/>
            <a:r>
              <a:rPr lang="en-US" dirty="0"/>
              <a:t>A 64-bit system can point up to 2</a:t>
            </a:r>
            <a:r>
              <a:rPr lang="en-US" baseline="30000" dirty="0"/>
              <a:t>64</a:t>
            </a:r>
            <a:r>
              <a:rPr lang="en-US" dirty="0"/>
              <a:t> amounts of RAM. It is equivalent to 16 </a:t>
            </a:r>
            <a:r>
              <a:rPr lang="en-US" dirty="0" err="1" smtClean="0"/>
              <a:t>Exabytes</a:t>
            </a:r>
            <a:r>
              <a:rPr lang="en-US" dirty="0"/>
              <a:t>, which is four times higher than 32 bits. As the 64-bit system can support more memory than 32 bit, it is possible to store more data into the RAM, instead of storing that on the hard drive. Because of this, the applications respond quickly, and the computer performs faster.</a:t>
            </a:r>
          </a:p>
          <a:p>
            <a:endParaRPr lang="en-US" dirty="0"/>
          </a:p>
        </p:txBody>
      </p:sp>
    </p:spTree>
    <p:extLst>
      <p:ext uri="{BB962C8B-B14F-4D97-AF65-F5344CB8AC3E}">
        <p14:creationId xmlns:p14="http://schemas.microsoft.com/office/powerpoint/2010/main" val="253847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3992" y="1122363"/>
            <a:ext cx="6034007" cy="799427"/>
          </a:xfrm>
        </p:spPr>
        <p:txBody>
          <a:bodyPr>
            <a:normAutofit fontScale="90000"/>
          </a:bodyPr>
          <a:lstStyle/>
          <a:p>
            <a:r>
              <a:rPr lang="en-US" dirty="0" smtClean="0"/>
              <a:t>Processing Time</a:t>
            </a:r>
            <a:br>
              <a:rPr lang="en-US" dirty="0" smtClean="0"/>
            </a:br>
            <a:endParaRPr lang="en-US" dirty="0"/>
          </a:p>
        </p:txBody>
      </p:sp>
      <p:sp>
        <p:nvSpPr>
          <p:cNvPr id="3" name="Subtitle 2"/>
          <p:cNvSpPr>
            <a:spLocks noGrp="1"/>
          </p:cNvSpPr>
          <p:nvPr>
            <p:ph type="subTitle" idx="1"/>
          </p:nvPr>
        </p:nvSpPr>
        <p:spPr>
          <a:xfrm>
            <a:off x="3983064" y="1239864"/>
            <a:ext cx="6684936" cy="4017936"/>
          </a:xfrm>
        </p:spPr>
        <p:txBody>
          <a:bodyPr>
            <a:normAutofit/>
          </a:bodyPr>
          <a:lstStyle/>
          <a:p>
            <a:pPr fontAlgn="base"/>
            <a:endParaRPr lang="en-US" dirty="0"/>
          </a:p>
          <a:p>
            <a:pPr fontAlgn="base"/>
            <a:endParaRPr lang="en-US" b="1" dirty="0" smtClean="0"/>
          </a:p>
          <a:p>
            <a:pPr fontAlgn="base"/>
            <a:r>
              <a:rPr lang="en-US" b="1" dirty="0" smtClean="0"/>
              <a:t>32 </a:t>
            </a:r>
            <a:r>
              <a:rPr lang="en-US" b="1" dirty="0"/>
              <a:t>Bit: </a:t>
            </a:r>
            <a:r>
              <a:rPr lang="en-US" dirty="0"/>
              <a:t>Requires more time to process and response</a:t>
            </a:r>
            <a:r>
              <a:rPr lang="en-US" dirty="0" smtClean="0"/>
              <a:t>.</a:t>
            </a:r>
          </a:p>
          <a:p>
            <a:pPr fontAlgn="base"/>
            <a:endParaRPr lang="en-US" dirty="0"/>
          </a:p>
          <a:p>
            <a:pPr fontAlgn="base"/>
            <a:endParaRPr lang="en-US" dirty="0" smtClean="0"/>
          </a:p>
          <a:p>
            <a:pPr fontAlgn="base"/>
            <a:endParaRPr lang="en-US" dirty="0"/>
          </a:p>
          <a:p>
            <a:pPr fontAlgn="base"/>
            <a:endParaRPr lang="en-US" dirty="0"/>
          </a:p>
          <a:p>
            <a:pPr fontAlgn="base"/>
            <a:r>
              <a:rPr lang="en-US" b="1" dirty="0"/>
              <a:t>64 Bit:</a:t>
            </a:r>
            <a:r>
              <a:rPr lang="en-US" dirty="0"/>
              <a:t> Requires a minimum time to process and response.</a:t>
            </a:r>
          </a:p>
          <a:p>
            <a:r>
              <a:rPr lang="en-US" dirty="0" smtClean="0"/>
              <a:t/>
            </a:r>
            <a:br>
              <a:rPr lang="en-US" dirty="0" smtClean="0"/>
            </a:br>
            <a:endParaRPr lang="en-US" dirty="0"/>
          </a:p>
        </p:txBody>
      </p:sp>
    </p:spTree>
    <p:extLst>
      <p:ext uri="{BB962C8B-B14F-4D97-AF65-F5344CB8AC3E}">
        <p14:creationId xmlns:p14="http://schemas.microsoft.com/office/powerpoint/2010/main" val="2807787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297" y="506009"/>
            <a:ext cx="9648987" cy="2448732"/>
          </a:xfrm>
        </p:spPr>
        <p:txBody>
          <a:bodyPr>
            <a:normAutofit/>
          </a:bodyPr>
          <a:lstStyle/>
          <a:p>
            <a:r>
              <a:rPr lang="en-US" dirty="0" smtClean="0"/>
              <a:t>          Difference </a:t>
            </a:r>
            <a:r>
              <a:rPr lang="en-US" dirty="0"/>
              <a:t>Between 32 Bit and 64 </a:t>
            </a:r>
            <a:r>
              <a:rPr lang="en-US" dirty="0" smtClean="0"/>
              <a:t>Bit</a:t>
            </a:r>
            <a:br>
              <a:rPr lang="en-US" dirty="0" smtClean="0"/>
            </a:br>
            <a:r>
              <a:rPr lang="en-US" dirty="0"/>
              <a:t/>
            </a:r>
            <a:br>
              <a:rPr lang="en-US" dirty="0"/>
            </a:br>
            <a:endParaRPr lang="en-US" dirty="0"/>
          </a:p>
        </p:txBody>
      </p:sp>
      <p:pic>
        <p:nvPicPr>
          <p:cNvPr id="3076" name="Picture 4" descr="Difference between 32-bit and 64-bit processor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119" y="2011280"/>
            <a:ext cx="7051727" cy="431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62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fference Between 32 Bit and 64 Bit - Comparison 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40" y="728420"/>
            <a:ext cx="7175715" cy="585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43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2142" y="2514600"/>
            <a:ext cx="3662470" cy="2262781"/>
          </a:xfrm>
        </p:spPr>
        <p:txBody>
          <a:bodyPr/>
          <a:lstStyle/>
          <a:p>
            <a:r>
              <a:rPr lang="en-US" dirty="0"/>
              <a:t>Usage</a:t>
            </a:r>
            <a:br>
              <a:rPr lang="en-US" dirty="0"/>
            </a:br>
            <a:endParaRPr lang="en-US" dirty="0"/>
          </a:p>
        </p:txBody>
      </p:sp>
      <p:sp>
        <p:nvSpPr>
          <p:cNvPr id="3" name="Subtitle 2"/>
          <p:cNvSpPr>
            <a:spLocks noGrp="1"/>
          </p:cNvSpPr>
          <p:nvPr>
            <p:ph type="subTitle" idx="1"/>
          </p:nvPr>
        </p:nvSpPr>
        <p:spPr/>
        <p:txBody>
          <a:bodyPr>
            <a:normAutofit/>
          </a:bodyPr>
          <a:lstStyle/>
          <a:p>
            <a:pPr fontAlgn="base"/>
            <a:r>
              <a:rPr lang="en-US" b="1" dirty="0"/>
              <a:t>32 Bit: </a:t>
            </a:r>
            <a:r>
              <a:rPr lang="en-US" dirty="0"/>
              <a:t>Used as a personal computer and to run routine office tasks.</a:t>
            </a:r>
          </a:p>
          <a:p>
            <a:pPr fontAlgn="base"/>
            <a:r>
              <a:rPr lang="en-US" b="1" dirty="0"/>
              <a:t>64 Bit:</a:t>
            </a:r>
            <a:r>
              <a:rPr lang="en-US" dirty="0"/>
              <a:t> Used as personal computers and for video editing, audio editing, server applications, etc.</a:t>
            </a:r>
          </a:p>
          <a:p>
            <a:endParaRPr lang="en-US" dirty="0"/>
          </a:p>
        </p:txBody>
      </p:sp>
    </p:spTree>
    <p:extLst>
      <p:ext uri="{BB962C8B-B14F-4D97-AF65-F5344CB8AC3E}">
        <p14:creationId xmlns:p14="http://schemas.microsoft.com/office/powerpoint/2010/main" val="217984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286</TotalTime>
  <Words>729</Words>
  <Application>Microsoft Office PowerPoint</Application>
  <PresentationFormat>Widescreen</PresentationFormat>
  <Paragraphs>69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Century Gothic</vt:lpstr>
      <vt:lpstr>Roboto</vt:lpstr>
      <vt:lpstr>Segoe UI</vt:lpstr>
      <vt:lpstr>Wingdings 3</vt:lpstr>
      <vt:lpstr>Wisp</vt:lpstr>
      <vt:lpstr>       IN THIS SECTION WE WILL DISCUSS:  1. WINDOWS 32 BIT AND 64 BIT SYSTEM.  2. CYBER SECURITY.  3.FDISK, FORMAT, SCANDISK, FAT SYSTEM, NTFS AND DIRECTORIES, FRAGMENTATION, DEFRAGMENTATION DISK. </vt:lpstr>
      <vt:lpstr>        WINDOWS 32 BIT, AND 64 BIT SYSTEM</vt:lpstr>
      <vt:lpstr>BIT</vt:lpstr>
      <vt:lpstr>32 BIT</vt:lpstr>
      <vt:lpstr>64 BIT</vt:lpstr>
      <vt:lpstr>Processing Time </vt:lpstr>
      <vt:lpstr>          Difference Between 32 Bit and 64 Bit  </vt:lpstr>
      <vt:lpstr>PowerPoint Presentation</vt:lpstr>
      <vt:lpstr>Usage </vt:lpstr>
      <vt:lpstr>Conclusion </vt:lpstr>
      <vt:lpstr>Cyber Security </vt:lpstr>
      <vt:lpstr>Cyber Security </vt:lpstr>
      <vt:lpstr>Importance of Cyber security </vt:lpstr>
      <vt:lpstr>Types of Cyber Threats </vt:lpstr>
      <vt:lpstr>Cyber Security Tools </vt:lpstr>
      <vt:lpstr>Conclusion </vt:lpstr>
      <vt:lpstr>FDISK</vt:lpstr>
      <vt:lpstr>FORMAT</vt:lpstr>
      <vt:lpstr>Scandisk</vt:lpstr>
      <vt:lpstr>FAT SYSTEM </vt:lpstr>
      <vt:lpstr>NTFS</vt:lpstr>
      <vt:lpstr>DIRECTORIES</vt:lpstr>
      <vt:lpstr>FRAGMENTATION</vt:lpstr>
      <vt:lpstr>DEFRAGMENTATION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32 BIT, AND 64 BIT SYSTEM</dc:title>
  <dc:creator>SHARMA</dc:creator>
  <cp:lastModifiedBy>SHARMA</cp:lastModifiedBy>
  <cp:revision>32</cp:revision>
  <dcterms:created xsi:type="dcterms:W3CDTF">2022-12-07T13:42:32Z</dcterms:created>
  <dcterms:modified xsi:type="dcterms:W3CDTF">2022-12-08T05:04:52Z</dcterms:modified>
</cp:coreProperties>
</file>