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0051D-F3BB-78EC-ECDD-DD94439498D4}" v="8" dt="2022-12-09T08:54:21.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17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8D80051D-F3BB-78EC-ECDD-DD94439498D4}"/>
    <pc:docChg chg="modSld">
      <pc:chgData name="Guest User" userId="S::urn:spo:anon#b105a63600b44e86885054a335bf470fbd8d0321534775285b62ffe2ef2bd4c6::" providerId="AD" clId="Web-{8D80051D-F3BB-78EC-ECDD-DD94439498D4}" dt="2022-12-09T08:54:21.948" v="3" actId="20577"/>
      <pc:docMkLst>
        <pc:docMk/>
      </pc:docMkLst>
      <pc:sldChg chg="modSp">
        <pc:chgData name="Guest User" userId="S::urn:spo:anon#b105a63600b44e86885054a335bf470fbd8d0321534775285b62ffe2ef2bd4c6::" providerId="AD" clId="Web-{8D80051D-F3BB-78EC-ECDD-DD94439498D4}" dt="2022-12-09T08:54:21.948" v="3" actId="20577"/>
        <pc:sldMkLst>
          <pc:docMk/>
          <pc:sldMk cId="545881613" sldId="258"/>
        </pc:sldMkLst>
        <pc:spChg chg="mod">
          <ac:chgData name="Guest User" userId="S::urn:spo:anon#b105a63600b44e86885054a335bf470fbd8d0321534775285b62ffe2ef2bd4c6::" providerId="AD" clId="Web-{8D80051D-F3BB-78EC-ECDD-DD94439498D4}" dt="2022-12-09T08:54:21.948" v="3" actId="20577"/>
          <ac:spMkLst>
            <pc:docMk/>
            <pc:sldMk cId="545881613" sldId="258"/>
            <ac:spMk id="5" creationId="{F6DC998E-6A30-47AA-B60D-FDC0ACFF37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340561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276759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7777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161369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038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66646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420495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77013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315441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038A8A-9098-40B0-90FD-DE75B5BDF09A}"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339245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038A8A-9098-40B0-90FD-DE75B5BDF09A}"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15883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038A8A-9098-40B0-90FD-DE75B5BDF09A}"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352860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038A8A-9098-40B0-90FD-DE75B5BDF09A}"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44415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38A8A-9098-40B0-90FD-DE75B5BDF09A}"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38994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038A8A-9098-40B0-90FD-DE75B5BDF09A}"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40501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038A8A-9098-40B0-90FD-DE75B5BDF09A}"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0462F-4014-4039-8E3E-80AF4D3BBCC9}" type="slidenum">
              <a:rPr lang="en-US" smtClean="0"/>
              <a:t>‹#›</a:t>
            </a:fld>
            <a:endParaRPr lang="en-US"/>
          </a:p>
        </p:txBody>
      </p:sp>
    </p:spTree>
    <p:extLst>
      <p:ext uri="{BB962C8B-B14F-4D97-AF65-F5344CB8AC3E}">
        <p14:creationId xmlns:p14="http://schemas.microsoft.com/office/powerpoint/2010/main" val="199487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038A8A-9098-40B0-90FD-DE75B5BDF09A}" type="datetimeFigureOut">
              <a:rPr lang="en-US" smtClean="0"/>
              <a:t>12/9/2022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90462F-4014-4039-8E3E-80AF4D3BBCC9}" type="slidenum">
              <a:rPr lang="en-US" smtClean="0"/>
              <a:t>‹#›</a:t>
            </a:fld>
            <a:endParaRPr lang="en-US"/>
          </a:p>
        </p:txBody>
      </p:sp>
    </p:spTree>
    <p:extLst>
      <p:ext uri="{BB962C8B-B14F-4D97-AF65-F5344CB8AC3E}">
        <p14:creationId xmlns:p14="http://schemas.microsoft.com/office/powerpoint/2010/main" val="18630263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641BA5-7ABF-4748-A04F-75D14ADA6C2B}"/>
              </a:ext>
            </a:extLst>
          </p:cNvPr>
          <p:cNvSpPr txBox="1"/>
          <p:nvPr/>
        </p:nvSpPr>
        <p:spPr>
          <a:xfrm>
            <a:off x="1788927" y="1952500"/>
            <a:ext cx="7355073" cy="3139321"/>
          </a:xfrm>
          <a:prstGeom prst="rect">
            <a:avLst/>
          </a:prstGeom>
          <a:noFill/>
        </p:spPr>
        <p:txBody>
          <a:bodyPr wrap="square" rtlCol="0">
            <a:spAutoFit/>
          </a:bodyPr>
          <a:lstStyle/>
          <a:p>
            <a:r>
              <a:rPr lang="en-US" sz="6600" dirty="0"/>
              <a:t>Introduction to Linux operating system</a:t>
            </a:r>
          </a:p>
        </p:txBody>
      </p:sp>
    </p:spTree>
    <p:extLst>
      <p:ext uri="{BB962C8B-B14F-4D97-AF65-F5344CB8AC3E}">
        <p14:creationId xmlns:p14="http://schemas.microsoft.com/office/powerpoint/2010/main" val="299221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B0CB42-A97E-4F25-A9C1-68B3DCD2C079}"/>
              </a:ext>
            </a:extLst>
          </p:cNvPr>
          <p:cNvSpPr txBox="1"/>
          <p:nvPr/>
        </p:nvSpPr>
        <p:spPr>
          <a:xfrm>
            <a:off x="1332613" y="831443"/>
            <a:ext cx="7355073" cy="769441"/>
          </a:xfrm>
          <a:prstGeom prst="rect">
            <a:avLst/>
          </a:prstGeom>
          <a:noFill/>
        </p:spPr>
        <p:txBody>
          <a:bodyPr wrap="square" rtlCol="0">
            <a:spAutoFit/>
          </a:bodyPr>
          <a:lstStyle/>
          <a:p>
            <a:r>
              <a:rPr lang="en-US" sz="4400" dirty="0"/>
              <a:t>Virtual Private Network</a:t>
            </a:r>
          </a:p>
        </p:txBody>
      </p:sp>
      <p:sp>
        <p:nvSpPr>
          <p:cNvPr id="5" name="TextBox 4">
            <a:extLst>
              <a:ext uri="{FF2B5EF4-FFF2-40B4-BE49-F238E27FC236}">
                <a16:creationId xmlns:a16="http://schemas.microsoft.com/office/drawing/2014/main" id="{6D07BED4-9383-44AA-8219-5075D6A74D15}"/>
              </a:ext>
            </a:extLst>
          </p:cNvPr>
          <p:cNvSpPr txBox="1"/>
          <p:nvPr/>
        </p:nvSpPr>
        <p:spPr>
          <a:xfrm>
            <a:off x="1533525" y="2047875"/>
            <a:ext cx="757237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Virtual private networks (VPNs) to create </a:t>
            </a:r>
            <a:r>
              <a:rPr lang="en-US" dirty="0">
                <a:highlight>
                  <a:srgbClr val="FFFF00"/>
                </a:highlight>
              </a:rPr>
              <a:t>end-to-end private network connections.</a:t>
            </a:r>
          </a:p>
          <a:p>
            <a:pPr marL="285750" indent="-285750">
              <a:buFont typeface="Arial" panose="020B0604020202020204" pitchFamily="34" charset="0"/>
              <a:buChar char="•"/>
            </a:pPr>
            <a:r>
              <a:rPr lang="en-US" dirty="0"/>
              <a:t>A VPN is virtual in that it </a:t>
            </a:r>
            <a:r>
              <a:rPr lang="en-US" dirty="0">
                <a:highlight>
                  <a:srgbClr val="FFFF00"/>
                </a:highlight>
              </a:rPr>
              <a:t>carries</a:t>
            </a:r>
            <a:r>
              <a:rPr lang="en-US" dirty="0"/>
              <a:t> information within a </a:t>
            </a:r>
            <a:r>
              <a:rPr lang="en-US" dirty="0">
                <a:highlight>
                  <a:srgbClr val="FFFF00"/>
                </a:highlight>
              </a:rPr>
              <a:t>private network</a:t>
            </a:r>
            <a:r>
              <a:rPr lang="en-US" dirty="0"/>
              <a:t>, but that information is actually </a:t>
            </a:r>
            <a:r>
              <a:rPr lang="en-US" dirty="0">
                <a:highlight>
                  <a:srgbClr val="FFFF00"/>
                </a:highlight>
              </a:rPr>
              <a:t>transported over a public network.</a:t>
            </a:r>
          </a:p>
          <a:p>
            <a:pPr marL="285750" indent="-285750">
              <a:buFont typeface="Arial" panose="020B0604020202020204" pitchFamily="34" charset="0"/>
              <a:buChar char="•"/>
            </a:pPr>
            <a:r>
              <a:rPr lang="en-US" dirty="0"/>
              <a:t>A VPN is private in that the traffic is </a:t>
            </a:r>
            <a:r>
              <a:rPr lang="en-US" dirty="0">
                <a:highlight>
                  <a:srgbClr val="FFFF00"/>
                </a:highlight>
              </a:rPr>
              <a:t>encrypted</a:t>
            </a:r>
            <a:r>
              <a:rPr lang="en-US" dirty="0"/>
              <a:t> to keep the </a:t>
            </a:r>
            <a:r>
              <a:rPr lang="en-US" dirty="0">
                <a:highlight>
                  <a:srgbClr val="FFFF00"/>
                </a:highlight>
              </a:rPr>
              <a:t>data</a:t>
            </a:r>
            <a:r>
              <a:rPr lang="en-US" dirty="0"/>
              <a:t> confidential </a:t>
            </a:r>
            <a:r>
              <a:rPr lang="en-US" dirty="0">
                <a:highlight>
                  <a:srgbClr val="FFFF00"/>
                </a:highlight>
              </a:rPr>
              <a:t>while it is transported across the public network</a:t>
            </a:r>
            <a:r>
              <a:rPr lang="en-US" dirty="0"/>
              <a:t>.</a:t>
            </a:r>
          </a:p>
        </p:txBody>
      </p:sp>
    </p:spTree>
    <p:extLst>
      <p:ext uri="{BB962C8B-B14F-4D97-AF65-F5344CB8AC3E}">
        <p14:creationId xmlns:p14="http://schemas.microsoft.com/office/powerpoint/2010/main" val="329345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A66A1C-4534-431D-B171-8DC48D3BEDE8}"/>
              </a:ext>
            </a:extLst>
          </p:cNvPr>
          <p:cNvSpPr txBox="1"/>
          <p:nvPr/>
        </p:nvSpPr>
        <p:spPr>
          <a:xfrm>
            <a:off x="990601" y="1924050"/>
            <a:ext cx="7697086" cy="1200329"/>
          </a:xfrm>
          <a:prstGeom prst="rect">
            <a:avLst/>
          </a:prstGeom>
          <a:noFill/>
        </p:spPr>
        <p:txBody>
          <a:bodyPr wrap="square" rtlCol="0">
            <a:spAutoFit/>
          </a:bodyPr>
          <a:lstStyle/>
          <a:p>
            <a:r>
              <a:rPr lang="en-US" dirty="0"/>
              <a:t>A site-to-site VPN is terminated on VPN gateways. VPN traffic is only encrypted between the gateways. Internal hosts have no knowledge that a VPN is being used</a:t>
            </a:r>
          </a:p>
          <a:p>
            <a:endParaRPr lang="en-US" dirty="0"/>
          </a:p>
        </p:txBody>
      </p:sp>
      <p:sp>
        <p:nvSpPr>
          <p:cNvPr id="5" name="TextBox 4">
            <a:extLst>
              <a:ext uri="{FF2B5EF4-FFF2-40B4-BE49-F238E27FC236}">
                <a16:creationId xmlns:a16="http://schemas.microsoft.com/office/drawing/2014/main" id="{F2A0A3F3-96C0-406D-B08F-124F42A18E15}"/>
              </a:ext>
            </a:extLst>
          </p:cNvPr>
          <p:cNvSpPr txBox="1"/>
          <p:nvPr/>
        </p:nvSpPr>
        <p:spPr>
          <a:xfrm>
            <a:off x="1332613" y="831443"/>
            <a:ext cx="7355073" cy="769441"/>
          </a:xfrm>
          <a:prstGeom prst="rect">
            <a:avLst/>
          </a:prstGeom>
          <a:noFill/>
        </p:spPr>
        <p:txBody>
          <a:bodyPr wrap="square" rtlCol="0">
            <a:spAutoFit/>
          </a:bodyPr>
          <a:lstStyle/>
          <a:p>
            <a:r>
              <a:rPr lang="en-US" sz="4400" dirty="0"/>
              <a:t>Site-to-Site VPN</a:t>
            </a:r>
          </a:p>
        </p:txBody>
      </p:sp>
    </p:spTree>
    <p:extLst>
      <p:ext uri="{BB962C8B-B14F-4D97-AF65-F5344CB8AC3E}">
        <p14:creationId xmlns:p14="http://schemas.microsoft.com/office/powerpoint/2010/main" val="36611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DB0257-C360-4A5D-8E63-A34EE09AFDAF}"/>
              </a:ext>
            </a:extLst>
          </p:cNvPr>
          <p:cNvSpPr txBox="1"/>
          <p:nvPr/>
        </p:nvSpPr>
        <p:spPr>
          <a:xfrm>
            <a:off x="1286540" y="988828"/>
            <a:ext cx="4790094" cy="769441"/>
          </a:xfrm>
          <a:prstGeom prst="rect">
            <a:avLst/>
          </a:prstGeom>
          <a:noFill/>
        </p:spPr>
        <p:txBody>
          <a:bodyPr wrap="none" rtlCol="0">
            <a:spAutoFit/>
          </a:bodyPr>
          <a:lstStyle/>
          <a:p>
            <a:r>
              <a:rPr lang="en-US" sz="4400" dirty="0"/>
              <a:t>Operating system?</a:t>
            </a:r>
          </a:p>
        </p:txBody>
      </p:sp>
      <p:sp>
        <p:nvSpPr>
          <p:cNvPr id="5" name="TextBox 4">
            <a:extLst>
              <a:ext uri="{FF2B5EF4-FFF2-40B4-BE49-F238E27FC236}">
                <a16:creationId xmlns:a16="http://schemas.microsoft.com/office/drawing/2014/main" id="{75B0F4FA-AD76-40A7-8A55-363057BBE867}"/>
              </a:ext>
            </a:extLst>
          </p:cNvPr>
          <p:cNvSpPr txBox="1"/>
          <p:nvPr/>
        </p:nvSpPr>
        <p:spPr>
          <a:xfrm>
            <a:off x="1109079" y="2266507"/>
            <a:ext cx="8894894" cy="523220"/>
          </a:xfrm>
          <a:prstGeom prst="rect">
            <a:avLst/>
          </a:prstGeom>
          <a:noFill/>
        </p:spPr>
        <p:txBody>
          <a:bodyPr wrap="square" rtlCol="0">
            <a:spAutoFit/>
          </a:bodyPr>
          <a:lstStyle/>
          <a:p>
            <a:r>
              <a:rPr lang="en-US" sz="1400" dirty="0"/>
              <a:t>An operating system (OS) is</a:t>
            </a:r>
            <a:r>
              <a:rPr lang="en-US" sz="1400" b="1" dirty="0"/>
              <a:t> system software that </a:t>
            </a:r>
            <a:r>
              <a:rPr lang="en-US" sz="1400" b="1" dirty="0">
                <a:highlight>
                  <a:srgbClr val="FFFF00"/>
                </a:highlight>
              </a:rPr>
              <a:t>manages computer hardware</a:t>
            </a:r>
            <a:r>
              <a:rPr lang="en-US" sz="1400" b="1" dirty="0"/>
              <a:t>, </a:t>
            </a:r>
            <a:r>
              <a:rPr lang="en-US" sz="1400" b="1" dirty="0">
                <a:highlight>
                  <a:srgbClr val="FFFF00"/>
                </a:highlight>
              </a:rPr>
              <a:t>software resources</a:t>
            </a:r>
            <a:r>
              <a:rPr lang="en-US" sz="1400" b="1" dirty="0"/>
              <a:t>, and </a:t>
            </a:r>
            <a:r>
              <a:rPr lang="en-US" sz="1400" b="1" dirty="0">
                <a:highlight>
                  <a:srgbClr val="FFFF00"/>
                </a:highlight>
              </a:rPr>
              <a:t>provides common services </a:t>
            </a:r>
            <a:r>
              <a:rPr lang="en-US" sz="1400" b="1" dirty="0"/>
              <a:t>for computer programs</a:t>
            </a:r>
            <a:endParaRPr lang="en-US" sz="1400" dirty="0"/>
          </a:p>
        </p:txBody>
      </p:sp>
      <p:pic>
        <p:nvPicPr>
          <p:cNvPr id="8" name="Graphic 7" descr="User">
            <a:extLst>
              <a:ext uri="{FF2B5EF4-FFF2-40B4-BE49-F238E27FC236}">
                <a16:creationId xmlns:a16="http://schemas.microsoft.com/office/drawing/2014/main" id="{36AD472F-4A55-4B94-B72E-F8350E54F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6540" y="4984914"/>
            <a:ext cx="1251857" cy="1251857"/>
          </a:xfrm>
          <a:prstGeom prst="rect">
            <a:avLst/>
          </a:prstGeom>
        </p:spPr>
      </p:pic>
      <p:pic>
        <p:nvPicPr>
          <p:cNvPr id="10" name="Graphic 9" descr="Smart Phone">
            <a:extLst>
              <a:ext uri="{FF2B5EF4-FFF2-40B4-BE49-F238E27FC236}">
                <a16:creationId xmlns:a16="http://schemas.microsoft.com/office/drawing/2014/main" id="{0A9FC470-7546-42CF-9169-61A61687C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82351" y="4968984"/>
            <a:ext cx="1251856" cy="1251856"/>
          </a:xfrm>
          <a:prstGeom prst="rect">
            <a:avLst/>
          </a:prstGeom>
        </p:spPr>
      </p:pic>
      <p:pic>
        <p:nvPicPr>
          <p:cNvPr id="12" name="Graphic 11" descr="Gears">
            <a:extLst>
              <a:ext uri="{FF2B5EF4-FFF2-40B4-BE49-F238E27FC236}">
                <a16:creationId xmlns:a16="http://schemas.microsoft.com/office/drawing/2014/main" id="{D441575F-E674-4BFE-8B51-E095A7D08C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1286" y="4984914"/>
            <a:ext cx="1185281" cy="1185281"/>
          </a:xfrm>
          <a:prstGeom prst="rect">
            <a:avLst/>
          </a:prstGeom>
        </p:spPr>
      </p:pic>
      <p:pic>
        <p:nvPicPr>
          <p:cNvPr id="14" name="Graphic 13" descr="Processor">
            <a:extLst>
              <a:ext uri="{FF2B5EF4-FFF2-40B4-BE49-F238E27FC236}">
                <a16:creationId xmlns:a16="http://schemas.microsoft.com/office/drawing/2014/main" id="{2010B0E3-B917-478D-A5F6-D8FD522861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5190" y="5033787"/>
            <a:ext cx="1185281" cy="1185281"/>
          </a:xfrm>
          <a:prstGeom prst="rect">
            <a:avLst/>
          </a:prstGeom>
        </p:spPr>
      </p:pic>
      <p:sp>
        <p:nvSpPr>
          <p:cNvPr id="15" name="Arrow: Left-Right 14">
            <a:extLst>
              <a:ext uri="{FF2B5EF4-FFF2-40B4-BE49-F238E27FC236}">
                <a16:creationId xmlns:a16="http://schemas.microsoft.com/office/drawing/2014/main" id="{386689BA-7896-435C-A73D-6C6BAE7B71F3}"/>
              </a:ext>
            </a:extLst>
          </p:cNvPr>
          <p:cNvSpPr/>
          <p:nvPr/>
        </p:nvSpPr>
        <p:spPr>
          <a:xfrm>
            <a:off x="2538397" y="5453743"/>
            <a:ext cx="433403" cy="2394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7D3B770D-48D0-4EDB-950B-8105894A0526}"/>
              </a:ext>
            </a:extLst>
          </p:cNvPr>
          <p:cNvSpPr/>
          <p:nvPr/>
        </p:nvSpPr>
        <p:spPr>
          <a:xfrm>
            <a:off x="7092223" y="5559625"/>
            <a:ext cx="433403" cy="2394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Left-Right 17">
            <a:extLst>
              <a:ext uri="{FF2B5EF4-FFF2-40B4-BE49-F238E27FC236}">
                <a16:creationId xmlns:a16="http://schemas.microsoft.com/office/drawing/2014/main" id="{5033D556-A1DE-46DF-BDEE-83BC0FF8319C}"/>
              </a:ext>
            </a:extLst>
          </p:cNvPr>
          <p:cNvSpPr/>
          <p:nvPr/>
        </p:nvSpPr>
        <p:spPr>
          <a:xfrm>
            <a:off x="4677080" y="5453743"/>
            <a:ext cx="433403" cy="23948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10680D6-79E9-44B1-9D81-663C294B4D8C}"/>
              </a:ext>
            </a:extLst>
          </p:cNvPr>
          <p:cNvSpPr txBox="1"/>
          <p:nvPr/>
        </p:nvSpPr>
        <p:spPr>
          <a:xfrm>
            <a:off x="1527037" y="6203483"/>
            <a:ext cx="770861" cy="369332"/>
          </a:xfrm>
          <a:prstGeom prst="rect">
            <a:avLst/>
          </a:prstGeom>
          <a:noFill/>
        </p:spPr>
        <p:txBody>
          <a:bodyPr wrap="square" rtlCol="0">
            <a:spAutoFit/>
          </a:bodyPr>
          <a:lstStyle/>
          <a:p>
            <a:r>
              <a:rPr lang="en-US" dirty="0"/>
              <a:t>Users</a:t>
            </a:r>
          </a:p>
        </p:txBody>
      </p:sp>
      <p:sp>
        <p:nvSpPr>
          <p:cNvPr id="20" name="Rectangle 19">
            <a:extLst>
              <a:ext uri="{FF2B5EF4-FFF2-40B4-BE49-F238E27FC236}">
                <a16:creationId xmlns:a16="http://schemas.microsoft.com/office/drawing/2014/main" id="{3C2296C7-11D9-4402-9070-B8889E532AE8}"/>
              </a:ext>
            </a:extLst>
          </p:cNvPr>
          <p:cNvSpPr/>
          <p:nvPr/>
        </p:nvSpPr>
        <p:spPr>
          <a:xfrm>
            <a:off x="3159929" y="6236771"/>
            <a:ext cx="1353256" cy="369332"/>
          </a:xfrm>
          <a:prstGeom prst="rect">
            <a:avLst/>
          </a:prstGeom>
        </p:spPr>
        <p:txBody>
          <a:bodyPr wrap="none">
            <a:spAutoFit/>
          </a:bodyPr>
          <a:lstStyle/>
          <a:p>
            <a:r>
              <a:rPr lang="en-US" dirty="0"/>
              <a:t>Application</a:t>
            </a:r>
          </a:p>
        </p:txBody>
      </p:sp>
      <p:sp>
        <p:nvSpPr>
          <p:cNvPr id="21" name="TextBox 20">
            <a:extLst>
              <a:ext uri="{FF2B5EF4-FFF2-40B4-BE49-F238E27FC236}">
                <a16:creationId xmlns:a16="http://schemas.microsoft.com/office/drawing/2014/main" id="{666116FD-7790-4E8A-A001-D1D22BCE7EB9}"/>
              </a:ext>
            </a:extLst>
          </p:cNvPr>
          <p:cNvSpPr txBox="1"/>
          <p:nvPr/>
        </p:nvSpPr>
        <p:spPr>
          <a:xfrm>
            <a:off x="5033423" y="6201327"/>
            <a:ext cx="2077813" cy="369332"/>
          </a:xfrm>
          <a:prstGeom prst="rect">
            <a:avLst/>
          </a:prstGeom>
          <a:noFill/>
        </p:spPr>
        <p:txBody>
          <a:bodyPr wrap="none" rtlCol="0">
            <a:spAutoFit/>
          </a:bodyPr>
          <a:lstStyle/>
          <a:p>
            <a:r>
              <a:rPr lang="en-US" dirty="0"/>
              <a:t>Operating systems</a:t>
            </a:r>
          </a:p>
        </p:txBody>
      </p:sp>
      <p:sp>
        <p:nvSpPr>
          <p:cNvPr id="22" name="Rectangle 21">
            <a:extLst>
              <a:ext uri="{FF2B5EF4-FFF2-40B4-BE49-F238E27FC236}">
                <a16:creationId xmlns:a16="http://schemas.microsoft.com/office/drawing/2014/main" id="{0F4180AF-AD51-4E61-9DF4-0617D42D0280}"/>
              </a:ext>
            </a:extLst>
          </p:cNvPr>
          <p:cNvSpPr/>
          <p:nvPr/>
        </p:nvSpPr>
        <p:spPr>
          <a:xfrm>
            <a:off x="7755190" y="6201327"/>
            <a:ext cx="1184940" cy="369332"/>
          </a:xfrm>
          <a:prstGeom prst="rect">
            <a:avLst/>
          </a:prstGeom>
        </p:spPr>
        <p:txBody>
          <a:bodyPr wrap="none">
            <a:spAutoFit/>
          </a:bodyPr>
          <a:lstStyle/>
          <a:p>
            <a:r>
              <a:rPr lang="en-US" dirty="0"/>
              <a:t>Hardware</a:t>
            </a:r>
          </a:p>
        </p:txBody>
      </p:sp>
      <p:sp>
        <p:nvSpPr>
          <p:cNvPr id="23" name="Rectangle 22">
            <a:extLst>
              <a:ext uri="{FF2B5EF4-FFF2-40B4-BE49-F238E27FC236}">
                <a16:creationId xmlns:a16="http://schemas.microsoft.com/office/drawing/2014/main" id="{BF4110F9-8229-468E-8D57-0F90C4B796A2}"/>
              </a:ext>
            </a:extLst>
          </p:cNvPr>
          <p:cNvSpPr/>
          <p:nvPr/>
        </p:nvSpPr>
        <p:spPr>
          <a:xfrm>
            <a:off x="1792568" y="3059668"/>
            <a:ext cx="5724324" cy="1169551"/>
          </a:xfrm>
          <a:prstGeom prst="rect">
            <a:avLst/>
          </a:prstGeom>
        </p:spPr>
        <p:txBody>
          <a:bodyPr wrap="none">
            <a:spAutoFit/>
          </a:bodyPr>
          <a:lstStyle/>
          <a:p>
            <a:pPr marL="285750" indent="-285750">
              <a:buFont typeface="Arial" panose="020B0604020202020204" pitchFamily="34" charset="0"/>
              <a:buChar char="•"/>
            </a:pPr>
            <a:r>
              <a:rPr lang="en-US" sz="1400" dirty="0"/>
              <a:t>Hardware Management (motherboard, RAM, Processor, Hard disk)</a:t>
            </a:r>
          </a:p>
          <a:p>
            <a:pPr marL="285750" indent="-285750">
              <a:buFont typeface="Arial" panose="020B0604020202020204" pitchFamily="34" charset="0"/>
              <a:buChar char="•"/>
            </a:pPr>
            <a:r>
              <a:rPr lang="en-US" sz="1400" dirty="0"/>
              <a:t>Memory Management</a:t>
            </a:r>
          </a:p>
          <a:p>
            <a:pPr marL="285750" indent="-285750">
              <a:buFont typeface="Arial" panose="020B0604020202020204" pitchFamily="34" charset="0"/>
              <a:buChar char="•"/>
            </a:pPr>
            <a:r>
              <a:rPr lang="en-US" sz="1400" dirty="0"/>
              <a:t>Managing Multitasking</a:t>
            </a:r>
          </a:p>
          <a:p>
            <a:pPr marL="285750" indent="-285750">
              <a:buFont typeface="Arial" panose="020B0604020202020204" pitchFamily="34" charset="0"/>
              <a:buChar char="•"/>
            </a:pPr>
            <a:r>
              <a:rPr lang="en-US" sz="1400" dirty="0"/>
              <a:t>Managing Multiple users</a:t>
            </a:r>
          </a:p>
          <a:p>
            <a:pPr marL="285750" indent="-285750">
              <a:buFont typeface="Arial" panose="020B0604020202020204" pitchFamily="34" charset="0"/>
              <a:buChar char="•"/>
            </a:pPr>
            <a:r>
              <a:rPr lang="en-US" sz="1400" dirty="0"/>
              <a:t>Process management</a:t>
            </a:r>
          </a:p>
        </p:txBody>
      </p:sp>
    </p:spTree>
    <p:extLst>
      <p:ext uri="{BB962C8B-B14F-4D97-AF65-F5344CB8AC3E}">
        <p14:creationId xmlns:p14="http://schemas.microsoft.com/office/powerpoint/2010/main" val="3897076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E0590E-D297-4F68-ABBD-7FBC9C590D36}"/>
              </a:ext>
            </a:extLst>
          </p:cNvPr>
          <p:cNvSpPr txBox="1"/>
          <p:nvPr/>
        </p:nvSpPr>
        <p:spPr>
          <a:xfrm>
            <a:off x="1174393" y="1214038"/>
            <a:ext cx="1409360" cy="769441"/>
          </a:xfrm>
          <a:prstGeom prst="rect">
            <a:avLst/>
          </a:prstGeom>
          <a:noFill/>
        </p:spPr>
        <p:txBody>
          <a:bodyPr wrap="none" rtlCol="0">
            <a:spAutoFit/>
          </a:bodyPr>
          <a:lstStyle/>
          <a:p>
            <a:r>
              <a:rPr lang="en-US" sz="4400" dirty="0" err="1"/>
              <a:t>linux</a:t>
            </a:r>
            <a:endParaRPr lang="en-US" sz="4400" dirty="0"/>
          </a:p>
        </p:txBody>
      </p:sp>
      <p:sp>
        <p:nvSpPr>
          <p:cNvPr id="5" name="TextBox 4">
            <a:extLst>
              <a:ext uri="{FF2B5EF4-FFF2-40B4-BE49-F238E27FC236}">
                <a16:creationId xmlns:a16="http://schemas.microsoft.com/office/drawing/2014/main" id="{F6DC998E-6A30-47AA-B60D-FDC0ACFF3700}"/>
              </a:ext>
            </a:extLst>
          </p:cNvPr>
          <p:cNvSpPr txBox="1"/>
          <p:nvPr/>
        </p:nvSpPr>
        <p:spPr>
          <a:xfrm>
            <a:off x="1174393" y="2152755"/>
            <a:ext cx="8209092"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200" dirty="0"/>
              <a:t>Linux is a set of </a:t>
            </a:r>
            <a:r>
              <a:rPr lang="en-US" sz="1200" dirty="0">
                <a:highlight>
                  <a:srgbClr val="FFFF00"/>
                </a:highlight>
              </a:rPr>
              <a:t>open source </a:t>
            </a:r>
            <a:r>
              <a:rPr lang="en-US" sz="1200" dirty="0"/>
              <a:t>operating systems. </a:t>
            </a:r>
          </a:p>
          <a:p>
            <a:pPr marL="285750" indent="-285750">
              <a:buFont typeface="Arial" panose="020B0604020202020204" pitchFamily="34" charset="0"/>
              <a:buChar char="•"/>
            </a:pPr>
            <a:r>
              <a:rPr lang="en-US" sz="1200" dirty="0"/>
              <a:t>Its as simple as that just like </a:t>
            </a:r>
            <a:r>
              <a:rPr lang="en-US" sz="1200" dirty="0">
                <a:highlight>
                  <a:srgbClr val="FFFF00"/>
                </a:highlight>
              </a:rPr>
              <a:t>windows and mac</a:t>
            </a:r>
            <a:r>
              <a:rPr lang="en-US" sz="1200" dirty="0"/>
              <a:t>.</a:t>
            </a:r>
          </a:p>
          <a:p>
            <a:pPr marL="285750" indent="-285750">
              <a:buFont typeface="Arial" panose="020B0604020202020204" pitchFamily="34" charset="0"/>
              <a:buChar char="•"/>
            </a:pPr>
            <a:r>
              <a:rPr lang="en-US" sz="1200" dirty="0"/>
              <a:t>Linux based OS provide us an </a:t>
            </a:r>
            <a:r>
              <a:rPr lang="en-US" sz="1200" dirty="0">
                <a:highlight>
                  <a:srgbClr val="FFFF00"/>
                </a:highlight>
              </a:rPr>
              <a:t>interface </a:t>
            </a:r>
            <a:r>
              <a:rPr lang="en-US" sz="1200" dirty="0"/>
              <a:t>to use </a:t>
            </a:r>
            <a:r>
              <a:rPr lang="en-US" sz="1200" dirty="0">
                <a:highlight>
                  <a:srgbClr val="FFFF00"/>
                </a:highlight>
              </a:rPr>
              <a:t>specific programs</a:t>
            </a:r>
            <a:r>
              <a:rPr lang="en-US" sz="1200" dirty="0"/>
              <a:t> with </a:t>
            </a:r>
            <a:r>
              <a:rPr lang="en-US" sz="1200" dirty="0">
                <a:highlight>
                  <a:srgbClr val="FFFF00"/>
                </a:highlight>
              </a:rPr>
              <a:t>help of the hardware.</a:t>
            </a:r>
          </a:p>
          <a:p>
            <a:pPr marL="285750" indent="-285750">
              <a:buFont typeface="Arial" panose="020B0604020202020204" pitchFamily="34" charset="0"/>
              <a:buChar char="•"/>
            </a:pPr>
            <a:r>
              <a:rPr lang="en-US" sz="1200" dirty="0"/>
              <a:t>functionality list is quite like UNIX.</a:t>
            </a:r>
          </a:p>
          <a:p>
            <a:pPr marL="285750" indent="-285750">
              <a:buFont typeface="Arial" panose="020B0604020202020204" pitchFamily="34" charset="0"/>
              <a:buChar char="•"/>
            </a:pPr>
            <a:r>
              <a:rPr lang="en-US" sz="1200" dirty="0"/>
              <a:t>Opensource </a:t>
            </a:r>
          </a:p>
          <a:p>
            <a:pPr marL="285750" indent="-285750">
              <a:buFont typeface="Arial" panose="020B0604020202020204" pitchFamily="34" charset="0"/>
              <a:buChar char="•"/>
            </a:pPr>
            <a:r>
              <a:rPr lang="en-US" sz="1200" dirty="0"/>
              <a:t>Distribution </a:t>
            </a:r>
          </a:p>
        </p:txBody>
      </p:sp>
      <p:sp>
        <p:nvSpPr>
          <p:cNvPr id="6" name="TextBox 5">
            <a:extLst>
              <a:ext uri="{FF2B5EF4-FFF2-40B4-BE49-F238E27FC236}">
                <a16:creationId xmlns:a16="http://schemas.microsoft.com/office/drawing/2014/main" id="{F14C7496-C9BD-40BC-9101-CC4E6274BC66}"/>
              </a:ext>
            </a:extLst>
          </p:cNvPr>
          <p:cNvSpPr txBox="1"/>
          <p:nvPr/>
        </p:nvSpPr>
        <p:spPr>
          <a:xfrm>
            <a:off x="1174393" y="4014804"/>
            <a:ext cx="4043094" cy="769441"/>
          </a:xfrm>
          <a:prstGeom prst="rect">
            <a:avLst/>
          </a:prstGeom>
          <a:noFill/>
        </p:spPr>
        <p:txBody>
          <a:bodyPr wrap="none" rtlCol="0">
            <a:spAutoFit/>
          </a:bodyPr>
          <a:lstStyle/>
          <a:p>
            <a:r>
              <a:rPr lang="en-US" sz="4400" dirty="0"/>
              <a:t>History of </a:t>
            </a:r>
            <a:r>
              <a:rPr lang="en-US" sz="4400" dirty="0" err="1"/>
              <a:t>linux</a:t>
            </a:r>
            <a:endParaRPr lang="en-US" sz="4400" dirty="0"/>
          </a:p>
        </p:txBody>
      </p:sp>
      <p:sp>
        <p:nvSpPr>
          <p:cNvPr id="7" name="TextBox 6">
            <a:extLst>
              <a:ext uri="{FF2B5EF4-FFF2-40B4-BE49-F238E27FC236}">
                <a16:creationId xmlns:a16="http://schemas.microsoft.com/office/drawing/2014/main" id="{D575FDE4-7AEE-4B0D-88FC-C57BB8FD6D6A}"/>
              </a:ext>
            </a:extLst>
          </p:cNvPr>
          <p:cNvSpPr txBox="1"/>
          <p:nvPr/>
        </p:nvSpPr>
        <p:spPr>
          <a:xfrm>
            <a:off x="1174393" y="4784245"/>
            <a:ext cx="8209092"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highlight>
                  <a:srgbClr val="FFFF00"/>
                </a:highlight>
              </a:rPr>
              <a:t>Linus Torvalds</a:t>
            </a:r>
            <a:r>
              <a:rPr lang="en-US" sz="1200" dirty="0"/>
              <a:t> the creator of </a:t>
            </a:r>
            <a:r>
              <a:rPr lang="en-US" sz="1200" dirty="0" err="1"/>
              <a:t>linux</a:t>
            </a:r>
            <a:r>
              <a:rPr lang="en-US" sz="1200" dirty="0"/>
              <a:t> (1990s)</a:t>
            </a:r>
          </a:p>
          <a:p>
            <a:pPr marL="285750" indent="-285750">
              <a:buFont typeface="Arial" panose="020B0604020202020204" pitchFamily="34" charset="0"/>
              <a:buChar char="•"/>
            </a:pPr>
            <a:r>
              <a:rPr lang="en-US" sz="1200" dirty="0"/>
              <a:t>Wrote his own </a:t>
            </a:r>
            <a:r>
              <a:rPr lang="en-US" sz="1200" dirty="0" err="1">
                <a:highlight>
                  <a:srgbClr val="FFFF00"/>
                </a:highlight>
              </a:rPr>
              <a:t>unix</a:t>
            </a:r>
            <a:r>
              <a:rPr lang="en-US" sz="1200" dirty="0">
                <a:highlight>
                  <a:srgbClr val="FFFF00"/>
                </a:highlight>
              </a:rPr>
              <a:t>-like</a:t>
            </a:r>
            <a:r>
              <a:rPr lang="en-US" sz="1200" dirty="0"/>
              <a:t> operating system.</a:t>
            </a:r>
          </a:p>
        </p:txBody>
      </p:sp>
    </p:spTree>
    <p:extLst>
      <p:ext uri="{BB962C8B-B14F-4D97-AF65-F5344CB8AC3E}">
        <p14:creationId xmlns:p14="http://schemas.microsoft.com/office/powerpoint/2010/main" val="54588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4EFCE-F9BF-4CD5-89DC-22474ED9D9E8}"/>
              </a:ext>
            </a:extLst>
          </p:cNvPr>
          <p:cNvSpPr txBox="1"/>
          <p:nvPr/>
        </p:nvSpPr>
        <p:spPr>
          <a:xfrm>
            <a:off x="1166798" y="1130673"/>
            <a:ext cx="6904967" cy="769441"/>
          </a:xfrm>
          <a:prstGeom prst="rect">
            <a:avLst/>
          </a:prstGeom>
          <a:noFill/>
        </p:spPr>
        <p:txBody>
          <a:bodyPr wrap="none" rtlCol="0">
            <a:spAutoFit/>
          </a:bodyPr>
          <a:lstStyle/>
          <a:p>
            <a:r>
              <a:rPr lang="en-US" sz="4400" dirty="0"/>
              <a:t>Various </a:t>
            </a:r>
            <a:r>
              <a:rPr lang="en-US" sz="4400" dirty="0" err="1"/>
              <a:t>linux</a:t>
            </a:r>
            <a:r>
              <a:rPr lang="en-US" sz="4400" dirty="0"/>
              <a:t> Distributions</a:t>
            </a:r>
          </a:p>
        </p:txBody>
      </p:sp>
      <p:sp>
        <p:nvSpPr>
          <p:cNvPr id="6" name="TextBox 5">
            <a:extLst>
              <a:ext uri="{FF2B5EF4-FFF2-40B4-BE49-F238E27FC236}">
                <a16:creationId xmlns:a16="http://schemas.microsoft.com/office/drawing/2014/main" id="{E0A24EFD-1BA1-4771-BE44-9F62F2E8F8E5}"/>
              </a:ext>
            </a:extLst>
          </p:cNvPr>
          <p:cNvSpPr txBox="1"/>
          <p:nvPr/>
        </p:nvSpPr>
        <p:spPr>
          <a:xfrm>
            <a:off x="1166798" y="2204541"/>
            <a:ext cx="8209092" cy="3434723"/>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dirty="0"/>
              <a:t>RED HAT ENTERPRISE LINUX</a:t>
            </a:r>
          </a:p>
          <a:p>
            <a:pPr marL="285750" indent="-285750">
              <a:lnSpc>
                <a:spcPct val="250000"/>
              </a:lnSpc>
              <a:buFont typeface="Arial" panose="020B0604020202020204" pitchFamily="34" charset="0"/>
              <a:buChar char="•"/>
            </a:pPr>
            <a:r>
              <a:rPr lang="en-US" dirty="0"/>
              <a:t>FEDORA</a:t>
            </a:r>
          </a:p>
          <a:p>
            <a:pPr marL="285750" indent="-285750">
              <a:lnSpc>
                <a:spcPct val="250000"/>
              </a:lnSpc>
              <a:buFont typeface="Arial" panose="020B0604020202020204" pitchFamily="34" charset="0"/>
              <a:buChar char="•"/>
            </a:pPr>
            <a:r>
              <a:rPr lang="en-US" dirty="0"/>
              <a:t>DEBIAN</a:t>
            </a:r>
          </a:p>
          <a:p>
            <a:pPr marL="285750" indent="-285750">
              <a:lnSpc>
                <a:spcPct val="250000"/>
              </a:lnSpc>
              <a:buFont typeface="Arial" panose="020B0604020202020204" pitchFamily="34" charset="0"/>
              <a:buChar char="•"/>
            </a:pPr>
            <a:r>
              <a:rPr lang="en-US" dirty="0"/>
              <a:t>UBUNTU</a:t>
            </a:r>
          </a:p>
          <a:p>
            <a:pPr marL="285750" indent="-285750">
              <a:lnSpc>
                <a:spcPct val="250000"/>
              </a:lnSpc>
              <a:buFont typeface="Arial" panose="020B0604020202020204" pitchFamily="34" charset="0"/>
              <a:buChar char="•"/>
            </a:pPr>
            <a:r>
              <a:rPr lang="en-US" dirty="0"/>
              <a:t>OTHER</a:t>
            </a:r>
          </a:p>
        </p:txBody>
      </p:sp>
      <p:pic>
        <p:nvPicPr>
          <p:cNvPr id="2052" name="Picture 4" descr="See the source image">
            <a:extLst>
              <a:ext uri="{FF2B5EF4-FFF2-40B4-BE49-F238E27FC236}">
                <a16:creationId xmlns:a16="http://schemas.microsoft.com/office/drawing/2014/main" id="{FC994536-9E80-4BA1-9240-25DA707C5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2132082"/>
            <a:ext cx="1594765" cy="10631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5F9425D-C4E1-4D8A-9DCB-01E86A87D864}"/>
              </a:ext>
            </a:extLst>
          </p:cNvPr>
          <p:cNvPicPr>
            <a:picLocks noChangeAspect="1"/>
          </p:cNvPicPr>
          <p:nvPr/>
        </p:nvPicPr>
        <p:blipFill>
          <a:blip r:embed="rId3"/>
          <a:stretch>
            <a:fillRect/>
          </a:stretch>
        </p:blipFill>
        <p:spPr>
          <a:xfrm>
            <a:off x="4942770" y="2851457"/>
            <a:ext cx="1438980" cy="1286707"/>
          </a:xfrm>
          <a:prstGeom prst="rect">
            <a:avLst/>
          </a:prstGeom>
        </p:spPr>
      </p:pic>
      <p:pic>
        <p:nvPicPr>
          <p:cNvPr id="2054" name="Picture 6" descr="Debian 11: Moving forward while standing still | TechRepublic">
            <a:extLst>
              <a:ext uri="{FF2B5EF4-FFF2-40B4-BE49-F238E27FC236}">
                <a16:creationId xmlns:a16="http://schemas.microsoft.com/office/drawing/2014/main" id="{C07501D6-9F37-4972-B031-9F4EB47E1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185" y="3739406"/>
            <a:ext cx="2000250" cy="1567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e the source image">
            <a:extLst>
              <a:ext uri="{FF2B5EF4-FFF2-40B4-BE49-F238E27FC236}">
                <a16:creationId xmlns:a16="http://schemas.microsoft.com/office/drawing/2014/main" id="{DD60F0C8-1B15-45AE-815D-E5F9B7A70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7700" y="4663178"/>
            <a:ext cx="1924050" cy="108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76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364E67-6BBC-4134-8915-4ACB220241EA}"/>
              </a:ext>
            </a:extLst>
          </p:cNvPr>
          <p:cNvSpPr txBox="1"/>
          <p:nvPr/>
        </p:nvSpPr>
        <p:spPr>
          <a:xfrm>
            <a:off x="1166798" y="1130673"/>
            <a:ext cx="3355406" cy="769441"/>
          </a:xfrm>
          <a:prstGeom prst="rect">
            <a:avLst/>
          </a:prstGeom>
          <a:noFill/>
        </p:spPr>
        <p:txBody>
          <a:bodyPr wrap="none" rtlCol="0">
            <a:spAutoFit/>
          </a:bodyPr>
          <a:lstStyle/>
          <a:p>
            <a:r>
              <a:rPr lang="en-US" sz="4400" dirty="0"/>
              <a:t>Architecture</a:t>
            </a:r>
          </a:p>
        </p:txBody>
      </p:sp>
      <p:sp>
        <p:nvSpPr>
          <p:cNvPr id="7" name="TextBox 6">
            <a:extLst>
              <a:ext uri="{FF2B5EF4-FFF2-40B4-BE49-F238E27FC236}">
                <a16:creationId xmlns:a16="http://schemas.microsoft.com/office/drawing/2014/main" id="{8AB97689-EDBC-417A-8297-E1A15F02D926}"/>
              </a:ext>
            </a:extLst>
          </p:cNvPr>
          <p:cNvSpPr txBox="1"/>
          <p:nvPr/>
        </p:nvSpPr>
        <p:spPr>
          <a:xfrm>
            <a:off x="1166798" y="2285922"/>
            <a:ext cx="5041350" cy="277685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Hardware</a:t>
            </a:r>
          </a:p>
          <a:p>
            <a:pPr marL="285750" indent="-285750">
              <a:lnSpc>
                <a:spcPct val="200000"/>
              </a:lnSpc>
              <a:buFont typeface="Arial" panose="020B0604020202020204" pitchFamily="34" charset="0"/>
              <a:buChar char="•"/>
            </a:pPr>
            <a:r>
              <a:rPr lang="en-US" dirty="0"/>
              <a:t>Kernel(program)</a:t>
            </a:r>
          </a:p>
          <a:p>
            <a:pPr marL="285750" indent="-285750">
              <a:lnSpc>
                <a:spcPct val="200000"/>
              </a:lnSpc>
              <a:buFont typeface="Arial" panose="020B0604020202020204" pitchFamily="34" charset="0"/>
              <a:buChar char="•"/>
            </a:pPr>
            <a:r>
              <a:rPr lang="en-US" dirty="0"/>
              <a:t>Shell(program) –command line interface</a:t>
            </a:r>
          </a:p>
          <a:p>
            <a:pPr marL="285750" indent="-285750">
              <a:lnSpc>
                <a:spcPct val="200000"/>
              </a:lnSpc>
              <a:buFont typeface="Arial" panose="020B0604020202020204" pitchFamily="34" charset="0"/>
              <a:buChar char="•"/>
            </a:pPr>
            <a:r>
              <a:rPr lang="en-US" dirty="0"/>
              <a:t>Commands</a:t>
            </a:r>
          </a:p>
          <a:p>
            <a:pPr marL="285750" indent="-285750">
              <a:lnSpc>
                <a:spcPct val="200000"/>
              </a:lnSpc>
              <a:buFont typeface="Arial" panose="020B0604020202020204" pitchFamily="34" charset="0"/>
              <a:buChar char="•"/>
            </a:pPr>
            <a:r>
              <a:rPr lang="en-US" dirty="0"/>
              <a:t>File and directories (folder)</a:t>
            </a:r>
          </a:p>
        </p:txBody>
      </p:sp>
      <p:pic>
        <p:nvPicPr>
          <p:cNvPr id="4" name="Picture 3">
            <a:extLst>
              <a:ext uri="{FF2B5EF4-FFF2-40B4-BE49-F238E27FC236}">
                <a16:creationId xmlns:a16="http://schemas.microsoft.com/office/drawing/2014/main" id="{1B9694AC-FAF4-4659-9485-5746B2D6BD1A}"/>
              </a:ext>
            </a:extLst>
          </p:cNvPr>
          <p:cNvPicPr>
            <a:picLocks noChangeAspect="1"/>
          </p:cNvPicPr>
          <p:nvPr/>
        </p:nvPicPr>
        <p:blipFill>
          <a:blip r:embed="rId2"/>
          <a:stretch>
            <a:fillRect/>
          </a:stretch>
        </p:blipFill>
        <p:spPr>
          <a:xfrm>
            <a:off x="6451569" y="2050189"/>
            <a:ext cx="3300467" cy="3248315"/>
          </a:xfrm>
          <a:prstGeom prst="rect">
            <a:avLst/>
          </a:prstGeom>
        </p:spPr>
      </p:pic>
    </p:spTree>
    <p:extLst>
      <p:ext uri="{BB962C8B-B14F-4D97-AF65-F5344CB8AC3E}">
        <p14:creationId xmlns:p14="http://schemas.microsoft.com/office/powerpoint/2010/main" val="415061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A0EE57-AEA5-4BF0-ACE0-A082E54C7DC5}"/>
              </a:ext>
            </a:extLst>
          </p:cNvPr>
          <p:cNvSpPr txBox="1"/>
          <p:nvPr/>
        </p:nvSpPr>
        <p:spPr>
          <a:xfrm>
            <a:off x="1166798" y="1130673"/>
            <a:ext cx="3716787" cy="769441"/>
          </a:xfrm>
          <a:prstGeom prst="rect">
            <a:avLst/>
          </a:prstGeom>
          <a:noFill/>
        </p:spPr>
        <p:txBody>
          <a:bodyPr wrap="none" rtlCol="0">
            <a:spAutoFit/>
          </a:bodyPr>
          <a:lstStyle/>
          <a:p>
            <a:r>
              <a:rPr lang="en-US" sz="4400" dirty="0"/>
              <a:t>Types of users</a:t>
            </a:r>
          </a:p>
        </p:txBody>
      </p:sp>
      <p:sp>
        <p:nvSpPr>
          <p:cNvPr id="5" name="TextBox 4">
            <a:extLst>
              <a:ext uri="{FF2B5EF4-FFF2-40B4-BE49-F238E27FC236}">
                <a16:creationId xmlns:a16="http://schemas.microsoft.com/office/drawing/2014/main" id="{8264077E-D229-4287-9419-EBD82E4FC46B}"/>
              </a:ext>
            </a:extLst>
          </p:cNvPr>
          <p:cNvSpPr txBox="1"/>
          <p:nvPr/>
        </p:nvSpPr>
        <p:spPr>
          <a:xfrm>
            <a:off x="1166798" y="2505670"/>
            <a:ext cx="5262577" cy="923330"/>
          </a:xfrm>
          <a:prstGeom prst="rect">
            <a:avLst/>
          </a:prstGeom>
          <a:noFill/>
        </p:spPr>
        <p:txBody>
          <a:bodyPr wrap="square" rtlCol="0">
            <a:spAutoFit/>
          </a:bodyPr>
          <a:lstStyle/>
          <a:p>
            <a:r>
              <a:rPr lang="en-US" dirty="0"/>
              <a:t>Root user</a:t>
            </a:r>
          </a:p>
          <a:p>
            <a:pPr marL="285750" indent="-285750">
              <a:buFont typeface="Arial" panose="020B0604020202020204" pitchFamily="34" charset="0"/>
              <a:buChar char="•"/>
            </a:pPr>
            <a:r>
              <a:rPr lang="en-US" sz="1200" dirty="0"/>
              <a:t>One root user</a:t>
            </a:r>
          </a:p>
          <a:p>
            <a:pPr marL="285750" indent="-285750">
              <a:buFont typeface="Arial" panose="020B0604020202020204" pitchFamily="34" charset="0"/>
              <a:buChar char="•"/>
            </a:pPr>
            <a:r>
              <a:rPr lang="en-US" sz="1200" dirty="0"/>
              <a:t>Root user can run all the which is present in  :- user/</a:t>
            </a:r>
            <a:r>
              <a:rPr lang="en-US" sz="1200" dirty="0" err="1"/>
              <a:t>sbin</a:t>
            </a:r>
            <a:endParaRPr lang="en-US" sz="1200" dirty="0"/>
          </a:p>
          <a:p>
            <a:pPr marL="285750" indent="-285750">
              <a:buFont typeface="Arial" panose="020B0604020202020204" pitchFamily="34" charset="0"/>
              <a:buChar char="•"/>
            </a:pPr>
            <a:r>
              <a:rPr lang="en-US" sz="1200" dirty="0"/>
              <a:t>Symbol of root user #</a:t>
            </a:r>
          </a:p>
        </p:txBody>
      </p:sp>
      <p:sp>
        <p:nvSpPr>
          <p:cNvPr id="7" name="TextBox 6">
            <a:extLst>
              <a:ext uri="{FF2B5EF4-FFF2-40B4-BE49-F238E27FC236}">
                <a16:creationId xmlns:a16="http://schemas.microsoft.com/office/drawing/2014/main" id="{328A17B6-5FD9-4272-9ABB-F376B5EEAD88}"/>
              </a:ext>
            </a:extLst>
          </p:cNvPr>
          <p:cNvSpPr txBox="1"/>
          <p:nvPr/>
        </p:nvSpPr>
        <p:spPr>
          <a:xfrm>
            <a:off x="1166798" y="3825007"/>
            <a:ext cx="7255232" cy="923330"/>
          </a:xfrm>
          <a:prstGeom prst="rect">
            <a:avLst/>
          </a:prstGeom>
          <a:noFill/>
        </p:spPr>
        <p:txBody>
          <a:bodyPr wrap="square" rtlCol="0">
            <a:spAutoFit/>
          </a:bodyPr>
          <a:lstStyle/>
          <a:p>
            <a:r>
              <a:rPr lang="en-US" dirty="0"/>
              <a:t>Non root user</a:t>
            </a:r>
          </a:p>
          <a:p>
            <a:pPr marL="285750" indent="-285750">
              <a:buFont typeface="Arial" panose="020B0604020202020204" pitchFamily="34" charset="0"/>
              <a:buChar char="•"/>
            </a:pPr>
            <a:r>
              <a:rPr lang="en-US" sz="1200" dirty="0"/>
              <a:t>More then one root user</a:t>
            </a:r>
          </a:p>
          <a:p>
            <a:pPr marL="285750" indent="-285750">
              <a:buFont typeface="Arial" panose="020B0604020202020204" pitchFamily="34" charset="0"/>
              <a:buChar char="•"/>
            </a:pPr>
            <a:r>
              <a:rPr lang="en-US" sz="1200" dirty="0"/>
              <a:t>Non-root user can run only limited command which is present in :- </a:t>
            </a:r>
            <a:r>
              <a:rPr lang="en-US" sz="1200" dirty="0" err="1"/>
              <a:t>usr</a:t>
            </a:r>
            <a:r>
              <a:rPr lang="en-US" sz="1200" dirty="0"/>
              <a:t>/bin (directory)</a:t>
            </a:r>
          </a:p>
          <a:p>
            <a:pPr marL="285750" indent="-285750">
              <a:buFont typeface="Arial" panose="020B0604020202020204" pitchFamily="34" charset="0"/>
              <a:buChar char="•"/>
            </a:pPr>
            <a:r>
              <a:rPr lang="en-US" sz="1200" dirty="0"/>
              <a:t>Symbol of root user $</a:t>
            </a:r>
          </a:p>
        </p:txBody>
      </p:sp>
    </p:spTree>
    <p:extLst>
      <p:ext uri="{BB962C8B-B14F-4D97-AF65-F5344CB8AC3E}">
        <p14:creationId xmlns:p14="http://schemas.microsoft.com/office/powerpoint/2010/main" val="347260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A0081B-52EF-49AE-88D0-1EC50440427A}"/>
              </a:ext>
            </a:extLst>
          </p:cNvPr>
          <p:cNvSpPr txBox="1"/>
          <p:nvPr/>
        </p:nvSpPr>
        <p:spPr>
          <a:xfrm>
            <a:off x="1166798" y="2191345"/>
            <a:ext cx="8367727" cy="3323987"/>
          </a:xfrm>
          <a:prstGeom prst="rect">
            <a:avLst/>
          </a:prstGeom>
          <a:noFill/>
        </p:spPr>
        <p:txBody>
          <a:bodyPr wrap="square" rtlCol="0">
            <a:spAutoFit/>
          </a:bodyPr>
          <a:lstStyle/>
          <a:p>
            <a:r>
              <a:rPr lang="en-US" dirty="0"/>
              <a:t>Kernel</a:t>
            </a:r>
          </a:p>
          <a:p>
            <a:pPr marL="285750" indent="-285750">
              <a:buFont typeface="Arial" panose="020B0604020202020204" pitchFamily="34" charset="0"/>
              <a:buChar char="•"/>
            </a:pPr>
            <a:r>
              <a:rPr lang="en-US" sz="1200" dirty="0"/>
              <a:t>Kernel is the core part of Linux. </a:t>
            </a:r>
          </a:p>
          <a:p>
            <a:pPr marL="285750" indent="-285750">
              <a:buFont typeface="Arial" panose="020B0604020202020204" pitchFamily="34" charset="0"/>
              <a:buChar char="•"/>
            </a:pPr>
            <a:r>
              <a:rPr lang="en-US" sz="1200" dirty="0"/>
              <a:t>It is responsible for all major activities of this operating system. </a:t>
            </a:r>
          </a:p>
          <a:p>
            <a:pPr marL="285750" indent="-285750">
              <a:buFont typeface="Arial" panose="020B0604020202020204" pitchFamily="34" charset="0"/>
              <a:buChar char="•"/>
            </a:pPr>
            <a:r>
              <a:rPr lang="en-US" sz="1200" dirty="0"/>
              <a:t>It is consisting of various modules and it interacts directly with the underlying hardware. </a:t>
            </a:r>
          </a:p>
          <a:p>
            <a:pPr marL="285750" indent="-285750">
              <a:buFont typeface="Arial" panose="020B0604020202020204" pitchFamily="34" charset="0"/>
              <a:buChar char="•"/>
            </a:pPr>
            <a:r>
              <a:rPr lang="en-US" sz="1200" dirty="0"/>
              <a:t>Kernel provides the required abstraction to hide low level hardware details to system or application programs.</a:t>
            </a:r>
          </a:p>
          <a:p>
            <a:r>
              <a:rPr lang="en-US" sz="1200" dirty="0"/>
              <a:t>                      • Monolithic Kernel             • Micro kernels               • Hybrid kernels </a:t>
            </a:r>
          </a:p>
          <a:p>
            <a:endParaRPr lang="en-US" sz="1200" dirty="0"/>
          </a:p>
          <a:p>
            <a:endParaRPr lang="en-US" sz="1200" dirty="0"/>
          </a:p>
          <a:p>
            <a:r>
              <a:rPr lang="en-US" dirty="0"/>
              <a:t>System Library:</a:t>
            </a:r>
          </a:p>
          <a:p>
            <a:r>
              <a:rPr lang="en-US" sz="1200" dirty="0"/>
              <a:t>System libraries are special functions or programs using which application programs or system utilities accesses Kernel's features. These libraries implement most of the functionalities of the operating system and do not require kernel module's code access rights. </a:t>
            </a:r>
          </a:p>
          <a:p>
            <a:endParaRPr lang="en-US" dirty="0"/>
          </a:p>
          <a:p>
            <a:r>
              <a:rPr lang="en-US" dirty="0"/>
              <a:t>System Utility:</a:t>
            </a:r>
          </a:p>
          <a:p>
            <a:r>
              <a:rPr lang="en-US" sz="1200" dirty="0"/>
              <a:t>System Utility programs are responsible for doing specialized, individual level tasks.</a:t>
            </a:r>
          </a:p>
        </p:txBody>
      </p:sp>
      <p:sp>
        <p:nvSpPr>
          <p:cNvPr id="5" name="TextBox 4">
            <a:extLst>
              <a:ext uri="{FF2B5EF4-FFF2-40B4-BE49-F238E27FC236}">
                <a16:creationId xmlns:a16="http://schemas.microsoft.com/office/drawing/2014/main" id="{CCEC885C-ED07-4FA1-8008-5966B3A5B9C3}"/>
              </a:ext>
            </a:extLst>
          </p:cNvPr>
          <p:cNvSpPr txBox="1"/>
          <p:nvPr/>
        </p:nvSpPr>
        <p:spPr>
          <a:xfrm>
            <a:off x="1052499" y="482973"/>
            <a:ext cx="7881952" cy="1446550"/>
          </a:xfrm>
          <a:prstGeom prst="rect">
            <a:avLst/>
          </a:prstGeom>
          <a:noFill/>
        </p:spPr>
        <p:txBody>
          <a:bodyPr wrap="square" rtlCol="0">
            <a:spAutoFit/>
          </a:bodyPr>
          <a:lstStyle/>
          <a:p>
            <a:r>
              <a:rPr lang="en-US" sz="4400" dirty="0"/>
              <a:t>Components and Basic features of Linux System</a:t>
            </a:r>
          </a:p>
        </p:txBody>
      </p:sp>
    </p:spTree>
    <p:extLst>
      <p:ext uri="{BB962C8B-B14F-4D97-AF65-F5344CB8AC3E}">
        <p14:creationId xmlns:p14="http://schemas.microsoft.com/office/powerpoint/2010/main" val="217121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CF410-A13A-4BAF-9630-C26B1DCBC388}"/>
              </a:ext>
            </a:extLst>
          </p:cNvPr>
          <p:cNvSpPr txBox="1"/>
          <p:nvPr/>
        </p:nvSpPr>
        <p:spPr>
          <a:xfrm>
            <a:off x="1557323" y="1382702"/>
            <a:ext cx="8367727" cy="4092595"/>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dirty="0"/>
              <a:t>Portable</a:t>
            </a:r>
            <a:endParaRPr lang="en-US" sz="1200" dirty="0"/>
          </a:p>
          <a:p>
            <a:pPr marL="285750" indent="-285750">
              <a:lnSpc>
                <a:spcPct val="300000"/>
              </a:lnSpc>
              <a:buFont typeface="Arial" panose="020B0604020202020204" pitchFamily="34" charset="0"/>
              <a:buChar char="•"/>
            </a:pPr>
            <a:r>
              <a:rPr lang="en-US" dirty="0"/>
              <a:t>Open Source</a:t>
            </a:r>
          </a:p>
          <a:p>
            <a:pPr marL="285750" indent="-285750">
              <a:lnSpc>
                <a:spcPct val="300000"/>
              </a:lnSpc>
              <a:buFont typeface="Arial" panose="020B0604020202020204" pitchFamily="34" charset="0"/>
              <a:buChar char="•"/>
            </a:pPr>
            <a:r>
              <a:rPr lang="en-US" dirty="0"/>
              <a:t>Multi-User</a:t>
            </a:r>
          </a:p>
          <a:p>
            <a:pPr marL="285750" indent="-285750">
              <a:lnSpc>
                <a:spcPct val="300000"/>
              </a:lnSpc>
              <a:buFont typeface="Arial" panose="020B0604020202020204" pitchFamily="34" charset="0"/>
              <a:buChar char="•"/>
            </a:pPr>
            <a:r>
              <a:rPr lang="en-US" dirty="0"/>
              <a:t>Multiprogramming </a:t>
            </a:r>
          </a:p>
          <a:p>
            <a:pPr marL="285750" indent="-285750">
              <a:lnSpc>
                <a:spcPct val="300000"/>
              </a:lnSpc>
              <a:buFont typeface="Arial" panose="020B0604020202020204" pitchFamily="34" charset="0"/>
              <a:buChar char="•"/>
            </a:pPr>
            <a:r>
              <a:rPr lang="en-US" dirty="0"/>
              <a:t>Hierarchical File System </a:t>
            </a:r>
          </a:p>
        </p:txBody>
      </p:sp>
    </p:spTree>
    <p:extLst>
      <p:ext uri="{BB962C8B-B14F-4D97-AF65-F5344CB8AC3E}">
        <p14:creationId xmlns:p14="http://schemas.microsoft.com/office/powerpoint/2010/main" val="307901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FAAD35-B99B-4B39-A922-1AFBAC490EA6}"/>
              </a:ext>
            </a:extLst>
          </p:cNvPr>
          <p:cNvSpPr txBox="1"/>
          <p:nvPr/>
        </p:nvSpPr>
        <p:spPr>
          <a:xfrm>
            <a:off x="2418463" y="2336393"/>
            <a:ext cx="7355073" cy="2185214"/>
          </a:xfrm>
          <a:prstGeom prst="rect">
            <a:avLst/>
          </a:prstGeom>
          <a:noFill/>
        </p:spPr>
        <p:txBody>
          <a:bodyPr wrap="square" rtlCol="0">
            <a:spAutoFit/>
          </a:bodyPr>
          <a:lstStyle/>
          <a:p>
            <a:pPr algn="ctr"/>
            <a:r>
              <a:rPr lang="en-US" sz="9600" dirty="0"/>
              <a:t>VPN</a:t>
            </a:r>
          </a:p>
          <a:p>
            <a:pPr algn="ctr"/>
            <a:r>
              <a:rPr lang="en-US" sz="4000" dirty="0"/>
              <a:t>Virtual Private Network</a:t>
            </a:r>
          </a:p>
        </p:txBody>
      </p:sp>
    </p:spTree>
    <p:extLst>
      <p:ext uri="{BB962C8B-B14F-4D97-AF65-F5344CB8AC3E}">
        <p14:creationId xmlns:p14="http://schemas.microsoft.com/office/powerpoint/2010/main" val="1308814660"/>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TotalTime>
  <Words>452</Words>
  <Application>Microsoft Office PowerPoint</Application>
  <PresentationFormat>Widescreen</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34</cp:revision>
  <dcterms:created xsi:type="dcterms:W3CDTF">2022-12-08T03:58:23Z</dcterms:created>
  <dcterms:modified xsi:type="dcterms:W3CDTF">2022-12-09T08:54:25Z</dcterms:modified>
</cp:coreProperties>
</file>