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6" r:id="rId2"/>
    <p:sldId id="258" r:id="rId3"/>
    <p:sldId id="259" r:id="rId4"/>
    <p:sldId id="260" r:id="rId5"/>
    <p:sldId id="261" r:id="rId6"/>
    <p:sldId id="277" r:id="rId7"/>
    <p:sldId id="264" r:id="rId8"/>
    <p:sldId id="265" r:id="rId9"/>
    <p:sldId id="266" r:id="rId10"/>
    <p:sldId id="267" r:id="rId11"/>
    <p:sldId id="268" r:id="rId12"/>
    <p:sldId id="269" r:id="rId13"/>
    <p:sldId id="270" r:id="rId14"/>
    <p:sldId id="271" r:id="rId15"/>
    <p:sldId id="272" r:id="rId16"/>
    <p:sldId id="273"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33597-BC3A-43B4-A89F-07C294605D4F}" type="datetimeFigureOut">
              <a:rPr lang="en-US" smtClean="0"/>
              <a:pPr/>
              <a:t>12/12/2022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507FF-2237-4FF1-97FF-A6F3C8274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507FF-2237-4FF1-97FF-A6F3C8274CE5}"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83081-0FD8-4D67-AB1D-C46291A8A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3081-0FD8-4D67-AB1D-C46291A8A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3081-0FD8-4D67-AB1D-C46291A8A4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38C1C9-E583-4AA9-96CC-3CD26C0A374E}"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83081-0FD8-4D67-AB1D-C46291A8A4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38C1C9-E583-4AA9-96CC-3CD26C0A374E}" type="datetimeFigureOut">
              <a:rPr lang="en-US" smtClean="0"/>
              <a:pPr/>
              <a:t>12/12/2022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83081-0FD8-4D67-AB1D-C46291A8A4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24400"/>
            <a:ext cx="7620000" cy="1401762"/>
          </a:xfrm>
        </p:spPr>
        <p:txBody>
          <a:bodyPr>
            <a:noAutofit/>
          </a:bodyPr>
          <a:lstStyle/>
          <a:p>
            <a:r>
              <a:rPr lang="en-US" sz="19900" b="1" u="sng" dirty="0" smtClean="0"/>
              <a:t>N</a:t>
            </a:r>
            <a:r>
              <a:rPr lang="en-US" sz="13800" u="sng" dirty="0" smtClean="0"/>
              <a:t>etwork </a:t>
            </a:r>
            <a:endParaRPr lang="en-US" sz="138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Disadvantages of Client-Server Architecture</a:t>
            </a:r>
            <a:endParaRPr lang="en-US" dirty="0"/>
          </a:p>
        </p:txBody>
      </p:sp>
      <p:sp>
        <p:nvSpPr>
          <p:cNvPr id="3" name="Subtitle 2"/>
          <p:cNvSpPr>
            <a:spLocks noGrp="1"/>
          </p:cNvSpPr>
          <p:nvPr>
            <p:ph type="subTitle" idx="1"/>
          </p:nvPr>
        </p:nvSpPr>
        <p:spPr/>
        <p:txBody>
          <a:bodyPr/>
          <a:lstStyle/>
          <a:p>
            <a:pPr marL="514350" indent="-514350" algn="l">
              <a:buFont typeface="+mj-lt"/>
              <a:buAutoNum type="arabicPeriod"/>
            </a:pPr>
            <a:r>
              <a:rPr lang="en-US" dirty="0" smtClean="0"/>
              <a:t>High Cost</a:t>
            </a:r>
          </a:p>
          <a:p>
            <a:pPr marL="514350" indent="-514350" algn="l">
              <a:buFont typeface="+mj-lt"/>
              <a:buAutoNum type="arabicPeriod"/>
            </a:pPr>
            <a:r>
              <a:rPr lang="en-US" dirty="0" smtClean="0"/>
              <a:t>Robustness</a:t>
            </a:r>
          </a:p>
          <a:p>
            <a:pPr marL="514350" indent="-514350" algn="l">
              <a:buFont typeface="+mj-lt"/>
              <a:buAutoNum type="arabicPeriod"/>
            </a:pPr>
            <a:r>
              <a:rPr lang="en-US" dirty="0" smtClean="0"/>
              <a:t>Maintenance Difficulty</a:t>
            </a:r>
          </a:p>
          <a:p>
            <a:pPr marL="514350" indent="-514350" algn="l"/>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0"/>
            <a:ext cx="7315200" cy="2743200"/>
          </a:xfrm>
        </p:spPr>
        <p:txBody>
          <a:bodyPr/>
          <a:lstStyle/>
          <a:p>
            <a:r>
              <a:rPr lang="en-US" dirty="0" smtClean="0"/>
              <a:t>Peer to peer networks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1"/>
            <a:ext cx="7848600" cy="1981200"/>
          </a:xfrm>
        </p:spPr>
        <p:txBody>
          <a:bodyPr/>
          <a:lstStyle/>
          <a:p>
            <a:r>
              <a:rPr lang="en-US" dirty="0" smtClean="0"/>
              <a:t>Peer to peer networks</a:t>
            </a:r>
            <a:endParaRPr lang="en-US" dirty="0"/>
          </a:p>
        </p:txBody>
      </p:sp>
      <p:sp>
        <p:nvSpPr>
          <p:cNvPr id="3" name="Subtitle 2"/>
          <p:cNvSpPr>
            <a:spLocks noGrp="1"/>
          </p:cNvSpPr>
          <p:nvPr>
            <p:ph type="subTitle" idx="1"/>
          </p:nvPr>
        </p:nvSpPr>
        <p:spPr>
          <a:xfrm>
            <a:off x="533400" y="3228536"/>
            <a:ext cx="7854696" cy="3172264"/>
          </a:xfrm>
        </p:spPr>
        <p:txBody>
          <a:bodyPr>
            <a:normAutofit/>
          </a:bodyPr>
          <a:lstStyle/>
          <a:p>
            <a:r>
              <a:rPr lang="en-US" dirty="0" smtClean="0"/>
              <a:t>In the peer to peer computer network model we simply use the same Workgroup for all the computers and a unique name for each computer in a computer network.  There is no master or controller or central server in this computer network and computers join hands to share files, printers and Internet access.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AutoShape 8" descr="Peer-to-Peer Networks - Computer No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Peer-to-Peer Networks - Computer No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Peer-to-Peer Networks - Computer No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82" name="Picture 14" descr="Difference Between Client-Server and Peer-to-Peer Network (with Comparison  Chart) - Tech Differences"/>
          <p:cNvPicPr>
            <a:picLocks noChangeAspect="1" noChangeArrowheads="1"/>
          </p:cNvPicPr>
          <p:nvPr/>
        </p:nvPicPr>
        <p:blipFill>
          <a:blip r:embed="rId3"/>
          <a:srcRect/>
          <a:stretch>
            <a:fillRect/>
          </a:stretch>
        </p:blipFill>
        <p:spPr bwMode="auto">
          <a:xfrm>
            <a:off x="1066800" y="2057400"/>
            <a:ext cx="7187346" cy="3962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Advantages of Peer to Peer Networks </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r>
              <a:rPr lang="en-US" dirty="0" smtClean="0"/>
              <a:t>1. Such networks are easy to set up and maintain as each computer manages itself. </a:t>
            </a:r>
          </a:p>
          <a:p>
            <a:r>
              <a:rPr lang="en-US" dirty="0" smtClean="0"/>
              <a:t>2. It eliminates extra cost required in setting up the server. 3. Since each device is master of its own, they an: not dependent on other computers for their operations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Disadvantages of Peer-to-Peer Networks</a:t>
            </a:r>
            <a:endParaRPr lang="en-US" dirty="0"/>
          </a:p>
        </p:txBody>
      </p:sp>
      <p:sp>
        <p:nvSpPr>
          <p:cNvPr id="3" name="Subtitle 2"/>
          <p:cNvSpPr>
            <a:spLocks noGrp="1"/>
          </p:cNvSpPr>
          <p:nvPr>
            <p:ph type="subTitle" idx="1"/>
          </p:nvPr>
        </p:nvSpPr>
        <p:spPr/>
        <p:txBody>
          <a:bodyPr>
            <a:normAutofit fontScale="85000" lnSpcReduction="10000"/>
          </a:bodyPr>
          <a:lstStyle/>
          <a:p>
            <a:pPr marL="514350" indent="-514350">
              <a:buAutoNum type="arabicPeriod"/>
            </a:pPr>
            <a:r>
              <a:rPr lang="en-US" dirty="0" smtClean="0"/>
              <a:t>In a peer-to-peer network, the absence of a centralized server makes it difficult to backup data as data is located on different workstations.</a:t>
            </a:r>
          </a:p>
          <a:p>
            <a:pPr marL="514350" indent="-514350">
              <a:buAutoNum type="arabicPeriod"/>
            </a:pPr>
            <a:r>
              <a:rPr lang="en-US" dirty="0" smtClean="0"/>
              <a:t> Security is weak as each system manages itself only.</a:t>
            </a:r>
          </a:p>
          <a:p>
            <a:pPr marL="514350" indent="-514350">
              <a:buAutoNum type="arabicPeriod"/>
            </a:pPr>
            <a:r>
              <a:rPr lang="en-US" dirty="0" smtClean="0"/>
              <a:t>  There is no central point of data storage for file archiving.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Client-server and Peer to Peer Networks</a:t>
            </a:r>
            <a:endParaRPr lang="en-US" dirty="0"/>
          </a:p>
        </p:txBody>
      </p:sp>
      <p:sp>
        <p:nvSpPr>
          <p:cNvPr id="3" name="Text Placeholder 2"/>
          <p:cNvSpPr>
            <a:spLocks noGrp="1"/>
          </p:cNvSpPr>
          <p:nvPr>
            <p:ph type="body" idx="1"/>
          </p:nvPr>
        </p:nvSpPr>
        <p:spPr/>
        <p:txBody>
          <a:bodyPr/>
          <a:lstStyle/>
          <a:p>
            <a:r>
              <a:rPr lang="en-US" dirty="0" smtClean="0"/>
              <a:t>Client server model</a:t>
            </a:r>
            <a:endParaRPr lang="en-US" dirty="0"/>
          </a:p>
        </p:txBody>
      </p:sp>
      <p:sp>
        <p:nvSpPr>
          <p:cNvPr id="5" name="Text Placeholder 4"/>
          <p:cNvSpPr>
            <a:spLocks noGrp="1"/>
          </p:cNvSpPr>
          <p:nvPr>
            <p:ph type="body" sz="half" idx="3"/>
          </p:nvPr>
        </p:nvSpPr>
        <p:spPr/>
        <p:txBody>
          <a:bodyPr/>
          <a:lstStyle/>
          <a:p>
            <a:r>
              <a:rPr lang="en-US" dirty="0" smtClean="0"/>
              <a:t>Peer to peer model</a:t>
            </a:r>
            <a:endParaRPr lang="en-US" dirty="0"/>
          </a:p>
        </p:txBody>
      </p:sp>
      <p:sp>
        <p:nvSpPr>
          <p:cNvPr id="4" name="Content Placeholder 3"/>
          <p:cNvSpPr>
            <a:spLocks noGrp="1"/>
          </p:cNvSpPr>
          <p:nvPr>
            <p:ph sz="quarter" idx="2"/>
          </p:nvPr>
        </p:nvSpPr>
        <p:spPr/>
        <p:txBody>
          <a:bodyPr>
            <a:normAutofit/>
          </a:bodyPr>
          <a:lstStyle/>
          <a:p>
            <a:r>
              <a:rPr lang="en-US" dirty="0" smtClean="0"/>
              <a:t>It requires two types of machines.</a:t>
            </a:r>
          </a:p>
          <a:p>
            <a:r>
              <a:rPr lang="en-US" dirty="0" smtClean="0"/>
              <a:t>Large memory </a:t>
            </a:r>
          </a:p>
          <a:p>
            <a:r>
              <a:rPr lang="en-US" dirty="0" smtClean="0"/>
              <a:t>Specialized network operating system is required to manage usage of the model</a:t>
            </a:r>
          </a:p>
          <a:p>
            <a:r>
              <a:rPr lang="en-US" dirty="0" smtClean="0"/>
              <a:t>Best model for large network</a:t>
            </a:r>
          </a:p>
          <a:p>
            <a:r>
              <a:rPr lang="en-US" dirty="0" smtClean="0"/>
              <a:t>Network administrators are required to manage the system.</a:t>
            </a:r>
            <a:endParaRPr lang="en-US" dirty="0"/>
          </a:p>
        </p:txBody>
      </p:sp>
      <p:sp>
        <p:nvSpPr>
          <p:cNvPr id="6" name="Content Placeholder 5"/>
          <p:cNvSpPr>
            <a:spLocks noGrp="1"/>
          </p:cNvSpPr>
          <p:nvPr>
            <p:ph sz="quarter" idx="4"/>
          </p:nvPr>
        </p:nvSpPr>
        <p:spPr/>
        <p:txBody>
          <a:bodyPr>
            <a:normAutofit/>
          </a:bodyPr>
          <a:lstStyle/>
          <a:p>
            <a:r>
              <a:rPr lang="en-US" dirty="0" smtClean="0"/>
              <a:t>In p2p network all the devices have same power.</a:t>
            </a:r>
          </a:p>
          <a:p>
            <a:r>
              <a:rPr lang="en-US" dirty="0" smtClean="0"/>
              <a:t>No specialized operating system is required to manage the network</a:t>
            </a:r>
          </a:p>
          <a:p>
            <a:r>
              <a:rPr lang="en-US" dirty="0" smtClean="0"/>
              <a:t>Best model for small network</a:t>
            </a:r>
          </a:p>
          <a:p>
            <a:r>
              <a:rPr lang="en-US" dirty="0" smtClean="0"/>
              <a:t>Peer to peer network is less secure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3410712"/>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t>
            </a:r>
            <a:endParaRPr lang="en-US" dirty="0"/>
          </a:p>
        </p:txBody>
      </p:sp>
      <p:sp>
        <p:nvSpPr>
          <p:cNvPr id="3" name="Subtitle 2"/>
          <p:cNvSpPr>
            <a:spLocks noGrp="1"/>
          </p:cNvSpPr>
          <p:nvPr>
            <p:ph type="subTitle" idx="1"/>
          </p:nvPr>
        </p:nvSpPr>
        <p:spPr/>
        <p:txBody>
          <a:bodyPr>
            <a:normAutofit/>
          </a:bodyPr>
          <a:lstStyle/>
          <a:p>
            <a:r>
              <a:rPr lang="en-US" dirty="0" smtClean="0"/>
              <a:t>network consists of two or more computers that are linked in order to share resources , exchange files, or allow electronic communication.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6553200" cy="2133600"/>
          </a:xfrm>
        </p:spPr>
        <p:txBody>
          <a:bodyPr/>
          <a:lstStyle/>
          <a:p>
            <a:r>
              <a:rPr lang="en-US" i="1" u="sng" dirty="0" smtClean="0"/>
              <a:t>Benefit </a:t>
            </a:r>
            <a:endParaRPr lang="en-US" i="1" u="sng" dirty="0"/>
          </a:p>
        </p:txBody>
      </p:sp>
      <p:sp>
        <p:nvSpPr>
          <p:cNvPr id="3" name="Subtitle 2"/>
          <p:cNvSpPr>
            <a:spLocks noGrp="1"/>
          </p:cNvSpPr>
          <p:nvPr>
            <p:ph type="subTitle" idx="1"/>
          </p:nvPr>
        </p:nvSpPr>
        <p:spPr>
          <a:xfrm>
            <a:off x="1371600" y="3886200"/>
            <a:ext cx="6400800" cy="2667000"/>
          </a:xfrm>
        </p:spPr>
        <p:txBody>
          <a:bodyPr>
            <a:normAutofit/>
          </a:bodyPr>
          <a:lstStyle/>
          <a:p>
            <a:r>
              <a:rPr lang="en-US" dirty="0" smtClean="0"/>
              <a:t>1. Fewer peripherals are needed</a:t>
            </a:r>
          </a:p>
          <a:p>
            <a:r>
              <a:rPr lang="en-US" dirty="0" smtClean="0"/>
              <a:t>2.Greater communication capabilities</a:t>
            </a:r>
          </a:p>
          <a:p>
            <a:r>
              <a:rPr lang="en-US" dirty="0" smtClean="0"/>
              <a:t>3.Lower cost</a:t>
            </a:r>
          </a:p>
          <a:p>
            <a:r>
              <a:rPr lang="en-US" dirty="0" smtClean="0"/>
              <a:t>4. Centralized administration</a:t>
            </a:r>
          </a:p>
          <a:p>
            <a:r>
              <a:rPr lang="en-US" dirty="0" smtClean="0"/>
              <a:t>5. Resources are conserved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Uses of network</a:t>
            </a:r>
            <a:br>
              <a:rPr lang="en-US" dirty="0" smtClean="0"/>
            </a:br>
            <a:endParaRPr lang="en-US" dirty="0"/>
          </a:p>
        </p:txBody>
      </p:sp>
      <p:sp>
        <p:nvSpPr>
          <p:cNvPr id="3" name="Subtitle 2"/>
          <p:cNvSpPr>
            <a:spLocks noGrp="1"/>
          </p:cNvSpPr>
          <p:nvPr>
            <p:ph type="subTitle" idx="1"/>
          </p:nvPr>
        </p:nvSpPr>
        <p:spPr>
          <a:xfrm>
            <a:off x="1371600" y="3886200"/>
            <a:ext cx="6400800" cy="2743200"/>
          </a:xfrm>
        </p:spPr>
        <p:txBody>
          <a:bodyPr>
            <a:normAutofit/>
          </a:bodyPr>
          <a:lstStyle/>
          <a:p>
            <a:pPr marL="514350" indent="-514350" algn="l">
              <a:buFont typeface="+mj-lt"/>
              <a:buAutoNum type="arabicPeriod"/>
            </a:pPr>
            <a:r>
              <a:rPr lang="en-US" sz="2800" dirty="0" smtClean="0"/>
              <a:t>Hardware and Software Sharing</a:t>
            </a:r>
          </a:p>
          <a:p>
            <a:pPr marL="514350" indent="-514350" algn="l">
              <a:buFont typeface="+mj-lt"/>
              <a:buAutoNum type="arabicPeriod"/>
            </a:pPr>
            <a:r>
              <a:rPr lang="en-US" sz="2800" dirty="0" smtClean="0"/>
              <a:t>Data and Information Sharing </a:t>
            </a:r>
            <a:endParaRPr lang="en-US" sz="28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15362" name="AutoShape 2" descr="What is Networking? | Start learning networking concepts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077200" cy="327660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Server-client based network</a:t>
            </a:r>
            <a:b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Server-client based network</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A Computer networking model where one or more powerful computers (servers) provide the different computer network services and all other users of the computer network (clients) access those services to perform the user's tasks is known as client/server computer networking model.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lient–server model - Wikipedia"/>
          <p:cNvPicPr>
            <a:picLocks noChangeAspect="1" noChangeArrowheads="1"/>
          </p:cNvPicPr>
          <p:nvPr/>
        </p:nvPicPr>
        <p:blipFill>
          <a:blip r:embed="rId2"/>
          <a:srcRect/>
          <a:stretch>
            <a:fillRect/>
          </a:stretch>
        </p:blipFill>
        <p:spPr bwMode="auto">
          <a:xfrm>
            <a:off x="2819400" y="1905000"/>
            <a:ext cx="5083174" cy="304990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Advantages of Client-Server Architecture</a:t>
            </a:r>
            <a:endParaRPr lang="en-US" dirty="0"/>
          </a:p>
        </p:txBody>
      </p:sp>
      <p:sp>
        <p:nvSpPr>
          <p:cNvPr id="3" name="Subtitle 2"/>
          <p:cNvSpPr>
            <a:spLocks noGrp="1"/>
          </p:cNvSpPr>
          <p:nvPr>
            <p:ph type="subTitle" idx="1"/>
          </p:nvPr>
        </p:nvSpPr>
        <p:spPr>
          <a:xfrm>
            <a:off x="1371600" y="3886200"/>
            <a:ext cx="6400800" cy="2819400"/>
          </a:xfrm>
        </p:spPr>
        <p:txBody>
          <a:bodyPr>
            <a:normAutofit/>
          </a:bodyPr>
          <a:lstStyle/>
          <a:p>
            <a:pPr marL="514350" indent="-514350" algn="l">
              <a:buFont typeface="+mj-lt"/>
              <a:buAutoNum type="arabicPeriod"/>
            </a:pPr>
            <a:r>
              <a:rPr lang="en-US" dirty="0" smtClean="0"/>
              <a:t>Easy Management</a:t>
            </a:r>
          </a:p>
          <a:p>
            <a:pPr marL="514350" indent="-514350" algn="l">
              <a:buFont typeface="+mj-lt"/>
              <a:buAutoNum type="arabicPeriod"/>
            </a:pPr>
            <a:r>
              <a:rPr lang="en-US" dirty="0" smtClean="0"/>
              <a:t>Backup Security</a:t>
            </a:r>
          </a:p>
          <a:p>
            <a:pPr marL="514350" indent="-514350" algn="l">
              <a:buFont typeface="+mj-lt"/>
              <a:buAutoNum type="arabicPeriod"/>
            </a:pPr>
            <a:r>
              <a:rPr lang="en-US" dirty="0" smtClean="0"/>
              <a:t>Data Security</a:t>
            </a:r>
          </a:p>
          <a:p>
            <a:pPr marL="514350" indent="-514350" algn="l">
              <a:buFont typeface="+mj-lt"/>
              <a:buAutoNum type="arabicPeriod"/>
            </a:pPr>
            <a:r>
              <a:rPr lang="en-US" dirty="0" smtClean="0"/>
              <a:t>Data Sharing</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521</TotalTime>
  <Words>391</Words>
  <Application>Microsoft Office PowerPoint</Application>
  <PresentationFormat>On-screen Show (4:3)</PresentationFormat>
  <Paragraphs>48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Network </vt:lpstr>
      <vt:lpstr>Network </vt:lpstr>
      <vt:lpstr>Benefit </vt:lpstr>
      <vt:lpstr>Uses of network </vt:lpstr>
      <vt:lpstr>Slide 5</vt:lpstr>
      <vt:lpstr>Server-client based network </vt:lpstr>
      <vt:lpstr>Server-client based network</vt:lpstr>
      <vt:lpstr>Slide 8</vt:lpstr>
      <vt:lpstr>Advantages of Client-Server Architecture</vt:lpstr>
      <vt:lpstr>Disadvantages of Client-Server Architecture</vt:lpstr>
      <vt:lpstr>Peer to peer networks</vt:lpstr>
      <vt:lpstr>Peer to peer networks</vt:lpstr>
      <vt:lpstr>Slide 13</vt:lpstr>
      <vt:lpstr>Advantages of Peer to Peer Networks </vt:lpstr>
      <vt:lpstr>Disadvantages of Peer-to-Peer Networks</vt:lpstr>
      <vt:lpstr>Difference between Client-server and Peer to Peer Networks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Mahima</dc:creator>
  <cp:lastModifiedBy>Mahima</cp:lastModifiedBy>
  <cp:revision>31</cp:revision>
  <dcterms:created xsi:type="dcterms:W3CDTF">2022-12-09T03:17:52Z</dcterms:created>
  <dcterms:modified xsi:type="dcterms:W3CDTF">2022-12-12T06:05:34Z</dcterms:modified>
</cp:coreProperties>
</file>