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A23BB0EA-67E1-4F3F-B83A-E59C405ECF0D}"/>
    <pc:docChg chg="delSld">
      <pc:chgData name="Drishti Chakarvarty" userId="69aba5ff69943dff" providerId="LiveId" clId="{A23BB0EA-67E1-4F3F-B83A-E59C405ECF0D}" dt="2023-04-07T05:36:31.945" v="0" actId="47"/>
      <pc:docMkLst>
        <pc:docMk/>
      </pc:docMkLst>
      <pc:sldChg chg="del">
        <pc:chgData name="Drishti Chakarvarty" userId="69aba5ff69943dff" providerId="LiveId" clId="{A23BB0EA-67E1-4F3F-B83A-E59C405ECF0D}" dt="2023-04-07T05:36:31.945" v="0" actId="47"/>
        <pc:sldMkLst>
          <pc:docMk/>
          <pc:sldMk cId="0"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70F6CFD-1975-4573-B5E2-92B4539F8749}" type="datetimeFigureOut">
              <a:rPr lang="en-US" smtClean="0"/>
              <a:pPr/>
              <a:t>4/7/2023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F92015-E774-4408-928F-271F13D2C0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0F6CFD-1975-4573-B5E2-92B4539F874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0F6CFD-1975-4573-B5E2-92B4539F874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0F6CFD-1975-4573-B5E2-92B4539F874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0F6CFD-1975-4573-B5E2-92B4539F874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2015-E774-4408-928F-271F13D2C0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0F6CFD-1975-4573-B5E2-92B4539F8749}"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70F6CFD-1975-4573-B5E2-92B4539F8749}"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70F6CFD-1975-4573-B5E2-92B4539F8749}"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F6CFD-1975-4573-B5E2-92B4539F8749}" type="datetimeFigureOut">
              <a:rPr lang="en-US" smtClean="0"/>
              <a:pPr/>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0F6CFD-1975-4573-B5E2-92B4539F8749}"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92015-E774-4408-928F-271F13D2C0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70F6CFD-1975-4573-B5E2-92B4539F8749}"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7F92015-E774-4408-928F-271F13D2C0C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0F6CFD-1975-4573-B5E2-92B4539F8749}" type="datetimeFigureOut">
              <a:rPr lang="en-US" smtClean="0"/>
              <a:pPr/>
              <a:t>4/7/2023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F92015-E774-4408-928F-271F13D2C0C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mputerhope.com/jargon/s/switch.htm" TargetMode="External"/><Relationship Id="rId2" Type="http://schemas.openxmlformats.org/officeDocument/2006/relationships/hyperlink" Target="https://www.computerhope.com/jargon/d/device.htm" TargetMode="External"/><Relationship Id="rId1" Type="http://schemas.openxmlformats.org/officeDocument/2006/relationships/slideLayout" Target="../slideLayouts/slideLayout7.xml"/><Relationship Id="rId6" Type="http://schemas.openxmlformats.org/officeDocument/2006/relationships/hyperlink" Target="https://www.computerhope.com/jargon/b/broadcas.htm" TargetMode="External"/><Relationship Id="rId5" Type="http://schemas.openxmlformats.org/officeDocument/2006/relationships/hyperlink" Target="https://www.computerhope.com/jargon/r/routing_table.htm" TargetMode="External"/><Relationship Id="rId4" Type="http://schemas.openxmlformats.org/officeDocument/2006/relationships/hyperlink" Target="https://www.computerhope.com/jargon/r/router.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mputerhope.com/jargon/c/computer-security.htm" TargetMode="External"/><Relationship Id="rId2" Type="http://schemas.openxmlformats.org/officeDocument/2006/relationships/hyperlink" Target="https://www.computerhope.com/jargon/c/collisio.htm"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computerhope.com/jargon/b/bottlen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computerhope.com/jargon/r/router.htm" TargetMode="External"/><Relationship Id="rId3" Type="http://schemas.openxmlformats.org/officeDocument/2006/relationships/hyperlink" Target="https://www.computerhope.com/jargon/h/hardware.htm" TargetMode="External"/><Relationship Id="rId7" Type="http://schemas.openxmlformats.org/officeDocument/2006/relationships/hyperlink" Target="https://www.computerhope.com/jargon/h/hub.htm" TargetMode="External"/><Relationship Id="rId2" Type="http://schemas.openxmlformats.org/officeDocument/2006/relationships/hyperlink" Target="https://www.computerhope.com/jargon/n/network.htm" TargetMode="External"/><Relationship Id="rId1" Type="http://schemas.openxmlformats.org/officeDocument/2006/relationships/slideLayout" Target="../slideLayouts/slideLayout7.xml"/><Relationship Id="rId6" Type="http://schemas.openxmlformats.org/officeDocument/2006/relationships/hyperlink" Target="https://www.computerhope.com/jargon/p/packet.htm" TargetMode="External"/><Relationship Id="rId5" Type="http://schemas.openxmlformats.org/officeDocument/2006/relationships/hyperlink" Target="https://www.computerhope.com/jargon/b/browser.htm" TargetMode="External"/><Relationship Id="rId10" Type="http://schemas.openxmlformats.org/officeDocument/2006/relationships/image" Target="../media/image5.jpeg"/><Relationship Id="rId4" Type="http://schemas.openxmlformats.org/officeDocument/2006/relationships/hyperlink" Target="https://www.computerhope.com/jargon/f/filter.htm" TargetMode="External"/><Relationship Id="rId9" Type="http://schemas.openxmlformats.org/officeDocument/2006/relationships/hyperlink" Target="https://www.computerhope.com/comp/netgear.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124744"/>
            <a:ext cx="4680520" cy="769441"/>
          </a:xfrm>
          <a:prstGeom prst="rect">
            <a:avLst/>
          </a:prstGeom>
          <a:noFill/>
        </p:spPr>
        <p:txBody>
          <a:bodyPr wrap="square" rtlCol="0">
            <a:spAutoFit/>
          </a:bodyPr>
          <a:lstStyle/>
          <a:p>
            <a:pPr algn="ctr"/>
            <a:r>
              <a:rPr lang="en-IN" sz="4400" b="1" i="1" dirty="0">
                <a:solidFill>
                  <a:srgbClr val="002060"/>
                </a:solidFill>
              </a:rPr>
              <a:t>CONTENT</a:t>
            </a:r>
            <a:endParaRPr lang="en-US" sz="4400" b="1" i="1" dirty="0">
              <a:solidFill>
                <a:srgbClr val="002060"/>
              </a:solidFill>
            </a:endParaRPr>
          </a:p>
        </p:txBody>
      </p:sp>
      <p:sp>
        <p:nvSpPr>
          <p:cNvPr id="3" name="TextBox 2"/>
          <p:cNvSpPr txBox="1"/>
          <p:nvPr/>
        </p:nvSpPr>
        <p:spPr>
          <a:xfrm>
            <a:off x="611560" y="2276872"/>
            <a:ext cx="7848872" cy="3416320"/>
          </a:xfrm>
          <a:prstGeom prst="rect">
            <a:avLst/>
          </a:prstGeom>
          <a:noFill/>
        </p:spPr>
        <p:txBody>
          <a:bodyPr wrap="square" rtlCol="0">
            <a:spAutoFit/>
          </a:bodyPr>
          <a:lstStyle/>
          <a:p>
            <a:pPr>
              <a:buFont typeface="Wingdings" pitchFamily="2" charset="2"/>
              <a:buChar char="§"/>
            </a:pPr>
            <a:r>
              <a:rPr lang="en-IN" sz="3600" b="1" dirty="0">
                <a:solidFill>
                  <a:srgbClr val="7030A0"/>
                </a:solidFill>
              </a:rPr>
              <a:t> What is Network Interface card          (NIC) ?</a:t>
            </a:r>
          </a:p>
          <a:p>
            <a:pPr>
              <a:buFont typeface="Wingdings" pitchFamily="2" charset="2"/>
              <a:buChar char="§"/>
            </a:pPr>
            <a:r>
              <a:rPr lang="en-IN" sz="3600" b="1" dirty="0">
                <a:solidFill>
                  <a:srgbClr val="7030A0"/>
                </a:solidFill>
              </a:rPr>
              <a:t>Components of NIC</a:t>
            </a:r>
          </a:p>
          <a:p>
            <a:pPr>
              <a:buFont typeface="Wingdings" pitchFamily="2" charset="2"/>
              <a:buChar char="§"/>
            </a:pPr>
            <a:r>
              <a:rPr lang="en-IN" sz="3600" b="1" dirty="0">
                <a:solidFill>
                  <a:srgbClr val="7030A0"/>
                </a:solidFill>
              </a:rPr>
              <a:t> Types of NIC</a:t>
            </a:r>
          </a:p>
          <a:p>
            <a:pPr>
              <a:buFont typeface="Wingdings" pitchFamily="2" charset="2"/>
              <a:buChar char="§"/>
            </a:pPr>
            <a:r>
              <a:rPr lang="en-IN" sz="3600" b="1" dirty="0">
                <a:solidFill>
                  <a:srgbClr val="7030A0"/>
                </a:solidFill>
              </a:rPr>
              <a:t> Advantages of NIC</a:t>
            </a:r>
          </a:p>
          <a:p>
            <a:pPr>
              <a:buFont typeface="Wingdings" pitchFamily="2" charset="2"/>
              <a:buChar char="§"/>
            </a:pPr>
            <a:r>
              <a:rPr lang="en-IN" sz="3600" b="1" dirty="0">
                <a:solidFill>
                  <a:srgbClr val="7030A0"/>
                </a:solidFill>
              </a:rPr>
              <a:t> Disadvantages of NIC</a:t>
            </a:r>
            <a:endParaRPr lang="en-US" sz="20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196752"/>
            <a:ext cx="4370555" cy="523220"/>
          </a:xfrm>
          <a:prstGeom prst="rect">
            <a:avLst/>
          </a:prstGeom>
        </p:spPr>
        <p:txBody>
          <a:bodyPr wrap="none">
            <a:spAutoFit/>
          </a:bodyPr>
          <a:lstStyle/>
          <a:p>
            <a:pPr>
              <a:buFont typeface="Arial" pitchFamily="34" charset="0"/>
              <a:buChar char="•"/>
            </a:pPr>
            <a:r>
              <a:rPr lang="en-US" b="1" i="1" dirty="0"/>
              <a:t> </a:t>
            </a:r>
            <a:r>
              <a:rPr lang="en-US" sz="2800" b="1" i="1" dirty="0"/>
              <a:t>Advantages of  Repeater</a:t>
            </a:r>
            <a:endParaRPr lang="en-US" b="1" i="1" dirty="0"/>
          </a:p>
        </p:txBody>
      </p:sp>
      <p:sp>
        <p:nvSpPr>
          <p:cNvPr id="3" name="Rectangle 2"/>
          <p:cNvSpPr/>
          <p:nvPr/>
        </p:nvSpPr>
        <p:spPr>
          <a:xfrm>
            <a:off x="1259632" y="2060848"/>
            <a:ext cx="4378763" cy="523220"/>
          </a:xfrm>
          <a:prstGeom prst="rect">
            <a:avLst/>
          </a:prstGeom>
        </p:spPr>
        <p:txBody>
          <a:bodyPr wrap="none">
            <a:spAutoFit/>
          </a:bodyPr>
          <a:lstStyle/>
          <a:p>
            <a:pPr>
              <a:buFont typeface="Wingdings" pitchFamily="2" charset="2"/>
              <a:buChar char="v"/>
            </a:pPr>
            <a:r>
              <a:rPr lang="en-US" sz="2800" b="1" dirty="0">
                <a:solidFill>
                  <a:srgbClr val="002060"/>
                </a:solidFill>
              </a:rPr>
              <a:t> </a:t>
            </a:r>
            <a:r>
              <a:rPr lang="en-US" sz="2800" b="1" dirty="0">
                <a:solidFill>
                  <a:srgbClr val="7030A0"/>
                </a:solidFill>
              </a:rPr>
              <a:t>They are cost effective.</a:t>
            </a:r>
          </a:p>
        </p:txBody>
      </p:sp>
      <p:sp>
        <p:nvSpPr>
          <p:cNvPr id="4" name="Rectangle 3"/>
          <p:cNvSpPr/>
          <p:nvPr/>
        </p:nvSpPr>
        <p:spPr>
          <a:xfrm>
            <a:off x="1259632" y="3068960"/>
            <a:ext cx="5832648" cy="1015663"/>
          </a:xfrm>
          <a:prstGeom prst="rect">
            <a:avLst/>
          </a:prstGeom>
        </p:spPr>
        <p:txBody>
          <a:bodyPr wrap="square">
            <a:spAutoFit/>
          </a:bodyPr>
          <a:lstStyle/>
          <a:p>
            <a:pPr>
              <a:buFont typeface="Wingdings" pitchFamily="2" charset="2"/>
              <a:buChar char="v"/>
            </a:pPr>
            <a:r>
              <a:rPr lang="en-US" sz="3200" b="1" dirty="0"/>
              <a:t> </a:t>
            </a:r>
            <a:r>
              <a:rPr lang="en-US" sz="2800" b="1" dirty="0">
                <a:solidFill>
                  <a:srgbClr val="7030A0"/>
                </a:solidFill>
              </a:rPr>
              <a:t>They can connect signals using different types of cables.</a:t>
            </a:r>
            <a:endParaRPr lang="en-US" sz="3200" b="1" dirty="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988840"/>
            <a:ext cx="6984776" cy="954107"/>
          </a:xfrm>
          <a:prstGeom prst="rect">
            <a:avLst/>
          </a:prstGeom>
        </p:spPr>
        <p:txBody>
          <a:bodyPr wrap="square">
            <a:spAutoFit/>
          </a:bodyPr>
          <a:lstStyle/>
          <a:p>
            <a:pPr>
              <a:buFont typeface="Wingdings" pitchFamily="2" charset="2"/>
              <a:buChar char="v"/>
            </a:pPr>
            <a:r>
              <a:rPr lang="en-US" sz="2800" b="1" dirty="0"/>
              <a:t> </a:t>
            </a:r>
            <a:r>
              <a:rPr lang="en-US" sz="2800" b="1" dirty="0">
                <a:solidFill>
                  <a:srgbClr val="7030A0"/>
                </a:solidFill>
              </a:rPr>
              <a:t>They cannot reduce network traffic or congestion.</a:t>
            </a:r>
          </a:p>
        </p:txBody>
      </p:sp>
      <p:sp>
        <p:nvSpPr>
          <p:cNvPr id="3" name="Rectangle 2"/>
          <p:cNvSpPr/>
          <p:nvPr/>
        </p:nvSpPr>
        <p:spPr>
          <a:xfrm>
            <a:off x="539552" y="3284984"/>
            <a:ext cx="7776864" cy="954107"/>
          </a:xfrm>
          <a:prstGeom prst="rect">
            <a:avLst/>
          </a:prstGeom>
        </p:spPr>
        <p:txBody>
          <a:bodyPr wrap="square">
            <a:spAutoFit/>
          </a:bodyPr>
          <a:lstStyle/>
          <a:p>
            <a:pPr lvl="1">
              <a:buFont typeface="Wingdings" pitchFamily="2" charset="2"/>
              <a:buChar char="v"/>
            </a:pPr>
            <a:r>
              <a:rPr lang="en-US" dirty="0"/>
              <a:t> </a:t>
            </a:r>
            <a:r>
              <a:rPr lang="en-US" sz="2800" b="1" dirty="0">
                <a:solidFill>
                  <a:srgbClr val="7030A0"/>
                </a:solidFill>
              </a:rPr>
              <a:t>They cannot differentiate between actual signal and noise.</a:t>
            </a:r>
            <a:endParaRPr lang="en-US" b="1" dirty="0">
              <a:solidFill>
                <a:srgbClr val="7030A0"/>
              </a:solidFill>
            </a:endParaRPr>
          </a:p>
        </p:txBody>
      </p:sp>
      <p:sp>
        <p:nvSpPr>
          <p:cNvPr id="4" name="Rectangle 3"/>
          <p:cNvSpPr/>
          <p:nvPr/>
        </p:nvSpPr>
        <p:spPr>
          <a:xfrm>
            <a:off x="1043608" y="4725144"/>
            <a:ext cx="6408712" cy="954107"/>
          </a:xfrm>
          <a:prstGeom prst="rect">
            <a:avLst/>
          </a:prstGeom>
        </p:spPr>
        <p:txBody>
          <a:bodyPr wrap="square">
            <a:spAutoFit/>
          </a:bodyPr>
          <a:lstStyle/>
          <a:p>
            <a:pPr>
              <a:buFont typeface="Wingdings" pitchFamily="2" charset="2"/>
              <a:buChar char="v"/>
            </a:pPr>
            <a:r>
              <a:rPr lang="en-US" sz="2800" b="1" dirty="0"/>
              <a:t> </a:t>
            </a:r>
            <a:r>
              <a:rPr lang="en-US" sz="2800" b="1" dirty="0">
                <a:solidFill>
                  <a:srgbClr val="7030A0"/>
                </a:solidFill>
              </a:rPr>
              <a:t>Repeaters cannot connect dissimilar networks.</a:t>
            </a:r>
          </a:p>
        </p:txBody>
      </p:sp>
      <p:sp>
        <p:nvSpPr>
          <p:cNvPr id="5" name="Rectangle 4"/>
          <p:cNvSpPr/>
          <p:nvPr/>
        </p:nvSpPr>
        <p:spPr>
          <a:xfrm>
            <a:off x="2195736" y="764704"/>
            <a:ext cx="4905189" cy="523220"/>
          </a:xfrm>
          <a:prstGeom prst="rect">
            <a:avLst/>
          </a:prstGeom>
        </p:spPr>
        <p:txBody>
          <a:bodyPr wrap="none">
            <a:spAutoFit/>
          </a:bodyPr>
          <a:lstStyle/>
          <a:p>
            <a:pPr>
              <a:buFont typeface="Arial" pitchFamily="34" charset="0"/>
              <a:buChar char="•"/>
            </a:pPr>
            <a:r>
              <a:rPr lang="en-US" b="1" i="1" dirty="0"/>
              <a:t> </a:t>
            </a:r>
            <a:r>
              <a:rPr lang="en-US" sz="2800" b="1" i="1" dirty="0"/>
              <a:t>Disadvantages of  Repeater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836712"/>
            <a:ext cx="2376264" cy="923330"/>
          </a:xfrm>
          <a:prstGeom prst="rect">
            <a:avLst/>
          </a:prstGeom>
          <a:noFill/>
        </p:spPr>
        <p:txBody>
          <a:bodyPr wrap="square" rtlCol="0">
            <a:spAutoFit/>
          </a:bodyPr>
          <a:lstStyle/>
          <a:p>
            <a:pPr algn="ctr"/>
            <a:r>
              <a:rPr lang="en-IN" sz="5400" b="1" i="1" dirty="0">
                <a:solidFill>
                  <a:srgbClr val="FF0000"/>
                </a:solidFill>
              </a:rPr>
              <a:t>Hub</a:t>
            </a:r>
            <a:endParaRPr lang="en-US" sz="5400" b="1" i="1" dirty="0">
              <a:solidFill>
                <a:srgbClr val="FF0000"/>
              </a:solidFill>
            </a:endParaRPr>
          </a:p>
        </p:txBody>
      </p:sp>
      <p:sp>
        <p:nvSpPr>
          <p:cNvPr id="3" name="TextBox 2"/>
          <p:cNvSpPr txBox="1"/>
          <p:nvPr/>
        </p:nvSpPr>
        <p:spPr>
          <a:xfrm>
            <a:off x="1403648" y="1988840"/>
            <a:ext cx="3528392" cy="584775"/>
          </a:xfrm>
          <a:prstGeom prst="rect">
            <a:avLst/>
          </a:prstGeom>
          <a:noFill/>
        </p:spPr>
        <p:txBody>
          <a:bodyPr wrap="square" rtlCol="0">
            <a:spAutoFit/>
          </a:bodyPr>
          <a:lstStyle/>
          <a:p>
            <a:pPr>
              <a:buFont typeface="Wingdings" pitchFamily="2" charset="2"/>
              <a:buChar char="Ø"/>
            </a:pPr>
            <a:r>
              <a:rPr lang="en-IN" sz="3200" b="1" i="1" dirty="0"/>
              <a:t> What is Hub?</a:t>
            </a:r>
            <a:endParaRPr lang="en-US" sz="3200" b="1" i="1" dirty="0"/>
          </a:p>
        </p:txBody>
      </p:sp>
      <p:sp>
        <p:nvSpPr>
          <p:cNvPr id="4" name="Rectangle 3"/>
          <p:cNvSpPr/>
          <p:nvPr/>
        </p:nvSpPr>
        <p:spPr>
          <a:xfrm>
            <a:off x="611560" y="2852936"/>
            <a:ext cx="7992888" cy="3108543"/>
          </a:xfrm>
          <a:prstGeom prst="rect">
            <a:avLst/>
          </a:prstGeom>
        </p:spPr>
        <p:txBody>
          <a:bodyPr wrap="square">
            <a:spAutoFit/>
          </a:bodyPr>
          <a:lstStyle/>
          <a:p>
            <a:r>
              <a:rPr lang="en-US" sz="2400" b="1" dirty="0">
                <a:solidFill>
                  <a:srgbClr val="7030A0"/>
                </a:solidFill>
              </a:rPr>
              <a:t> A </a:t>
            </a:r>
            <a:r>
              <a:rPr lang="en-US" sz="2800" b="1" dirty="0">
                <a:solidFill>
                  <a:srgbClr val="7030A0"/>
                </a:solidFill>
              </a:rPr>
              <a:t>hub is the most basic networking </a:t>
            </a:r>
            <a:r>
              <a:rPr lang="en-US" sz="2800" b="1" dirty="0">
                <a:solidFill>
                  <a:srgbClr val="7030A0"/>
                </a:solidFill>
                <a:hlinkClick r:id="rId2"/>
              </a:rPr>
              <a:t>device</a:t>
            </a:r>
            <a:r>
              <a:rPr lang="en-US" sz="2800" b="1" dirty="0">
                <a:solidFill>
                  <a:srgbClr val="7030A0"/>
                </a:solidFill>
              </a:rPr>
              <a:t> that connects multiple computers or other network devices. Unlike a network </a:t>
            </a:r>
            <a:r>
              <a:rPr lang="en-US" sz="2800" b="1" dirty="0">
                <a:solidFill>
                  <a:srgbClr val="7030A0"/>
                </a:solidFill>
                <a:hlinkClick r:id="rId3"/>
              </a:rPr>
              <a:t>switch</a:t>
            </a:r>
            <a:r>
              <a:rPr lang="en-US" sz="2800" b="1" dirty="0">
                <a:solidFill>
                  <a:srgbClr val="7030A0"/>
                </a:solidFill>
              </a:rPr>
              <a:t> or </a:t>
            </a:r>
            <a:r>
              <a:rPr lang="en-US" sz="2800" b="1" dirty="0">
                <a:solidFill>
                  <a:srgbClr val="7030A0"/>
                </a:solidFill>
                <a:hlinkClick r:id="rId4"/>
              </a:rPr>
              <a:t>router</a:t>
            </a:r>
            <a:r>
              <a:rPr lang="en-US" sz="2800" b="1" dirty="0">
                <a:solidFill>
                  <a:srgbClr val="7030A0"/>
                </a:solidFill>
              </a:rPr>
              <a:t>, a network hub has no </a:t>
            </a:r>
            <a:r>
              <a:rPr lang="en-US" sz="2800" b="1" dirty="0">
                <a:solidFill>
                  <a:srgbClr val="7030A0"/>
                </a:solidFill>
                <a:hlinkClick r:id="rId5"/>
              </a:rPr>
              <a:t>routing tables</a:t>
            </a:r>
            <a:r>
              <a:rPr lang="en-US" sz="2800" b="1" dirty="0">
                <a:solidFill>
                  <a:srgbClr val="7030A0"/>
                </a:solidFill>
              </a:rPr>
              <a:t> or intelligence on where to send information and </a:t>
            </a:r>
            <a:r>
              <a:rPr lang="en-US" sz="2800" b="1" dirty="0">
                <a:solidFill>
                  <a:srgbClr val="7030A0"/>
                </a:solidFill>
                <a:hlinkClick r:id="rId6"/>
              </a:rPr>
              <a:t>broadcasts</a:t>
            </a:r>
            <a:r>
              <a:rPr lang="en-US" sz="2800" b="1" dirty="0">
                <a:solidFill>
                  <a:srgbClr val="7030A0"/>
                </a:solidFill>
              </a:rPr>
              <a:t> all network data across each connection. </a:t>
            </a:r>
            <a:endParaRPr lang="en-US" b="1" dirty="0">
              <a:solidFill>
                <a:srgbClr val="7030A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052736"/>
            <a:ext cx="6696744" cy="2246769"/>
          </a:xfrm>
          <a:prstGeom prst="rect">
            <a:avLst/>
          </a:prstGeom>
        </p:spPr>
        <p:txBody>
          <a:bodyPr wrap="square">
            <a:spAutoFit/>
          </a:bodyPr>
          <a:lstStyle/>
          <a:p>
            <a:r>
              <a:rPr lang="en-US" sz="2800" b="1" dirty="0">
                <a:solidFill>
                  <a:srgbClr val="7030A0"/>
                </a:solidFill>
              </a:rPr>
              <a:t>Most hubs can detect basic network errors, such as </a:t>
            </a:r>
            <a:r>
              <a:rPr lang="en-US" sz="2800" b="1" dirty="0">
                <a:solidFill>
                  <a:srgbClr val="7030A0"/>
                </a:solidFill>
                <a:hlinkClick r:id="rId2"/>
              </a:rPr>
              <a:t>collisions</a:t>
            </a:r>
            <a:r>
              <a:rPr lang="en-US" sz="2800" b="1" dirty="0">
                <a:solidFill>
                  <a:srgbClr val="7030A0"/>
                </a:solidFill>
              </a:rPr>
              <a:t>, but having all information broadcast to multiple ports is a </a:t>
            </a:r>
            <a:r>
              <a:rPr lang="en-US" sz="2800" b="1" dirty="0">
                <a:solidFill>
                  <a:srgbClr val="7030A0"/>
                </a:solidFill>
                <a:hlinkClick r:id="rId3"/>
              </a:rPr>
              <a:t>security risk</a:t>
            </a:r>
            <a:r>
              <a:rPr lang="en-US" sz="2800" b="1" dirty="0">
                <a:solidFill>
                  <a:srgbClr val="7030A0"/>
                </a:solidFill>
              </a:rPr>
              <a:t> and causes </a:t>
            </a:r>
            <a:r>
              <a:rPr lang="en-US" sz="2800" b="1" dirty="0">
                <a:solidFill>
                  <a:srgbClr val="7030A0"/>
                </a:solidFill>
                <a:hlinkClick r:id="rId4"/>
              </a:rPr>
              <a:t>bottlenecks</a:t>
            </a:r>
            <a:r>
              <a:rPr lang="en-US" sz="2800" b="1" dirty="0">
                <a:solidFill>
                  <a:srgbClr val="7030A0"/>
                </a:solidFill>
              </a:rPr>
              <a:t>. </a:t>
            </a:r>
            <a:endParaRPr lang="en-US" b="1" dirty="0">
              <a:solidFill>
                <a:srgbClr val="7030A0"/>
              </a:solidFill>
            </a:endParaRPr>
          </a:p>
        </p:txBody>
      </p:sp>
      <p:pic>
        <p:nvPicPr>
          <p:cNvPr id="3" name="Picture 2" descr="DUBH7F1Image LFrontBlack.png"/>
          <p:cNvPicPr>
            <a:picLocks noChangeAspect="1"/>
          </p:cNvPicPr>
          <p:nvPr/>
        </p:nvPicPr>
        <p:blipFill>
          <a:blip r:embed="rId5" cstate="print"/>
          <a:stretch>
            <a:fillRect/>
          </a:stretch>
        </p:blipFill>
        <p:spPr>
          <a:xfrm>
            <a:off x="1475656" y="3212976"/>
            <a:ext cx="6521797" cy="35010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4941168"/>
            <a:ext cx="6624736" cy="1384995"/>
          </a:xfrm>
          <a:prstGeom prst="rect">
            <a:avLst/>
          </a:prstGeom>
        </p:spPr>
        <p:txBody>
          <a:bodyPr wrap="square">
            <a:spAutoFit/>
          </a:bodyPr>
          <a:lstStyle/>
          <a:p>
            <a:r>
              <a:rPr lang="en-US" sz="2800" b="1" dirty="0">
                <a:solidFill>
                  <a:srgbClr val="7030A0"/>
                </a:solidFill>
              </a:rPr>
              <a:t>Passive hub is just a connector which connects wire coming from other devices. </a:t>
            </a:r>
          </a:p>
        </p:txBody>
      </p:sp>
      <p:sp>
        <p:nvSpPr>
          <p:cNvPr id="3" name="TextBox 2"/>
          <p:cNvSpPr txBox="1"/>
          <p:nvPr/>
        </p:nvSpPr>
        <p:spPr>
          <a:xfrm>
            <a:off x="1691680" y="1052736"/>
            <a:ext cx="5616624" cy="523220"/>
          </a:xfrm>
          <a:prstGeom prst="rect">
            <a:avLst/>
          </a:prstGeom>
          <a:noFill/>
        </p:spPr>
        <p:txBody>
          <a:bodyPr wrap="square" rtlCol="0">
            <a:spAutoFit/>
          </a:bodyPr>
          <a:lstStyle/>
          <a:p>
            <a:pPr lvl="2">
              <a:buFont typeface="Wingdings" pitchFamily="2" charset="2"/>
              <a:buChar char="§"/>
            </a:pPr>
            <a:r>
              <a:rPr lang="en-IN" sz="2800" b="1" i="1" dirty="0"/>
              <a:t> Types of hub</a:t>
            </a:r>
            <a:endParaRPr lang="en-US" sz="2800" b="1" i="1" dirty="0"/>
          </a:p>
        </p:txBody>
      </p:sp>
      <p:sp>
        <p:nvSpPr>
          <p:cNvPr id="4" name="TextBox 3"/>
          <p:cNvSpPr txBox="1"/>
          <p:nvPr/>
        </p:nvSpPr>
        <p:spPr>
          <a:xfrm>
            <a:off x="611560" y="1916832"/>
            <a:ext cx="4104456" cy="523220"/>
          </a:xfrm>
          <a:prstGeom prst="rect">
            <a:avLst/>
          </a:prstGeom>
          <a:noFill/>
        </p:spPr>
        <p:txBody>
          <a:bodyPr wrap="square" rtlCol="0">
            <a:spAutoFit/>
          </a:bodyPr>
          <a:lstStyle/>
          <a:p>
            <a:pPr lvl="2">
              <a:buFont typeface="Arial" pitchFamily="34" charset="0"/>
              <a:buChar char="•"/>
            </a:pPr>
            <a:r>
              <a:rPr lang="en-IN" sz="2800" b="1" i="1" dirty="0"/>
              <a:t> Active hub:-</a:t>
            </a:r>
            <a:endParaRPr lang="en-US" sz="2800" b="1" i="1" dirty="0"/>
          </a:p>
        </p:txBody>
      </p:sp>
      <p:sp>
        <p:nvSpPr>
          <p:cNvPr id="5" name="Rectangle 4"/>
          <p:cNvSpPr/>
          <p:nvPr/>
        </p:nvSpPr>
        <p:spPr>
          <a:xfrm>
            <a:off x="1547664" y="2564904"/>
            <a:ext cx="6624736" cy="1384995"/>
          </a:xfrm>
          <a:prstGeom prst="rect">
            <a:avLst/>
          </a:prstGeom>
        </p:spPr>
        <p:txBody>
          <a:bodyPr wrap="square">
            <a:spAutoFit/>
          </a:bodyPr>
          <a:lstStyle/>
          <a:p>
            <a:r>
              <a:rPr lang="en-US" sz="2800" b="1" dirty="0">
                <a:solidFill>
                  <a:srgbClr val="7030A0"/>
                </a:solidFill>
              </a:rPr>
              <a:t>Active hub is multi-point repeater with capability of regeneration of signals. </a:t>
            </a:r>
          </a:p>
        </p:txBody>
      </p:sp>
      <p:sp>
        <p:nvSpPr>
          <p:cNvPr id="6" name="TextBox 5"/>
          <p:cNvSpPr txBox="1"/>
          <p:nvPr/>
        </p:nvSpPr>
        <p:spPr>
          <a:xfrm>
            <a:off x="1475656" y="4221088"/>
            <a:ext cx="2736304" cy="523220"/>
          </a:xfrm>
          <a:prstGeom prst="rect">
            <a:avLst/>
          </a:prstGeom>
          <a:noFill/>
        </p:spPr>
        <p:txBody>
          <a:bodyPr wrap="square" rtlCol="0">
            <a:spAutoFit/>
          </a:bodyPr>
          <a:lstStyle/>
          <a:p>
            <a:pPr>
              <a:buFont typeface="Arial" pitchFamily="34" charset="0"/>
              <a:buChar char="•"/>
            </a:pPr>
            <a:r>
              <a:rPr lang="en-IN" sz="2800" b="1" i="1" dirty="0"/>
              <a:t> Passive hub:-</a:t>
            </a:r>
            <a:endParaRPr lang="en-US" sz="28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764704"/>
            <a:ext cx="4572000" cy="800219"/>
          </a:xfrm>
          <a:prstGeom prst="rect">
            <a:avLst/>
          </a:prstGeom>
        </p:spPr>
        <p:txBody>
          <a:bodyPr>
            <a:spAutoFit/>
          </a:bodyPr>
          <a:lstStyle/>
          <a:p>
            <a:pPr>
              <a:buFont typeface="Arial" pitchFamily="34" charset="0"/>
              <a:buChar char="•"/>
            </a:pPr>
            <a:r>
              <a:rPr lang="en-US" sz="2800" b="1" i="1" dirty="0"/>
              <a:t> Advantages of  hub</a:t>
            </a:r>
          </a:p>
          <a:p>
            <a:endParaRPr lang="en-US" dirty="0"/>
          </a:p>
        </p:txBody>
      </p:sp>
      <p:sp>
        <p:nvSpPr>
          <p:cNvPr id="3" name="Rectangle 2"/>
          <p:cNvSpPr/>
          <p:nvPr/>
        </p:nvSpPr>
        <p:spPr>
          <a:xfrm>
            <a:off x="1259632" y="1988840"/>
            <a:ext cx="6912768" cy="2677656"/>
          </a:xfrm>
          <a:prstGeom prst="rect">
            <a:avLst/>
          </a:prstGeom>
        </p:spPr>
        <p:txBody>
          <a:bodyPr wrap="square">
            <a:spAutoFit/>
          </a:bodyPr>
          <a:lstStyle/>
          <a:p>
            <a:pPr>
              <a:buFont typeface="Wingdings" pitchFamily="2" charset="2"/>
              <a:buChar char="v"/>
            </a:pPr>
            <a:r>
              <a:rPr lang="en-US" sz="2800" b="1" dirty="0"/>
              <a:t> </a:t>
            </a:r>
            <a:r>
              <a:rPr lang="en-US" sz="2800" b="1" dirty="0">
                <a:solidFill>
                  <a:srgbClr val="7030A0"/>
                </a:solidFill>
              </a:rPr>
              <a:t>It is cheaper in other devices.  </a:t>
            </a:r>
          </a:p>
          <a:p>
            <a:endParaRPr lang="en-US" sz="2800" b="1" dirty="0"/>
          </a:p>
          <a:p>
            <a:pPr>
              <a:buFont typeface="Wingdings" pitchFamily="2" charset="2"/>
              <a:buChar char="v"/>
            </a:pPr>
            <a:r>
              <a:rPr lang="en-US" sz="2800" b="1" dirty="0"/>
              <a:t> </a:t>
            </a:r>
            <a:r>
              <a:rPr lang="en-US" sz="2800" b="1" dirty="0">
                <a:solidFill>
                  <a:srgbClr val="7030A0"/>
                </a:solidFill>
              </a:rPr>
              <a:t>Supports a lot of network media.  </a:t>
            </a:r>
          </a:p>
          <a:p>
            <a:pPr>
              <a:buFont typeface="Wingdings" pitchFamily="2" charset="2"/>
              <a:buChar char="v"/>
            </a:pPr>
            <a:endParaRPr lang="en-US" sz="2800" b="1" dirty="0"/>
          </a:p>
          <a:p>
            <a:pPr>
              <a:buFont typeface="Wingdings" pitchFamily="2" charset="2"/>
              <a:buChar char="v"/>
            </a:pPr>
            <a:r>
              <a:rPr lang="en-US" sz="2800" b="1" dirty="0"/>
              <a:t> </a:t>
            </a:r>
            <a:r>
              <a:rPr lang="en-US" sz="2800" b="1" dirty="0">
                <a:solidFill>
                  <a:srgbClr val="7030A0"/>
                </a:solidFill>
              </a:rPr>
              <a:t>Distributes the performance of the network.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908720"/>
            <a:ext cx="5760640" cy="523220"/>
          </a:xfrm>
          <a:prstGeom prst="rect">
            <a:avLst/>
          </a:prstGeom>
          <a:noFill/>
        </p:spPr>
        <p:txBody>
          <a:bodyPr wrap="square" rtlCol="0">
            <a:spAutoFit/>
          </a:bodyPr>
          <a:lstStyle/>
          <a:p>
            <a:pPr lvl="2">
              <a:buFont typeface="Arial" pitchFamily="34" charset="0"/>
              <a:buChar char="•"/>
            </a:pPr>
            <a:r>
              <a:rPr lang="en-IN" sz="2800" b="1" i="1" dirty="0"/>
              <a:t> Disadvantages of hub</a:t>
            </a:r>
            <a:endParaRPr lang="en-US" sz="2800" b="1" i="1" dirty="0"/>
          </a:p>
        </p:txBody>
      </p:sp>
      <p:sp>
        <p:nvSpPr>
          <p:cNvPr id="3" name="Rectangle 2"/>
          <p:cNvSpPr/>
          <p:nvPr/>
        </p:nvSpPr>
        <p:spPr>
          <a:xfrm>
            <a:off x="1115616" y="1988840"/>
            <a:ext cx="6336704" cy="3046988"/>
          </a:xfrm>
          <a:prstGeom prst="rect">
            <a:avLst/>
          </a:prstGeom>
        </p:spPr>
        <p:txBody>
          <a:bodyPr wrap="square">
            <a:spAutoFit/>
          </a:bodyPr>
          <a:lstStyle/>
          <a:p>
            <a:pPr>
              <a:buFont typeface="Wingdings" pitchFamily="2" charset="2"/>
              <a:buChar char="v"/>
            </a:pPr>
            <a:r>
              <a:rPr lang="en-US" sz="3200" b="1" dirty="0"/>
              <a:t> </a:t>
            </a:r>
            <a:r>
              <a:rPr lang="en-US" sz="3200" b="1" dirty="0">
                <a:solidFill>
                  <a:srgbClr val="7030A0"/>
                </a:solidFill>
              </a:rPr>
              <a:t>Do not filter the data.</a:t>
            </a:r>
          </a:p>
          <a:p>
            <a:endParaRPr lang="en-US" sz="3200" b="1" dirty="0"/>
          </a:p>
          <a:p>
            <a:pPr>
              <a:buFont typeface="Wingdings" pitchFamily="2" charset="2"/>
              <a:buChar char="v"/>
            </a:pPr>
            <a:r>
              <a:rPr lang="en-US" sz="3200" b="1" dirty="0"/>
              <a:t> </a:t>
            </a:r>
            <a:r>
              <a:rPr lang="en-US" sz="3200" b="1" dirty="0">
                <a:solidFill>
                  <a:srgbClr val="7030A0"/>
                </a:solidFill>
              </a:rPr>
              <a:t>The network does not reduce   traffic. </a:t>
            </a:r>
          </a:p>
          <a:p>
            <a:pPr>
              <a:buFont typeface="Wingdings" pitchFamily="2" charset="2"/>
              <a:buChar char="v"/>
            </a:pPr>
            <a:endParaRPr lang="en-US" sz="3200" b="1" dirty="0"/>
          </a:p>
          <a:p>
            <a:pPr>
              <a:buFont typeface="Wingdings" pitchFamily="2" charset="2"/>
              <a:buChar char="v"/>
            </a:pPr>
            <a:r>
              <a:rPr lang="en-US" sz="3200" b="1" dirty="0"/>
              <a:t>  </a:t>
            </a:r>
            <a:r>
              <a:rPr lang="en-US" sz="3200" b="1" dirty="0">
                <a:solidFill>
                  <a:srgbClr val="7030A0"/>
                </a:solidFill>
              </a:rPr>
              <a:t>Do not reproduce the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404664"/>
            <a:ext cx="3168352" cy="769441"/>
          </a:xfrm>
          <a:prstGeom prst="rect">
            <a:avLst/>
          </a:prstGeom>
          <a:noFill/>
        </p:spPr>
        <p:txBody>
          <a:bodyPr wrap="square" rtlCol="0">
            <a:spAutoFit/>
          </a:bodyPr>
          <a:lstStyle/>
          <a:p>
            <a:pPr algn="ctr"/>
            <a:r>
              <a:rPr lang="en-IN" sz="4400" b="1" i="1" dirty="0">
                <a:solidFill>
                  <a:srgbClr val="FF0000"/>
                </a:solidFill>
              </a:rPr>
              <a:t>Switch</a:t>
            </a:r>
            <a:endParaRPr lang="en-US" sz="4400" b="1" i="1" dirty="0">
              <a:solidFill>
                <a:srgbClr val="FF0000"/>
              </a:solidFill>
            </a:endParaRPr>
          </a:p>
        </p:txBody>
      </p:sp>
      <p:sp>
        <p:nvSpPr>
          <p:cNvPr id="3" name="TextBox 2"/>
          <p:cNvSpPr txBox="1"/>
          <p:nvPr/>
        </p:nvSpPr>
        <p:spPr>
          <a:xfrm>
            <a:off x="899592" y="1340768"/>
            <a:ext cx="5472608" cy="523220"/>
          </a:xfrm>
          <a:prstGeom prst="rect">
            <a:avLst/>
          </a:prstGeom>
          <a:noFill/>
        </p:spPr>
        <p:txBody>
          <a:bodyPr wrap="square" rtlCol="0">
            <a:spAutoFit/>
          </a:bodyPr>
          <a:lstStyle/>
          <a:p>
            <a:pPr>
              <a:buFont typeface="Wingdings" pitchFamily="2" charset="2"/>
              <a:buChar char="§"/>
            </a:pPr>
            <a:r>
              <a:rPr lang="en-IN" sz="2800" b="1" i="1" dirty="0"/>
              <a:t> What is Switch?</a:t>
            </a:r>
            <a:endParaRPr lang="en-US" sz="2800" b="1" i="1" dirty="0"/>
          </a:p>
        </p:txBody>
      </p:sp>
      <p:sp>
        <p:nvSpPr>
          <p:cNvPr id="4" name="Rectangle 3"/>
          <p:cNvSpPr/>
          <p:nvPr/>
        </p:nvSpPr>
        <p:spPr>
          <a:xfrm>
            <a:off x="827584" y="1988840"/>
            <a:ext cx="7992888" cy="2677656"/>
          </a:xfrm>
          <a:prstGeom prst="rect">
            <a:avLst/>
          </a:prstGeom>
        </p:spPr>
        <p:txBody>
          <a:bodyPr wrap="square">
            <a:spAutoFit/>
          </a:bodyPr>
          <a:lstStyle/>
          <a:p>
            <a:r>
              <a:rPr lang="en-US" sz="2800" b="1" dirty="0">
                <a:solidFill>
                  <a:srgbClr val="7030A0"/>
                </a:solidFill>
              </a:rPr>
              <a:t>On a </a:t>
            </a:r>
            <a:r>
              <a:rPr lang="en-US" sz="2800" b="1" dirty="0">
                <a:solidFill>
                  <a:srgbClr val="7030A0"/>
                </a:solidFill>
                <a:hlinkClick r:id="rId2"/>
              </a:rPr>
              <a:t>network</a:t>
            </a:r>
            <a:r>
              <a:rPr lang="en-US" sz="2800" b="1" dirty="0">
                <a:solidFill>
                  <a:srgbClr val="7030A0"/>
                </a:solidFill>
              </a:rPr>
              <a:t>, a switch is a </a:t>
            </a:r>
            <a:r>
              <a:rPr lang="en-US" sz="2800" b="1" dirty="0">
                <a:solidFill>
                  <a:srgbClr val="7030A0"/>
                </a:solidFill>
                <a:hlinkClick r:id="rId3"/>
              </a:rPr>
              <a:t>hardware</a:t>
            </a:r>
            <a:r>
              <a:rPr lang="en-US" sz="2800" b="1" dirty="0">
                <a:solidFill>
                  <a:srgbClr val="7030A0"/>
                </a:solidFill>
              </a:rPr>
              <a:t> device that </a:t>
            </a:r>
            <a:r>
              <a:rPr lang="en-US" sz="2800" b="1" dirty="0">
                <a:solidFill>
                  <a:srgbClr val="7030A0"/>
                </a:solidFill>
                <a:hlinkClick r:id="rId4"/>
              </a:rPr>
              <a:t>filters</a:t>
            </a:r>
            <a:r>
              <a:rPr lang="en-US" sz="2800" b="1" dirty="0">
                <a:solidFill>
                  <a:srgbClr val="7030A0"/>
                </a:solidFill>
              </a:rPr>
              <a:t> and </a:t>
            </a:r>
            <a:r>
              <a:rPr lang="en-US" sz="2800" b="1" dirty="0">
                <a:solidFill>
                  <a:srgbClr val="7030A0"/>
                </a:solidFill>
                <a:hlinkClick r:id="rId5"/>
              </a:rPr>
              <a:t>forwards</a:t>
            </a:r>
            <a:r>
              <a:rPr lang="en-US" sz="2800" b="1" dirty="0">
                <a:solidFill>
                  <a:srgbClr val="7030A0"/>
                </a:solidFill>
              </a:rPr>
              <a:t> network </a:t>
            </a:r>
            <a:r>
              <a:rPr lang="en-US" sz="2800" b="1" dirty="0">
                <a:solidFill>
                  <a:srgbClr val="7030A0"/>
                </a:solidFill>
                <a:hlinkClick r:id="rId6"/>
              </a:rPr>
              <a:t>packets</a:t>
            </a:r>
            <a:r>
              <a:rPr lang="en-US" sz="2800" b="1" dirty="0">
                <a:solidFill>
                  <a:srgbClr val="7030A0"/>
                </a:solidFill>
              </a:rPr>
              <a:t>, but is often not capable of more. A network switch is more advanced than a </a:t>
            </a:r>
            <a:r>
              <a:rPr lang="en-US" sz="2800" b="1" dirty="0">
                <a:solidFill>
                  <a:srgbClr val="7030A0"/>
                </a:solidFill>
                <a:hlinkClick r:id="rId7"/>
              </a:rPr>
              <a:t>hub</a:t>
            </a:r>
            <a:r>
              <a:rPr lang="en-US" sz="2800" b="1" dirty="0">
                <a:solidFill>
                  <a:srgbClr val="7030A0"/>
                </a:solidFill>
              </a:rPr>
              <a:t>, but not as advanced as a </a:t>
            </a:r>
            <a:r>
              <a:rPr lang="en-US" sz="2800" b="1" dirty="0">
                <a:solidFill>
                  <a:srgbClr val="7030A0"/>
                </a:solidFill>
                <a:hlinkClick r:id="rId8"/>
              </a:rPr>
              <a:t>router</a:t>
            </a:r>
            <a:r>
              <a:rPr lang="en-US" sz="2800" b="1" dirty="0">
                <a:solidFill>
                  <a:srgbClr val="7030A0"/>
                </a:solidFill>
              </a:rPr>
              <a:t>. The picture shows an example of a </a:t>
            </a:r>
            <a:r>
              <a:rPr lang="en-US" sz="2800" b="1" dirty="0">
                <a:solidFill>
                  <a:srgbClr val="7030A0"/>
                </a:solidFill>
                <a:hlinkClick r:id="rId9"/>
              </a:rPr>
              <a:t>NETGEAR</a:t>
            </a:r>
            <a:r>
              <a:rPr lang="en-US" sz="2800" b="1" dirty="0">
                <a:solidFill>
                  <a:srgbClr val="7030A0"/>
                </a:solidFill>
              </a:rPr>
              <a:t> 5 port switch.</a:t>
            </a:r>
          </a:p>
        </p:txBody>
      </p:sp>
      <p:pic>
        <p:nvPicPr>
          <p:cNvPr id="5" name="Picture 4" descr="linksys_se3008_8_port_gigabit_ethernet_switch_1448943.jpg"/>
          <p:cNvPicPr>
            <a:picLocks noChangeAspect="1"/>
          </p:cNvPicPr>
          <p:nvPr/>
        </p:nvPicPr>
        <p:blipFill>
          <a:blip r:embed="rId10" cstate="print"/>
          <a:stretch>
            <a:fillRect/>
          </a:stretch>
        </p:blipFill>
        <p:spPr>
          <a:xfrm>
            <a:off x="2195736" y="4725144"/>
            <a:ext cx="4464496" cy="19168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7344816" cy="5693866"/>
          </a:xfrm>
          <a:prstGeom prst="rect">
            <a:avLst/>
          </a:prstGeom>
        </p:spPr>
        <p:txBody>
          <a:bodyPr wrap="square">
            <a:spAutoFit/>
          </a:bodyPr>
          <a:lstStyle/>
          <a:p>
            <a:pPr>
              <a:buFont typeface="Wingdings" pitchFamily="2" charset="2"/>
              <a:buChar char="Ø"/>
            </a:pPr>
            <a:r>
              <a:rPr lang="en-US" sz="2800" b="1" i="1" dirty="0"/>
              <a:t> Types of Switches</a:t>
            </a:r>
          </a:p>
          <a:p>
            <a:r>
              <a:rPr lang="en-US" sz="2800" b="1" dirty="0">
                <a:solidFill>
                  <a:srgbClr val="7030A0"/>
                </a:solidFill>
              </a:rPr>
              <a:t>Basically, Switches can be of two types. They are:</a:t>
            </a:r>
          </a:p>
          <a:p>
            <a:pPr fontAlgn="base">
              <a:buFont typeface="Arial" pitchFamily="34" charset="0"/>
              <a:buChar char="•"/>
            </a:pPr>
            <a:r>
              <a:rPr lang="en-US" sz="2800" b="1" dirty="0"/>
              <a:t>Mechanical</a:t>
            </a:r>
          </a:p>
          <a:p>
            <a:r>
              <a:rPr lang="en-US" sz="2800" b="1" dirty="0">
                <a:solidFill>
                  <a:srgbClr val="7030A0"/>
                </a:solidFill>
              </a:rPr>
              <a:t>Mechanical Switches are physical switches, which must be activated physically, by moving, pressing, releasing, or touching its contacts.</a:t>
            </a:r>
          </a:p>
          <a:p>
            <a:pPr>
              <a:buFont typeface="Arial" pitchFamily="34" charset="0"/>
              <a:buChar char="•"/>
            </a:pPr>
            <a:r>
              <a:rPr lang="en-US" sz="2800" b="1" dirty="0"/>
              <a:t>Electronic</a:t>
            </a:r>
          </a:p>
          <a:p>
            <a:r>
              <a:rPr lang="en-US" sz="2800" b="1" dirty="0">
                <a:solidFill>
                  <a:srgbClr val="7030A0"/>
                </a:solidFill>
              </a:rPr>
              <a:t>Electronic Switches, on the other hand, do not require any physical contact in order to control a circuit. These are activated by semiconductor action.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2132856"/>
            <a:ext cx="6480720" cy="3108543"/>
          </a:xfrm>
          <a:prstGeom prst="rect">
            <a:avLst/>
          </a:prstGeom>
        </p:spPr>
        <p:txBody>
          <a:bodyPr wrap="square">
            <a:spAutoFit/>
          </a:bodyPr>
          <a:lstStyle/>
          <a:p>
            <a:pPr>
              <a:buFont typeface="Wingdings" pitchFamily="2" charset="2"/>
              <a:buChar char="Ø"/>
            </a:pPr>
            <a:r>
              <a:rPr lang="en-US" sz="2800" b="1" dirty="0"/>
              <a:t> </a:t>
            </a:r>
            <a:r>
              <a:rPr lang="en-US" sz="2800" b="1" dirty="0">
                <a:solidFill>
                  <a:srgbClr val="7030A0"/>
                </a:solidFill>
              </a:rPr>
              <a:t>They increase the available bandwidth of the network.</a:t>
            </a:r>
          </a:p>
          <a:p>
            <a:br>
              <a:rPr lang="en-US" sz="2800" b="1" dirty="0">
                <a:solidFill>
                  <a:srgbClr val="7030A0"/>
                </a:solidFill>
              </a:rPr>
            </a:br>
            <a:endParaRPr lang="en-US" sz="2800" b="1" dirty="0">
              <a:solidFill>
                <a:srgbClr val="7030A0"/>
              </a:solidFill>
            </a:endParaRPr>
          </a:p>
          <a:p>
            <a:endParaRPr lang="en-US" sz="2800" b="1" dirty="0">
              <a:solidFill>
                <a:srgbClr val="7030A0"/>
              </a:solidFill>
            </a:endParaRPr>
          </a:p>
          <a:p>
            <a:pPr>
              <a:buFont typeface="Wingdings" pitchFamily="2" charset="2"/>
              <a:buChar char="Ø"/>
            </a:pPr>
            <a:r>
              <a:rPr lang="en-US" sz="2800" b="1" dirty="0">
                <a:solidFill>
                  <a:srgbClr val="7030A0"/>
                </a:solidFill>
              </a:rPr>
              <a:t> They increase the performance of the network.</a:t>
            </a:r>
          </a:p>
        </p:txBody>
      </p:sp>
      <p:sp>
        <p:nvSpPr>
          <p:cNvPr id="3" name="TextBox 2"/>
          <p:cNvSpPr txBox="1"/>
          <p:nvPr/>
        </p:nvSpPr>
        <p:spPr>
          <a:xfrm>
            <a:off x="2123728" y="1124744"/>
            <a:ext cx="4320480" cy="523220"/>
          </a:xfrm>
          <a:prstGeom prst="rect">
            <a:avLst/>
          </a:prstGeom>
          <a:noFill/>
        </p:spPr>
        <p:txBody>
          <a:bodyPr wrap="square" rtlCol="0">
            <a:spAutoFit/>
          </a:bodyPr>
          <a:lstStyle/>
          <a:p>
            <a:pPr algn="ctr">
              <a:buFont typeface="Arial" pitchFamily="34" charset="0"/>
              <a:buChar char="•"/>
            </a:pPr>
            <a:r>
              <a:rPr lang="en-IN" sz="2800" b="1" i="1" dirty="0"/>
              <a:t> Advantages of switch</a:t>
            </a:r>
            <a:endParaRPr lang="en-US" sz="28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1844824"/>
            <a:ext cx="7920880" cy="3970318"/>
          </a:xfrm>
          <a:prstGeom prst="rect">
            <a:avLst/>
          </a:prstGeom>
          <a:noFill/>
        </p:spPr>
        <p:txBody>
          <a:bodyPr wrap="square" rtlCol="0">
            <a:spAutoFit/>
          </a:bodyPr>
          <a:lstStyle/>
          <a:p>
            <a:r>
              <a:rPr lang="en-US" sz="2800" b="1" dirty="0">
                <a:solidFill>
                  <a:srgbClr val="7030A0"/>
                </a:solidFill>
              </a:rPr>
              <a:t>Network Interface Card (NIC) is a hardware component that is present on the computer. It is used to connect different networking devices such as computers and servers to share data over the connected network. It provides functionality such as support for I/O interrupt, Direct Memory Access (DMA) interfaces, partitioning, and data transmission.</a:t>
            </a:r>
          </a:p>
        </p:txBody>
      </p:sp>
      <p:sp>
        <p:nvSpPr>
          <p:cNvPr id="6" name="TextBox 5"/>
          <p:cNvSpPr txBox="1"/>
          <p:nvPr/>
        </p:nvSpPr>
        <p:spPr>
          <a:xfrm>
            <a:off x="611560" y="1196752"/>
            <a:ext cx="7776864" cy="584775"/>
          </a:xfrm>
          <a:prstGeom prst="rect">
            <a:avLst/>
          </a:prstGeom>
          <a:noFill/>
        </p:spPr>
        <p:txBody>
          <a:bodyPr wrap="square" rtlCol="0">
            <a:spAutoFit/>
          </a:bodyPr>
          <a:lstStyle/>
          <a:p>
            <a:pPr>
              <a:buFont typeface="Arial" pitchFamily="34" charset="0"/>
              <a:buChar char="•"/>
            </a:pPr>
            <a:r>
              <a:rPr lang="en-IN" sz="2800" b="1" i="1" dirty="0">
                <a:solidFill>
                  <a:schemeClr val="tx1">
                    <a:lumMod val="95000"/>
                    <a:lumOff val="5000"/>
                  </a:schemeClr>
                </a:solidFill>
              </a:rPr>
              <a:t> </a:t>
            </a:r>
            <a:r>
              <a:rPr lang="en-IN" sz="3200" b="1" i="1" dirty="0">
                <a:solidFill>
                  <a:schemeClr val="tx1">
                    <a:lumMod val="95000"/>
                    <a:lumOff val="5000"/>
                  </a:schemeClr>
                </a:solidFill>
              </a:rPr>
              <a:t>What is Network Interface card (NIC) ?</a:t>
            </a:r>
            <a:endParaRPr lang="en-US" sz="3200" b="1" i="1" dirty="0">
              <a:solidFill>
                <a:schemeClr val="tx1">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052736"/>
            <a:ext cx="5760640" cy="523220"/>
          </a:xfrm>
          <a:prstGeom prst="rect">
            <a:avLst/>
          </a:prstGeom>
          <a:noFill/>
        </p:spPr>
        <p:txBody>
          <a:bodyPr wrap="square" rtlCol="0">
            <a:spAutoFit/>
          </a:bodyPr>
          <a:lstStyle/>
          <a:p>
            <a:pPr algn="ctr">
              <a:buFont typeface="Arial" pitchFamily="34" charset="0"/>
              <a:buChar char="•"/>
            </a:pPr>
            <a:r>
              <a:rPr lang="en-IN" sz="2800" b="1" i="1" dirty="0"/>
              <a:t> Disadvantage of switch</a:t>
            </a:r>
            <a:endParaRPr lang="en-US" sz="2800" b="1" i="1" dirty="0"/>
          </a:p>
        </p:txBody>
      </p:sp>
      <p:sp>
        <p:nvSpPr>
          <p:cNvPr id="3" name="Rectangle 2"/>
          <p:cNvSpPr/>
          <p:nvPr/>
        </p:nvSpPr>
        <p:spPr>
          <a:xfrm>
            <a:off x="1115616" y="2060848"/>
            <a:ext cx="6480720" cy="2677656"/>
          </a:xfrm>
          <a:prstGeom prst="rect">
            <a:avLst/>
          </a:prstGeom>
        </p:spPr>
        <p:txBody>
          <a:bodyPr wrap="square">
            <a:spAutoFit/>
          </a:bodyPr>
          <a:lstStyle/>
          <a:p>
            <a:r>
              <a:rPr lang="en-US" sz="2800" b="1" dirty="0">
                <a:solidFill>
                  <a:srgbClr val="7030A0"/>
                </a:solidFill>
              </a:rPr>
              <a:t>They are more expensive compare to network bridges.</a:t>
            </a:r>
          </a:p>
          <a:p>
            <a:br>
              <a:rPr lang="en-US" sz="2800" b="1" dirty="0">
                <a:solidFill>
                  <a:srgbClr val="7030A0"/>
                </a:solidFill>
              </a:rPr>
            </a:br>
            <a:br>
              <a:rPr lang="en-US" sz="2800" b="1" dirty="0">
                <a:solidFill>
                  <a:srgbClr val="7030A0"/>
                </a:solidFill>
              </a:rPr>
            </a:br>
            <a:r>
              <a:rPr lang="en-US" sz="2800" b="1" dirty="0">
                <a:solidFill>
                  <a:srgbClr val="7030A0"/>
                </a:solidFill>
              </a:rPr>
              <a:t>Broadcast traffic may be troublesome.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090c10c26bb258d5930da46d83ef0ed.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692696"/>
            <a:ext cx="7344816" cy="954107"/>
          </a:xfrm>
          <a:prstGeom prst="rect">
            <a:avLst/>
          </a:prstGeom>
          <a:noFill/>
        </p:spPr>
        <p:txBody>
          <a:bodyPr wrap="square" rtlCol="0">
            <a:spAutoFit/>
          </a:bodyPr>
          <a:lstStyle/>
          <a:p>
            <a:r>
              <a:rPr lang="en-US" sz="2800" b="1" dirty="0">
                <a:solidFill>
                  <a:srgbClr val="7030A0"/>
                </a:solidFill>
              </a:rPr>
              <a:t>NIC is important for us to establish a wired or wireless connection over the network.</a:t>
            </a:r>
          </a:p>
        </p:txBody>
      </p:sp>
      <p:sp>
        <p:nvSpPr>
          <p:cNvPr id="3" name="TextBox 2"/>
          <p:cNvSpPr txBox="1"/>
          <p:nvPr/>
        </p:nvSpPr>
        <p:spPr>
          <a:xfrm>
            <a:off x="899592" y="1628800"/>
            <a:ext cx="7488832" cy="2369880"/>
          </a:xfrm>
          <a:prstGeom prst="rect">
            <a:avLst/>
          </a:prstGeom>
          <a:noFill/>
        </p:spPr>
        <p:txBody>
          <a:bodyPr wrap="square" rtlCol="0">
            <a:spAutoFit/>
          </a:bodyPr>
          <a:lstStyle/>
          <a:p>
            <a:r>
              <a:rPr lang="en-US" sz="2800" b="1" dirty="0">
                <a:solidFill>
                  <a:srgbClr val="7030A0"/>
                </a:solidFill>
              </a:rPr>
              <a:t>Network Interface Card is also known as Network Interface Controller, Network Adapter, Ethernet card, Connection card, and LAN (Local Area Network) Adapter.</a:t>
            </a:r>
          </a:p>
          <a:p>
            <a:br>
              <a:rPr lang="en-US" dirty="0"/>
            </a:br>
            <a:endParaRPr lang="en-US" dirty="0"/>
          </a:p>
        </p:txBody>
      </p:sp>
      <p:pic>
        <p:nvPicPr>
          <p:cNvPr id="4" name="Picture 3" descr="nic.jpg"/>
          <p:cNvPicPr>
            <a:picLocks noChangeAspect="1"/>
          </p:cNvPicPr>
          <p:nvPr/>
        </p:nvPicPr>
        <p:blipFill>
          <a:blip r:embed="rId2" cstate="print"/>
          <a:stretch>
            <a:fillRect/>
          </a:stretch>
        </p:blipFill>
        <p:spPr>
          <a:xfrm>
            <a:off x="1143000" y="3429000"/>
            <a:ext cx="7461448" cy="30963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96752"/>
            <a:ext cx="7056784" cy="800219"/>
          </a:xfrm>
          <a:prstGeom prst="rect">
            <a:avLst/>
          </a:prstGeom>
          <a:noFill/>
        </p:spPr>
        <p:txBody>
          <a:bodyPr wrap="square" rtlCol="0">
            <a:spAutoFit/>
          </a:bodyPr>
          <a:lstStyle/>
          <a:p>
            <a:pPr>
              <a:buFont typeface="Arial" pitchFamily="34" charset="0"/>
              <a:buChar char="•"/>
            </a:pPr>
            <a:r>
              <a:rPr lang="en-US" sz="2800" b="1" i="1" dirty="0"/>
              <a:t> Components of Network Interface Card</a:t>
            </a:r>
          </a:p>
          <a:p>
            <a:endParaRPr lang="en-US" dirty="0"/>
          </a:p>
        </p:txBody>
      </p:sp>
      <p:sp>
        <p:nvSpPr>
          <p:cNvPr id="4" name="TextBox 3"/>
          <p:cNvSpPr txBox="1"/>
          <p:nvPr/>
        </p:nvSpPr>
        <p:spPr>
          <a:xfrm>
            <a:off x="899592" y="1772816"/>
            <a:ext cx="7704856" cy="4247317"/>
          </a:xfrm>
          <a:prstGeom prst="rect">
            <a:avLst/>
          </a:prstGeom>
          <a:noFill/>
        </p:spPr>
        <p:txBody>
          <a:bodyPr wrap="square" rtlCol="0">
            <a:spAutoFit/>
          </a:bodyPr>
          <a:lstStyle/>
          <a:p>
            <a:r>
              <a:rPr lang="en-US" sz="2800" b="1" dirty="0">
                <a:solidFill>
                  <a:srgbClr val="7030A0"/>
                </a:solidFill>
              </a:rPr>
              <a:t>Network Interface Card contains the following essential components -</a:t>
            </a:r>
          </a:p>
          <a:p>
            <a:r>
              <a:rPr lang="en-US" sz="2800" b="1" dirty="0"/>
              <a:t>1. Memory:-</a:t>
            </a:r>
          </a:p>
          <a:p>
            <a:r>
              <a:rPr lang="en-US" sz="2800" b="1" dirty="0">
                <a:solidFill>
                  <a:srgbClr val="7030A0"/>
                </a:solidFill>
              </a:rPr>
              <a:t>Memory is one of the most important components of the NIC. It is used to store the data during communication.</a:t>
            </a:r>
          </a:p>
          <a:p>
            <a:r>
              <a:rPr lang="en-US" sz="2800" b="1" dirty="0"/>
              <a:t>2. Connectors:-</a:t>
            </a:r>
          </a:p>
          <a:p>
            <a:r>
              <a:rPr lang="en-US" sz="2800" b="1" dirty="0">
                <a:solidFill>
                  <a:srgbClr val="7030A0"/>
                </a:solidFill>
              </a:rPr>
              <a:t>connectors are used to connect the cables to the Ethernet port.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136904" cy="2092881"/>
          </a:xfrm>
          <a:prstGeom prst="rect">
            <a:avLst/>
          </a:prstGeom>
          <a:noFill/>
        </p:spPr>
        <p:txBody>
          <a:bodyPr wrap="square" rtlCol="0">
            <a:spAutoFit/>
          </a:bodyPr>
          <a:lstStyle/>
          <a:p>
            <a:r>
              <a:rPr lang="en-US" sz="2800" b="1" dirty="0"/>
              <a:t>3. Processor</a:t>
            </a:r>
          </a:p>
          <a:p>
            <a:r>
              <a:rPr lang="en-US" sz="2800" b="1" dirty="0">
                <a:solidFill>
                  <a:srgbClr val="7030A0"/>
                </a:solidFill>
              </a:rPr>
              <a:t> Processor is used for converting the data             message into a suitable form Of communication.</a:t>
            </a:r>
          </a:p>
          <a:p>
            <a:endParaRPr lang="en-US" dirty="0"/>
          </a:p>
        </p:txBody>
      </p:sp>
      <p:sp>
        <p:nvSpPr>
          <p:cNvPr id="3" name="Rectangle 2"/>
          <p:cNvSpPr/>
          <p:nvPr/>
        </p:nvSpPr>
        <p:spPr>
          <a:xfrm>
            <a:off x="539552" y="2333685"/>
            <a:ext cx="7992888" cy="3662541"/>
          </a:xfrm>
          <a:prstGeom prst="rect">
            <a:avLst/>
          </a:prstGeom>
        </p:spPr>
        <p:txBody>
          <a:bodyPr wrap="square">
            <a:spAutoFit/>
          </a:bodyPr>
          <a:lstStyle/>
          <a:p>
            <a:r>
              <a:rPr lang="en-US" sz="2800" b="1" dirty="0"/>
              <a:t>4. Jumper</a:t>
            </a:r>
          </a:p>
          <a:p>
            <a:r>
              <a:rPr lang="en-US" sz="2800" b="1" dirty="0">
                <a:solidFill>
                  <a:srgbClr val="7030A0"/>
                </a:solidFill>
              </a:rPr>
              <a:t>The jumper controls the  communication operation.</a:t>
            </a:r>
          </a:p>
          <a:p>
            <a:endParaRPr lang="en-US" sz="2800" b="1" dirty="0">
              <a:solidFill>
                <a:srgbClr val="7030A0"/>
              </a:solidFill>
            </a:endParaRPr>
          </a:p>
          <a:p>
            <a:r>
              <a:rPr lang="en-US" sz="2800" b="1" dirty="0"/>
              <a:t>5. MAC address</a:t>
            </a:r>
          </a:p>
          <a:p>
            <a:r>
              <a:rPr lang="en-US" sz="2800" b="1" dirty="0">
                <a:solidFill>
                  <a:srgbClr val="7030A0"/>
                </a:solidFill>
              </a:rPr>
              <a:t>MAC address is also referred to as a physical network address. </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692696"/>
            <a:ext cx="6552728" cy="800219"/>
          </a:xfrm>
          <a:prstGeom prst="rect">
            <a:avLst/>
          </a:prstGeom>
          <a:noFill/>
        </p:spPr>
        <p:txBody>
          <a:bodyPr wrap="square" rtlCol="0">
            <a:spAutoFit/>
          </a:bodyPr>
          <a:lstStyle/>
          <a:p>
            <a:pPr>
              <a:buFont typeface="Arial" pitchFamily="34" charset="0"/>
              <a:buChar char="•"/>
            </a:pPr>
            <a:r>
              <a:rPr lang="en-US" sz="2800" b="1" i="1" dirty="0"/>
              <a:t> Types of Network Interface Cards</a:t>
            </a:r>
          </a:p>
          <a:p>
            <a:endParaRPr lang="en-US" dirty="0"/>
          </a:p>
        </p:txBody>
      </p:sp>
      <p:sp>
        <p:nvSpPr>
          <p:cNvPr id="3" name="TextBox 2"/>
          <p:cNvSpPr txBox="1"/>
          <p:nvPr/>
        </p:nvSpPr>
        <p:spPr>
          <a:xfrm>
            <a:off x="467544" y="1340768"/>
            <a:ext cx="7848872" cy="2800767"/>
          </a:xfrm>
          <a:prstGeom prst="rect">
            <a:avLst/>
          </a:prstGeom>
          <a:noFill/>
        </p:spPr>
        <p:txBody>
          <a:bodyPr wrap="square" rtlCol="0">
            <a:spAutoFit/>
          </a:bodyPr>
          <a:lstStyle/>
          <a:p>
            <a:pPr marL="514350" indent="-514350">
              <a:buAutoNum type="arabicPeriod"/>
            </a:pPr>
            <a:r>
              <a:rPr lang="en-US" sz="2800" b="1" i="1" dirty="0"/>
              <a:t>Ethernet NIC</a:t>
            </a:r>
          </a:p>
          <a:p>
            <a:r>
              <a:rPr lang="en-US" sz="2800" b="1" dirty="0">
                <a:solidFill>
                  <a:srgbClr val="7030A0"/>
                </a:solidFill>
              </a:rPr>
              <a:t>Ethernet NIC was developed by Robert Metcalf in 1980. It is made by </a:t>
            </a:r>
            <a:r>
              <a:rPr lang="en-US" sz="2800" b="1" dirty="0" err="1">
                <a:solidFill>
                  <a:srgbClr val="7030A0"/>
                </a:solidFill>
              </a:rPr>
              <a:t>ethernet</a:t>
            </a:r>
            <a:r>
              <a:rPr lang="en-US" sz="2800" b="1" dirty="0">
                <a:solidFill>
                  <a:srgbClr val="7030A0"/>
                </a:solidFill>
              </a:rPr>
              <a:t> cables. This type of NIC is most widely used in the LAN, MAN, and WAN networks.</a:t>
            </a:r>
          </a:p>
          <a:p>
            <a:br>
              <a:rPr lang="en-US" dirty="0"/>
            </a:br>
            <a:endParaRPr lang="en-US" dirty="0"/>
          </a:p>
        </p:txBody>
      </p:sp>
      <p:sp>
        <p:nvSpPr>
          <p:cNvPr id="4" name="Rectangle 3"/>
          <p:cNvSpPr/>
          <p:nvPr/>
        </p:nvSpPr>
        <p:spPr>
          <a:xfrm>
            <a:off x="539552" y="3861048"/>
            <a:ext cx="7200800" cy="2246769"/>
          </a:xfrm>
          <a:prstGeom prst="rect">
            <a:avLst/>
          </a:prstGeom>
        </p:spPr>
        <p:txBody>
          <a:bodyPr wrap="square">
            <a:spAutoFit/>
          </a:bodyPr>
          <a:lstStyle/>
          <a:p>
            <a:r>
              <a:rPr lang="en-US" sz="2800" b="1" dirty="0"/>
              <a:t>2. </a:t>
            </a:r>
            <a:r>
              <a:rPr lang="en-US" sz="2800" b="1" i="1" dirty="0"/>
              <a:t>Wireless Networks NIC</a:t>
            </a:r>
          </a:p>
          <a:p>
            <a:r>
              <a:rPr lang="en-US" sz="2800" b="1" dirty="0">
                <a:solidFill>
                  <a:srgbClr val="7030A0"/>
                </a:solidFill>
              </a:rPr>
              <a:t>It is a wireless network that allows us to connect the devices without using the cables. These types of NICs are used to design a Wi-Fi connection.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4104456" cy="800219"/>
          </a:xfrm>
          <a:prstGeom prst="rect">
            <a:avLst/>
          </a:prstGeom>
          <a:noFill/>
        </p:spPr>
        <p:txBody>
          <a:bodyPr wrap="square" rtlCol="0">
            <a:spAutoFit/>
          </a:bodyPr>
          <a:lstStyle/>
          <a:p>
            <a:pPr>
              <a:buFont typeface="Arial" pitchFamily="34" charset="0"/>
              <a:buChar char="•"/>
            </a:pPr>
            <a:r>
              <a:rPr lang="en-US" sz="2800" b="1" i="1" dirty="0"/>
              <a:t> Advantages of NIC</a:t>
            </a:r>
          </a:p>
          <a:p>
            <a:endParaRPr lang="en-US" dirty="0"/>
          </a:p>
        </p:txBody>
      </p:sp>
      <p:sp>
        <p:nvSpPr>
          <p:cNvPr id="3" name="Rectangle 2"/>
          <p:cNvSpPr/>
          <p:nvPr/>
        </p:nvSpPr>
        <p:spPr>
          <a:xfrm>
            <a:off x="611560" y="1556792"/>
            <a:ext cx="8208912" cy="1815882"/>
          </a:xfrm>
          <a:prstGeom prst="rect">
            <a:avLst/>
          </a:prstGeom>
        </p:spPr>
        <p:txBody>
          <a:bodyPr wrap="square">
            <a:spAutoFit/>
          </a:bodyPr>
          <a:lstStyle/>
          <a:p>
            <a:r>
              <a:rPr lang="en-US" sz="2800" b="1" dirty="0">
                <a:solidFill>
                  <a:srgbClr val="7030A0"/>
                </a:solidFill>
              </a:rPr>
              <a:t>           </a:t>
            </a:r>
            <a:endParaRPr lang="en-US" sz="2800" dirty="0"/>
          </a:p>
          <a:p>
            <a:endParaRPr lang="en-IN" sz="2800" dirty="0"/>
          </a:p>
          <a:p>
            <a:endParaRPr lang="en-IN" sz="2800" dirty="0"/>
          </a:p>
          <a:p>
            <a:endParaRPr lang="en-US" sz="2800" dirty="0"/>
          </a:p>
        </p:txBody>
      </p:sp>
      <p:sp>
        <p:nvSpPr>
          <p:cNvPr id="4" name="Rectangle 3"/>
          <p:cNvSpPr/>
          <p:nvPr/>
        </p:nvSpPr>
        <p:spPr>
          <a:xfrm>
            <a:off x="539552" y="1772816"/>
            <a:ext cx="6203493" cy="523220"/>
          </a:xfrm>
          <a:prstGeom prst="rect">
            <a:avLst/>
          </a:prstGeom>
        </p:spPr>
        <p:txBody>
          <a:bodyPr wrap="none">
            <a:spAutoFit/>
          </a:bodyPr>
          <a:lstStyle/>
          <a:p>
            <a:pPr lvl="1">
              <a:buFont typeface="Wingdings" pitchFamily="2" charset="2"/>
              <a:buChar char="v"/>
            </a:pPr>
            <a:r>
              <a:rPr lang="en-US" sz="2800" dirty="0"/>
              <a:t> </a:t>
            </a:r>
            <a:r>
              <a:rPr lang="en-US" sz="2800" b="1" dirty="0">
                <a:solidFill>
                  <a:srgbClr val="7030A0"/>
                </a:solidFill>
              </a:rPr>
              <a:t>Communication speed is high.</a:t>
            </a:r>
          </a:p>
        </p:txBody>
      </p:sp>
      <p:sp>
        <p:nvSpPr>
          <p:cNvPr id="5" name="Rectangle 4"/>
          <p:cNvSpPr/>
          <p:nvPr/>
        </p:nvSpPr>
        <p:spPr>
          <a:xfrm>
            <a:off x="971600" y="2708920"/>
            <a:ext cx="7648753" cy="523220"/>
          </a:xfrm>
          <a:prstGeom prst="rect">
            <a:avLst/>
          </a:prstGeom>
        </p:spPr>
        <p:txBody>
          <a:bodyPr wrap="square">
            <a:spAutoFit/>
          </a:bodyPr>
          <a:lstStyle/>
          <a:p>
            <a:pPr>
              <a:buFont typeface="Wingdings" pitchFamily="2" charset="2"/>
              <a:buChar char="v"/>
            </a:pPr>
            <a:r>
              <a:rPr lang="en-US" sz="2800" dirty="0"/>
              <a:t> </a:t>
            </a:r>
            <a:r>
              <a:rPr lang="en-US" sz="2800" b="1" dirty="0">
                <a:solidFill>
                  <a:srgbClr val="7030A0"/>
                </a:solidFill>
              </a:rPr>
              <a:t>Network Interface cards are not expensive</a:t>
            </a:r>
            <a:r>
              <a:rPr lang="en-US" b="1" dirty="0">
                <a:solidFill>
                  <a:srgbClr val="7030A0"/>
                </a:solidFill>
              </a:rPr>
              <a:t>.</a:t>
            </a:r>
          </a:p>
        </p:txBody>
      </p:sp>
      <p:sp>
        <p:nvSpPr>
          <p:cNvPr id="6" name="Rectangle 5"/>
          <p:cNvSpPr/>
          <p:nvPr/>
        </p:nvSpPr>
        <p:spPr>
          <a:xfrm>
            <a:off x="899592" y="3573016"/>
            <a:ext cx="6696744" cy="523220"/>
          </a:xfrm>
          <a:prstGeom prst="rect">
            <a:avLst/>
          </a:prstGeom>
        </p:spPr>
        <p:txBody>
          <a:bodyPr wrap="square">
            <a:spAutoFit/>
          </a:bodyPr>
          <a:lstStyle/>
          <a:p>
            <a:pPr>
              <a:buFont typeface="Wingdings" pitchFamily="2" charset="2"/>
              <a:buChar char="v"/>
            </a:pPr>
            <a:r>
              <a:rPr lang="en-US" sz="2800" b="1" dirty="0"/>
              <a:t> </a:t>
            </a:r>
            <a:r>
              <a:rPr lang="en-US" sz="2800" b="1" dirty="0">
                <a:solidFill>
                  <a:srgbClr val="7030A0"/>
                </a:solidFill>
              </a:rPr>
              <a:t>NICs are easy to troubleshoot</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836712"/>
            <a:ext cx="4020844" cy="523220"/>
          </a:xfrm>
          <a:prstGeom prst="rect">
            <a:avLst/>
          </a:prstGeom>
        </p:spPr>
        <p:txBody>
          <a:bodyPr wrap="none">
            <a:spAutoFit/>
          </a:bodyPr>
          <a:lstStyle/>
          <a:p>
            <a:pPr>
              <a:buFont typeface="Arial" pitchFamily="34" charset="0"/>
              <a:buChar char="•"/>
            </a:pPr>
            <a:r>
              <a:rPr lang="en-US" sz="2800" b="1" i="1" dirty="0"/>
              <a:t> Disadvantages of NIC</a:t>
            </a:r>
          </a:p>
        </p:txBody>
      </p:sp>
      <p:sp>
        <p:nvSpPr>
          <p:cNvPr id="3" name="Rectangle 2"/>
          <p:cNvSpPr/>
          <p:nvPr/>
        </p:nvSpPr>
        <p:spPr>
          <a:xfrm>
            <a:off x="467544" y="1916832"/>
            <a:ext cx="8244408" cy="3539430"/>
          </a:xfrm>
          <a:prstGeom prst="rect">
            <a:avLst/>
          </a:prstGeom>
        </p:spPr>
        <p:txBody>
          <a:bodyPr wrap="square">
            <a:spAutoFit/>
          </a:bodyPr>
          <a:lstStyle/>
          <a:p>
            <a:pPr>
              <a:buFont typeface="Wingdings" pitchFamily="2" charset="2"/>
              <a:buChar char="v"/>
            </a:pPr>
            <a:r>
              <a:rPr lang="en-US" sz="2800" b="1" dirty="0"/>
              <a:t>  </a:t>
            </a:r>
            <a:r>
              <a:rPr lang="en-US" sz="2800" b="1" dirty="0">
                <a:solidFill>
                  <a:srgbClr val="7030A0"/>
                </a:solidFill>
              </a:rPr>
              <a:t>Security is minimal low.</a:t>
            </a:r>
          </a:p>
          <a:p>
            <a:endParaRPr lang="en-US" sz="2800" b="1" dirty="0"/>
          </a:p>
          <a:p>
            <a:pPr>
              <a:buFont typeface="Wingdings" pitchFamily="2" charset="2"/>
              <a:buChar char="v"/>
            </a:pPr>
            <a:r>
              <a:rPr lang="en-US" sz="2800" b="1" dirty="0"/>
              <a:t> </a:t>
            </a:r>
            <a:r>
              <a:rPr lang="en-US" sz="2800" b="1" dirty="0">
                <a:solidFill>
                  <a:srgbClr val="7030A0"/>
                </a:solidFill>
              </a:rPr>
              <a:t>Information is unstable.</a:t>
            </a:r>
          </a:p>
          <a:p>
            <a:r>
              <a:rPr lang="en-IN" sz="2800" b="1" dirty="0">
                <a:solidFill>
                  <a:srgbClr val="7030A0"/>
                </a:solidFill>
              </a:rPr>
              <a:t>  </a:t>
            </a:r>
            <a:endParaRPr lang="en-US" sz="2800" b="1" dirty="0">
              <a:solidFill>
                <a:srgbClr val="7030A0"/>
              </a:solidFill>
            </a:endParaRPr>
          </a:p>
          <a:p>
            <a:pPr>
              <a:buFont typeface="Wingdings" pitchFamily="2" charset="2"/>
              <a:buChar char="v"/>
            </a:pPr>
            <a:r>
              <a:rPr lang="en-US" sz="2800" b="1" dirty="0">
                <a:solidFill>
                  <a:srgbClr val="7030A0"/>
                </a:solidFill>
              </a:rPr>
              <a:t>  The design should be legitimate for better correspondence</a:t>
            </a:r>
            <a:r>
              <a:rPr lang="en-US" sz="2800" dirty="0">
                <a:solidFill>
                  <a:srgbClr val="7030A0"/>
                </a:solidFill>
              </a:rPr>
              <a:t>.</a:t>
            </a:r>
          </a:p>
          <a:p>
            <a:r>
              <a:rPr lang="en-IN" sz="2800" b="1" dirty="0"/>
              <a:t> </a:t>
            </a:r>
            <a:endParaRPr lang="en-US" sz="2800" b="1" dirty="0"/>
          </a:p>
          <a:p>
            <a:pPr>
              <a:buFont typeface="Wingdings" pitchFamily="2" charset="2"/>
              <a:buChar char="v"/>
            </a:pPr>
            <a:endParaRPr lang="en-US" sz="2800" b="1" dirty="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204864"/>
            <a:ext cx="5760640" cy="3970318"/>
          </a:xfrm>
          <a:prstGeom prst="rect">
            <a:avLst/>
          </a:prstGeom>
        </p:spPr>
        <p:txBody>
          <a:bodyPr wrap="square">
            <a:spAutoFit/>
          </a:bodyPr>
          <a:lstStyle/>
          <a:p>
            <a:r>
              <a:rPr lang="en-US" sz="2800" b="1" dirty="0">
                <a:solidFill>
                  <a:srgbClr val="7030A0"/>
                </a:solidFill>
              </a:rPr>
              <a:t>A repeater is a dynamic network device used to reproduce the signals when they transmit over a greater distance so that the signal’s strength remains equal. It can be used to create an Ethernet network. A repeater that occurs as the first layer of the OSI layer is the physical layer.</a:t>
            </a:r>
          </a:p>
        </p:txBody>
      </p:sp>
      <p:sp>
        <p:nvSpPr>
          <p:cNvPr id="3" name="TextBox 2"/>
          <p:cNvSpPr txBox="1"/>
          <p:nvPr/>
        </p:nvSpPr>
        <p:spPr>
          <a:xfrm>
            <a:off x="1259632" y="1556792"/>
            <a:ext cx="4824536" cy="523220"/>
          </a:xfrm>
          <a:prstGeom prst="rect">
            <a:avLst/>
          </a:prstGeom>
          <a:noFill/>
        </p:spPr>
        <p:txBody>
          <a:bodyPr wrap="square" rtlCol="0">
            <a:spAutoFit/>
          </a:bodyPr>
          <a:lstStyle/>
          <a:p>
            <a:pPr>
              <a:buFont typeface="Wingdings" pitchFamily="2" charset="2"/>
              <a:buChar char="Ø"/>
            </a:pPr>
            <a:r>
              <a:rPr lang="en-IN" sz="2800" b="1" i="1" dirty="0"/>
              <a:t> What is Repeater?</a:t>
            </a:r>
            <a:endParaRPr lang="en-US" sz="2800" b="1" i="1" dirty="0"/>
          </a:p>
        </p:txBody>
      </p:sp>
      <p:sp>
        <p:nvSpPr>
          <p:cNvPr id="4" name="TextBox 3"/>
          <p:cNvSpPr txBox="1"/>
          <p:nvPr/>
        </p:nvSpPr>
        <p:spPr>
          <a:xfrm>
            <a:off x="2627784" y="404664"/>
            <a:ext cx="3456384" cy="923330"/>
          </a:xfrm>
          <a:prstGeom prst="rect">
            <a:avLst/>
          </a:prstGeom>
          <a:noFill/>
        </p:spPr>
        <p:txBody>
          <a:bodyPr wrap="square" rtlCol="0">
            <a:spAutoFit/>
          </a:bodyPr>
          <a:lstStyle/>
          <a:p>
            <a:r>
              <a:rPr lang="en-IN" sz="5400" b="1" i="1" dirty="0">
                <a:solidFill>
                  <a:srgbClr val="FF0000"/>
                </a:solidFill>
              </a:rPr>
              <a:t>Repeater</a:t>
            </a:r>
            <a:endParaRPr lang="en-US" sz="5400" b="1" i="1" dirty="0">
              <a:solidFill>
                <a:srgbClr val="FF0000"/>
              </a:solidFill>
            </a:endParaRPr>
          </a:p>
        </p:txBody>
      </p:sp>
      <p:pic>
        <p:nvPicPr>
          <p:cNvPr id="6" name="Picture 5" descr="OIP.jpg"/>
          <p:cNvPicPr>
            <a:picLocks noChangeAspect="1"/>
          </p:cNvPicPr>
          <p:nvPr/>
        </p:nvPicPr>
        <p:blipFill>
          <a:blip r:embed="rId2" cstate="print"/>
          <a:stretch>
            <a:fillRect/>
          </a:stretch>
        </p:blipFill>
        <p:spPr>
          <a:xfrm>
            <a:off x="6012160" y="2636912"/>
            <a:ext cx="2664296" cy="30099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381</TotalTime>
  <Words>841</Words>
  <Application>Microsoft Office PowerPoint</Application>
  <PresentationFormat>On-screen Show (4:3)</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Constantia</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VARSHA PARJAPAT</dc:creator>
  <cp:lastModifiedBy>Drishti Chakarvarty</cp:lastModifiedBy>
  <cp:revision>63</cp:revision>
  <dcterms:created xsi:type="dcterms:W3CDTF">2022-12-07T17:39:05Z</dcterms:created>
  <dcterms:modified xsi:type="dcterms:W3CDTF">2023-04-07T05:36:36Z</dcterms:modified>
</cp:coreProperties>
</file>