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5" r:id="rId10"/>
    <p:sldId id="267" r:id="rId11"/>
    <p:sldId id="268" r:id="rId12"/>
    <p:sldId id="269" r:id="rId13"/>
    <p:sldId id="270" r:id="rId14"/>
    <p:sldId id="271" r:id="rId15"/>
    <p:sldId id="272" r:id="rId16"/>
    <p:sldId id="274" r:id="rId17"/>
    <p:sldId id="273"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68B914E-39EE-47AC-AB76-E1EC0E70A31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390521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B914E-39EE-47AC-AB76-E1EC0E70A310}"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2124467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8B914E-39EE-47AC-AB76-E1EC0E70A31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39642556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8B914E-39EE-47AC-AB76-E1EC0E70A31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D3EBF-3D8D-473B-B4A4-444EF3312845}"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344769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B914E-39EE-47AC-AB76-E1EC0E70A31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31767841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8B914E-39EE-47AC-AB76-E1EC0E70A310}" type="datetimeFigureOut">
              <a:rPr lang="en-IN" smtClean="0"/>
              <a:t>12-04-2025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7823092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68B914E-39EE-47AC-AB76-E1EC0E70A310}" type="datetimeFigureOut">
              <a:rPr lang="en-IN" smtClean="0"/>
              <a:t>12-04-2025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13470021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B914E-39EE-47AC-AB76-E1EC0E70A31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33348106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8B914E-39EE-47AC-AB76-E1EC0E70A31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3944185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668B914E-39EE-47AC-AB76-E1EC0E70A31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83144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8B914E-39EE-47AC-AB76-E1EC0E70A310}" type="datetimeFigureOut">
              <a:rPr lang="en-IN" smtClean="0"/>
              <a:t>12-04-2025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143928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8B914E-39EE-47AC-AB76-E1EC0E70A310}"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204784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8B914E-39EE-47AC-AB76-E1EC0E70A310}" type="datetimeFigureOut">
              <a:rPr lang="en-IN" smtClean="0"/>
              <a:t>12-04-2025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155291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668B914E-39EE-47AC-AB76-E1EC0E70A310}" type="datetimeFigureOut">
              <a:rPr lang="en-IN" smtClean="0"/>
              <a:t>12-04-2025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31510333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68B914E-39EE-47AC-AB76-E1EC0E70A310}" type="datetimeFigureOut">
              <a:rPr lang="en-IN" smtClean="0"/>
              <a:t>12-04-2025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1145729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668B914E-39EE-47AC-AB76-E1EC0E70A310}" type="datetimeFigureOut">
              <a:rPr lang="en-IN" smtClean="0"/>
              <a:t>12-04-2025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3320139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8B914E-39EE-47AC-AB76-E1EC0E70A310}" type="datetimeFigureOut">
              <a:rPr lang="en-IN" smtClean="0"/>
              <a:t>12-04-2025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5D3EBF-3D8D-473B-B4A4-444EF3312845}" type="slidenum">
              <a:rPr lang="en-IN" smtClean="0"/>
              <a:t>‹#›</a:t>
            </a:fld>
            <a:endParaRPr lang="en-IN"/>
          </a:p>
        </p:txBody>
      </p:sp>
    </p:spTree>
    <p:extLst>
      <p:ext uri="{BB962C8B-B14F-4D97-AF65-F5344CB8AC3E}">
        <p14:creationId xmlns:p14="http://schemas.microsoft.com/office/powerpoint/2010/main" val="2127944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68B914E-39EE-47AC-AB76-E1EC0E70A310}" type="datetimeFigureOut">
              <a:rPr lang="en-IN" smtClean="0"/>
              <a:t>12-04-2025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C5D3EBF-3D8D-473B-B4A4-444EF3312845}" type="slidenum">
              <a:rPr lang="en-IN" smtClean="0"/>
              <a:t>‹#›</a:t>
            </a:fld>
            <a:endParaRPr lang="en-IN"/>
          </a:p>
        </p:txBody>
      </p:sp>
    </p:spTree>
    <p:extLst>
      <p:ext uri="{BB962C8B-B14F-4D97-AF65-F5344CB8AC3E}">
        <p14:creationId xmlns:p14="http://schemas.microsoft.com/office/powerpoint/2010/main" val="416057393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B4A6F-DBAF-87FC-3B8E-47E7C18406B2}"/>
              </a:ext>
            </a:extLst>
          </p:cNvPr>
          <p:cNvSpPr>
            <a:spLocks noGrp="1"/>
          </p:cNvSpPr>
          <p:nvPr>
            <p:ph type="ctrTitle"/>
          </p:nvPr>
        </p:nvSpPr>
        <p:spPr/>
        <p:txBody>
          <a:bodyPr/>
          <a:lstStyle/>
          <a:p>
            <a:r>
              <a:rPr lang="en-US" sz="4400" dirty="0"/>
              <a:t>Exploratory Data Analysis on Indian Land Use and Agriculture Dataset</a:t>
            </a:r>
            <a:br>
              <a:rPr lang="en-US" sz="4000" dirty="0"/>
            </a:br>
            <a:endParaRPr lang="en-IN" sz="4000" dirty="0"/>
          </a:p>
        </p:txBody>
      </p:sp>
      <p:sp>
        <p:nvSpPr>
          <p:cNvPr id="3" name="Subtitle 2">
            <a:extLst>
              <a:ext uri="{FF2B5EF4-FFF2-40B4-BE49-F238E27FC236}">
                <a16:creationId xmlns:a16="http://schemas.microsoft.com/office/drawing/2014/main" id="{ABD9D8E5-B588-D2D5-B076-2C724D8395B2}"/>
              </a:ext>
            </a:extLst>
          </p:cNvPr>
          <p:cNvSpPr>
            <a:spLocks noGrp="1"/>
          </p:cNvSpPr>
          <p:nvPr>
            <p:ph type="subTitle" idx="1"/>
          </p:nvPr>
        </p:nvSpPr>
        <p:spPr/>
        <p:txBody>
          <a:bodyPr/>
          <a:lstStyle/>
          <a:p>
            <a:r>
              <a:rPr lang="en-US" sz="2000" dirty="0"/>
              <a:t>Insights into Land Utilization Patterns Across Indian States</a:t>
            </a:r>
            <a:endParaRPr lang="en-IN" dirty="0"/>
          </a:p>
        </p:txBody>
      </p:sp>
    </p:spTree>
    <p:extLst>
      <p:ext uri="{BB962C8B-B14F-4D97-AF65-F5344CB8AC3E}">
        <p14:creationId xmlns:p14="http://schemas.microsoft.com/office/powerpoint/2010/main" val="413796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97708E-5FBE-ADF2-D426-C8DCF130F6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362" y="0"/>
            <a:ext cx="10861275" cy="6858000"/>
          </a:xfrm>
          <a:prstGeom prst="rect">
            <a:avLst/>
          </a:prstGeom>
        </p:spPr>
      </p:pic>
    </p:spTree>
    <p:extLst>
      <p:ext uri="{BB962C8B-B14F-4D97-AF65-F5344CB8AC3E}">
        <p14:creationId xmlns:p14="http://schemas.microsoft.com/office/powerpoint/2010/main" val="4528452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DA29D5F-91BD-C0CA-17B3-2D01801AE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9447" y="0"/>
            <a:ext cx="9833106" cy="6858000"/>
          </a:xfrm>
          <a:prstGeom prst="rect">
            <a:avLst/>
          </a:prstGeom>
        </p:spPr>
      </p:pic>
    </p:spTree>
    <p:extLst>
      <p:ext uri="{BB962C8B-B14F-4D97-AF65-F5344CB8AC3E}">
        <p14:creationId xmlns:p14="http://schemas.microsoft.com/office/powerpoint/2010/main" val="14071119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1A4659B-B168-5703-117B-D0C7B90D2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4688" y="0"/>
            <a:ext cx="10182623" cy="6858000"/>
          </a:xfrm>
          <a:prstGeom prst="rect">
            <a:avLst/>
          </a:prstGeom>
        </p:spPr>
      </p:pic>
    </p:spTree>
    <p:extLst>
      <p:ext uri="{BB962C8B-B14F-4D97-AF65-F5344CB8AC3E}">
        <p14:creationId xmlns:p14="http://schemas.microsoft.com/office/powerpoint/2010/main" val="2055164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68BF92-7668-99AB-C203-A4C220E794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638" y="0"/>
            <a:ext cx="10636724" cy="6858000"/>
          </a:xfrm>
          <a:prstGeom prst="rect">
            <a:avLst/>
          </a:prstGeom>
        </p:spPr>
      </p:pic>
    </p:spTree>
    <p:extLst>
      <p:ext uri="{BB962C8B-B14F-4D97-AF65-F5344CB8AC3E}">
        <p14:creationId xmlns:p14="http://schemas.microsoft.com/office/powerpoint/2010/main" val="1171787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A5B01FF-3A0D-8100-82BC-DFBAC0CBB4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4826" y="0"/>
            <a:ext cx="10482348" cy="6858000"/>
          </a:xfrm>
          <a:prstGeom prst="rect">
            <a:avLst/>
          </a:prstGeom>
        </p:spPr>
      </p:pic>
    </p:spTree>
    <p:extLst>
      <p:ext uri="{BB962C8B-B14F-4D97-AF65-F5344CB8AC3E}">
        <p14:creationId xmlns:p14="http://schemas.microsoft.com/office/powerpoint/2010/main" val="28568295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76059A6-0B52-4452-B35D-CE7BADA54F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13127"/>
            <a:ext cx="12192000" cy="5231745"/>
          </a:xfrm>
          <a:prstGeom prst="rect">
            <a:avLst/>
          </a:prstGeom>
        </p:spPr>
      </p:pic>
    </p:spTree>
    <p:extLst>
      <p:ext uri="{BB962C8B-B14F-4D97-AF65-F5344CB8AC3E}">
        <p14:creationId xmlns:p14="http://schemas.microsoft.com/office/powerpoint/2010/main" val="15442753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1A1A6-1B83-1D01-53CF-A7A2B6BDE56F}"/>
              </a:ext>
            </a:extLst>
          </p:cNvPr>
          <p:cNvSpPr>
            <a:spLocks noGrp="1"/>
          </p:cNvSpPr>
          <p:nvPr>
            <p:ph type="title"/>
          </p:nvPr>
        </p:nvSpPr>
        <p:spPr/>
        <p:txBody>
          <a:bodyPr/>
          <a:lstStyle/>
          <a:p>
            <a:r>
              <a:rPr lang="en-US" dirty="0"/>
              <a:t>Application</a:t>
            </a:r>
            <a:endParaRPr lang="en-IN" dirty="0"/>
          </a:p>
        </p:txBody>
      </p:sp>
      <p:sp>
        <p:nvSpPr>
          <p:cNvPr id="3" name="Content Placeholder 2">
            <a:extLst>
              <a:ext uri="{FF2B5EF4-FFF2-40B4-BE49-F238E27FC236}">
                <a16:creationId xmlns:a16="http://schemas.microsoft.com/office/drawing/2014/main" id="{ED747FF0-F1C8-763C-C756-364929386830}"/>
              </a:ext>
            </a:extLst>
          </p:cNvPr>
          <p:cNvSpPr>
            <a:spLocks noGrp="1"/>
          </p:cNvSpPr>
          <p:nvPr>
            <p:ph idx="1"/>
          </p:nvPr>
        </p:nvSpPr>
        <p:spPr/>
        <p:txBody>
          <a:bodyPr/>
          <a:lstStyle/>
          <a:p>
            <a:r>
              <a:rPr lang="en-US" dirty="0"/>
              <a:t>Businesses can use this analysis to tailor marketing campaigns for different customer segments, improving customer satisfaction and profitability.</a:t>
            </a:r>
          </a:p>
          <a:p>
            <a:r>
              <a:rPr lang="en-US" dirty="0"/>
              <a:t>State governments can use insights from land use data to plan irrigation systems, crop patterns, and soil conservation efforts by identifying underutilized or degraded agricultural land.</a:t>
            </a:r>
          </a:p>
          <a:p>
            <a:r>
              <a:rPr lang="en-US" dirty="0"/>
              <a:t>Urban planners can forecast land availability and predict future expansion needs by examining trends in non-agricultural and barren land categories, aiding in smart city development.</a:t>
            </a:r>
          </a:p>
          <a:p>
            <a:endParaRPr lang="en-IN" dirty="0"/>
          </a:p>
        </p:txBody>
      </p:sp>
    </p:spTree>
    <p:extLst>
      <p:ext uri="{BB962C8B-B14F-4D97-AF65-F5344CB8AC3E}">
        <p14:creationId xmlns:p14="http://schemas.microsoft.com/office/powerpoint/2010/main" val="2726550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A0649-4BFA-03CF-E635-1D0AB1A10470}"/>
              </a:ext>
            </a:extLst>
          </p:cNvPr>
          <p:cNvSpPr>
            <a:spLocks noGrp="1"/>
          </p:cNvSpPr>
          <p:nvPr>
            <p:ph type="title"/>
          </p:nvPr>
        </p:nvSpPr>
        <p:spPr/>
        <p:txBody>
          <a:bodyPr/>
          <a:lstStyle/>
          <a:p>
            <a:r>
              <a:rPr lang="en-IN" dirty="0"/>
              <a:t>Conclusion</a:t>
            </a:r>
          </a:p>
        </p:txBody>
      </p:sp>
      <p:sp>
        <p:nvSpPr>
          <p:cNvPr id="4" name="Rectangle 1">
            <a:extLst>
              <a:ext uri="{FF2B5EF4-FFF2-40B4-BE49-F238E27FC236}">
                <a16:creationId xmlns:a16="http://schemas.microsoft.com/office/drawing/2014/main" id="{2AC477C7-E875-BD61-FB51-CF3669DA80AF}"/>
              </a:ext>
            </a:extLst>
          </p:cNvPr>
          <p:cNvSpPr>
            <a:spLocks noGrp="1" noChangeArrowheads="1"/>
          </p:cNvSpPr>
          <p:nvPr>
            <p:ph idx="1"/>
          </p:nvPr>
        </p:nvSpPr>
        <p:spPr bwMode="auto">
          <a:xfrm>
            <a:off x="1103313" y="2134722"/>
            <a:ext cx="886082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mn-lt"/>
              </a:rPr>
              <a:t>EDA revealed meaningful customer segments using demographic and behavioral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err="1">
                <a:ln>
                  <a:noFill/>
                </a:ln>
                <a:solidFill>
                  <a:schemeClr val="tx1"/>
                </a:solidFill>
                <a:effectLst/>
                <a:latin typeface="+mn-lt"/>
              </a:rPr>
              <a:t>KMeans</a:t>
            </a:r>
            <a:r>
              <a:rPr kumimoji="0" lang="en-US" altLang="en-US" sz="3200" b="0" i="0" u="none" strike="noStrike" cap="none" normalizeH="0" baseline="0" dirty="0">
                <a:ln>
                  <a:noFill/>
                </a:ln>
                <a:solidFill>
                  <a:schemeClr val="tx1"/>
                </a:solidFill>
                <a:effectLst/>
                <a:latin typeface="+mn-lt"/>
              </a:rPr>
              <a:t> helped classify customers into 5 actionable clusters.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mn-lt"/>
              </a:rPr>
              <a:t>Understanding these groups enables targeted marketing and service personalization</a:t>
            </a:r>
            <a:r>
              <a:rPr kumimoji="0" lang="en-US" altLang="en-US" sz="1800" b="0" i="0" u="none" strike="noStrike" cap="none" normalizeH="0" baseline="0" dirty="0">
                <a:ln>
                  <a:noFill/>
                </a:ln>
                <a:solidFill>
                  <a:schemeClr val="tx1"/>
                </a:solidFill>
                <a:effectLst/>
                <a:latin typeface="+mn-lt"/>
              </a:rPr>
              <a:t>.</a:t>
            </a:r>
          </a:p>
        </p:txBody>
      </p:sp>
    </p:spTree>
    <p:extLst>
      <p:ext uri="{BB962C8B-B14F-4D97-AF65-F5344CB8AC3E}">
        <p14:creationId xmlns:p14="http://schemas.microsoft.com/office/powerpoint/2010/main" val="897798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A43CC-7BD2-A143-34D1-E976DD6155CB}"/>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9656E2F0-845E-F966-E138-BA4A2017A157}"/>
              </a:ext>
            </a:extLst>
          </p:cNvPr>
          <p:cNvSpPr>
            <a:spLocks noGrp="1"/>
          </p:cNvSpPr>
          <p:nvPr>
            <p:ph idx="1"/>
          </p:nvPr>
        </p:nvSpPr>
        <p:spPr/>
        <p:txBody>
          <a:bodyPr/>
          <a:lstStyle/>
          <a:p>
            <a:pPr>
              <a:buFont typeface="Arial" panose="020B0604020202020204" pitchFamily="34" charset="0"/>
              <a:buChar char="•"/>
            </a:pPr>
            <a:r>
              <a:rPr lang="en-US" sz="2400" dirty="0"/>
              <a:t>Land is one of the most critical natural resources for agriculture and development.</a:t>
            </a:r>
          </a:p>
          <a:p>
            <a:pPr>
              <a:buFont typeface="Arial" panose="020B0604020202020204" pitchFamily="34" charset="0"/>
              <a:buChar char="•"/>
            </a:pPr>
            <a:r>
              <a:rPr lang="en-US" sz="2400" dirty="0"/>
              <a:t>Efficient land utilization directly impacts food security, sustainability, and economic planning.</a:t>
            </a:r>
          </a:p>
          <a:p>
            <a:pPr>
              <a:buFont typeface="Arial" panose="020B0604020202020204" pitchFamily="34" charset="0"/>
              <a:buChar char="•"/>
            </a:pPr>
            <a:r>
              <a:rPr lang="en-US" sz="2400" dirty="0"/>
              <a:t>This project analyzes land use patterns across Indian states using government-sourced data.</a:t>
            </a:r>
          </a:p>
          <a:p>
            <a:endParaRPr lang="en-IN" dirty="0"/>
          </a:p>
        </p:txBody>
      </p:sp>
    </p:spTree>
    <p:extLst>
      <p:ext uri="{BB962C8B-B14F-4D97-AF65-F5344CB8AC3E}">
        <p14:creationId xmlns:p14="http://schemas.microsoft.com/office/powerpoint/2010/main" val="9594396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B1985-CBF4-DE57-FFD8-B93542AD253A}"/>
              </a:ext>
            </a:extLst>
          </p:cNvPr>
          <p:cNvSpPr>
            <a:spLocks noGrp="1"/>
          </p:cNvSpPr>
          <p:nvPr>
            <p:ph type="title"/>
          </p:nvPr>
        </p:nvSpPr>
        <p:spPr/>
        <p:txBody>
          <a:bodyPr/>
          <a:lstStyle/>
          <a:p>
            <a:r>
              <a:rPr lang="en-IN" dirty="0"/>
              <a:t>Problem Statement</a:t>
            </a:r>
          </a:p>
        </p:txBody>
      </p:sp>
      <p:sp>
        <p:nvSpPr>
          <p:cNvPr id="4" name="Rectangle 1">
            <a:extLst>
              <a:ext uri="{FF2B5EF4-FFF2-40B4-BE49-F238E27FC236}">
                <a16:creationId xmlns:a16="http://schemas.microsoft.com/office/drawing/2014/main" id="{9529A909-94B1-D2C0-6E2D-4DA311292CF5}"/>
              </a:ext>
            </a:extLst>
          </p:cNvPr>
          <p:cNvSpPr>
            <a:spLocks noGrp="1" noChangeArrowheads="1"/>
          </p:cNvSpPr>
          <p:nvPr>
            <p:ph idx="1"/>
          </p:nvPr>
        </p:nvSpPr>
        <p:spPr bwMode="auto">
          <a:xfrm>
            <a:off x="875201" y="2473502"/>
            <a:ext cx="910090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rPr>
              <a:t>With India’s growing population, land pressure </a:t>
            </a:r>
          </a:p>
          <a:p>
            <a:pPr marL="0" marR="0" lvl="0" indent="0" defTabSz="914400" rtl="0" eaLnBrk="0" fontAlgn="base" latinLnBrk="0" hangingPunct="0">
              <a:lnSpc>
                <a:spcPct val="100000"/>
              </a:lnSpc>
              <a:spcBef>
                <a:spcPct val="0"/>
              </a:spcBef>
              <a:spcAft>
                <a:spcPct val="0"/>
              </a:spcAft>
              <a:buClrTx/>
              <a:buSzTx/>
              <a:buNone/>
              <a:tabLst/>
            </a:pPr>
            <a:r>
              <a:rPr lang="en-US" altLang="en-US" sz="2400" dirty="0">
                <a:latin typeface="+mn-lt"/>
              </a:rPr>
              <a:t>  </a:t>
            </a:r>
            <a:r>
              <a:rPr kumimoji="0" lang="en-US" altLang="en-US" sz="2400" b="0" i="0" u="none" strike="noStrike" cap="none" normalizeH="0" baseline="0" dirty="0">
                <a:ln>
                  <a:noFill/>
                </a:ln>
                <a:solidFill>
                  <a:schemeClr val="tx1"/>
                </a:solidFill>
                <a:effectLst/>
                <a:latin typeface="+mn-lt"/>
              </a:rPr>
              <a:t>is increasing.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rPr>
              <a:t>There’s a need to understand how land is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mn-lt"/>
              </a:rPr>
              <a:t>  distributed and used for agriculture, forestry, </a:t>
            </a:r>
          </a:p>
          <a:p>
            <a:pPr marL="0" marR="0" lvl="0" indent="0"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mn-lt"/>
              </a:rPr>
              <a:t>  non-agriculture, etc.</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mn-lt"/>
              </a:rPr>
              <a:t>This project uses EDA to uncover patterns, </a:t>
            </a:r>
          </a:p>
          <a:p>
            <a:pPr marL="0" marR="0" lvl="0" indent="0" defTabSz="914400" rtl="0" eaLnBrk="0" fontAlgn="base" latinLnBrk="0" hangingPunct="0">
              <a:lnSpc>
                <a:spcPct val="100000"/>
              </a:lnSpc>
              <a:spcBef>
                <a:spcPct val="0"/>
              </a:spcBef>
              <a:spcAft>
                <a:spcPct val="0"/>
              </a:spcAft>
              <a:buClrTx/>
              <a:buSzTx/>
              <a:buNone/>
              <a:tabLst/>
            </a:pPr>
            <a:r>
              <a:rPr lang="en-US" altLang="en-US" sz="2400" dirty="0">
                <a:latin typeface="+mn-lt"/>
              </a:rPr>
              <a:t>  </a:t>
            </a:r>
            <a:r>
              <a:rPr kumimoji="0" lang="en-US" altLang="en-US" sz="2400" b="0" i="0" u="none" strike="noStrike" cap="none" normalizeH="0" baseline="0" dirty="0">
                <a:ln>
                  <a:noFill/>
                </a:ln>
                <a:solidFill>
                  <a:schemeClr val="tx1"/>
                </a:solidFill>
                <a:effectLst/>
                <a:latin typeface="+mn-lt"/>
              </a:rPr>
              <a:t>Inconsistencies, and trends in land usage over time.</a:t>
            </a:r>
          </a:p>
        </p:txBody>
      </p:sp>
    </p:spTree>
    <p:extLst>
      <p:ext uri="{BB962C8B-B14F-4D97-AF65-F5344CB8AC3E}">
        <p14:creationId xmlns:p14="http://schemas.microsoft.com/office/powerpoint/2010/main" val="33027603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D4613-0A5F-7665-3CE4-40E724D2D33B}"/>
              </a:ext>
            </a:extLst>
          </p:cNvPr>
          <p:cNvSpPr>
            <a:spLocks noGrp="1"/>
          </p:cNvSpPr>
          <p:nvPr>
            <p:ph type="title"/>
          </p:nvPr>
        </p:nvSpPr>
        <p:spPr/>
        <p:txBody>
          <a:bodyPr/>
          <a:lstStyle/>
          <a:p>
            <a:r>
              <a:rPr lang="en-US" sz="3200" b="1" dirty="0"/>
              <a:t>Objective 1: Analyze state-wise trends in total geographical and reported land area</a:t>
            </a:r>
            <a:br>
              <a:rPr lang="en-US" sz="3200" dirty="0"/>
            </a:br>
            <a:br>
              <a:rPr lang="en-US" sz="3200" dirty="0"/>
            </a:br>
            <a:br>
              <a:rPr lang="en-US" sz="3200" dirty="0"/>
            </a:br>
            <a:r>
              <a:rPr lang="en-US" sz="3200" dirty="0"/>
              <a:t>This objective focuses on understanding how different Indian states report land use and how it compares to their total geographical area, helping identify inconsistencies or gaps.</a:t>
            </a:r>
            <a:endParaRPr lang="en-IN" sz="3200" dirty="0"/>
          </a:p>
        </p:txBody>
      </p:sp>
    </p:spTree>
    <p:extLst>
      <p:ext uri="{BB962C8B-B14F-4D97-AF65-F5344CB8AC3E}">
        <p14:creationId xmlns:p14="http://schemas.microsoft.com/office/powerpoint/2010/main" val="3335726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5292A-DA7D-D6AA-05A9-CC7B428012A4}"/>
              </a:ext>
            </a:extLst>
          </p:cNvPr>
          <p:cNvSpPr>
            <a:spLocks noGrp="1"/>
          </p:cNvSpPr>
          <p:nvPr>
            <p:ph type="title"/>
          </p:nvPr>
        </p:nvSpPr>
        <p:spPr/>
        <p:txBody>
          <a:bodyPr/>
          <a:lstStyle/>
          <a:p>
            <a:r>
              <a:rPr lang="en-US" sz="3200" b="1" dirty="0"/>
              <a:t>Objective 2: Study proportions of different land use categories: forest, non-agricultural, barren land, etc.</a:t>
            </a:r>
            <a:br>
              <a:rPr lang="en-US" sz="3200" b="1" dirty="0"/>
            </a:br>
            <a:br>
              <a:rPr lang="en-US" sz="3200" dirty="0"/>
            </a:br>
            <a:br>
              <a:rPr lang="en-US" sz="3200" dirty="0"/>
            </a:br>
            <a:r>
              <a:rPr lang="en-US" sz="3200" dirty="0"/>
              <a:t>It aims to break down land usage into major categories and examine how much land is allocated to forests, agriculture, barren land, and urban expansion across various states.</a:t>
            </a:r>
            <a:endParaRPr lang="en-IN" sz="3200" dirty="0"/>
          </a:p>
        </p:txBody>
      </p:sp>
    </p:spTree>
    <p:extLst>
      <p:ext uri="{BB962C8B-B14F-4D97-AF65-F5344CB8AC3E}">
        <p14:creationId xmlns:p14="http://schemas.microsoft.com/office/powerpoint/2010/main" val="2729667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8964E-20D3-0ED2-1086-525F5517DB0C}"/>
              </a:ext>
            </a:extLst>
          </p:cNvPr>
          <p:cNvSpPr>
            <a:spLocks noGrp="1"/>
          </p:cNvSpPr>
          <p:nvPr>
            <p:ph type="title"/>
          </p:nvPr>
        </p:nvSpPr>
        <p:spPr/>
        <p:txBody>
          <a:bodyPr/>
          <a:lstStyle/>
          <a:p>
            <a:r>
              <a:rPr lang="en-US" sz="3200" b="1" dirty="0"/>
              <a:t>Objective 3: Identify states with the highest and lowest percentages of net sown area</a:t>
            </a:r>
            <a:br>
              <a:rPr lang="en-US" sz="3200" b="1" dirty="0"/>
            </a:br>
            <a:br>
              <a:rPr lang="en-US" sz="3200" b="1" dirty="0"/>
            </a:br>
            <a:br>
              <a:rPr lang="en-US" sz="3200" b="1" dirty="0"/>
            </a:br>
            <a:br>
              <a:rPr lang="en-US" sz="3200" b="1" dirty="0"/>
            </a:br>
            <a:r>
              <a:rPr lang="en-US" sz="3200" dirty="0"/>
              <a:t>This helps highlight regional disparities in agricultural land usage and showcases states that are either heavily dependent on agriculture or underutilizing cultivable land.</a:t>
            </a:r>
            <a:br>
              <a:rPr lang="en-US" sz="3200" dirty="0"/>
            </a:br>
            <a:endParaRPr lang="en-IN" sz="3200" dirty="0"/>
          </a:p>
        </p:txBody>
      </p:sp>
    </p:spTree>
    <p:extLst>
      <p:ext uri="{BB962C8B-B14F-4D97-AF65-F5344CB8AC3E}">
        <p14:creationId xmlns:p14="http://schemas.microsoft.com/office/powerpoint/2010/main" val="262804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596E05-11F0-D5D7-8C80-52FDE6676F94}"/>
              </a:ext>
            </a:extLst>
          </p:cNvPr>
          <p:cNvSpPr>
            <a:spLocks noGrp="1"/>
          </p:cNvSpPr>
          <p:nvPr>
            <p:ph type="title"/>
          </p:nvPr>
        </p:nvSpPr>
        <p:spPr/>
        <p:txBody>
          <a:bodyPr/>
          <a:lstStyle/>
          <a:p>
            <a:r>
              <a:rPr lang="en-US" sz="3200" b="1" dirty="0"/>
              <a:t>Objective 4: Evaluate trends in cultivable waste and fallow land across decades</a:t>
            </a:r>
            <a:br>
              <a:rPr lang="en-US" sz="3200" b="1" dirty="0"/>
            </a:br>
            <a:br>
              <a:rPr lang="en-US" sz="3200" b="1" dirty="0"/>
            </a:br>
            <a:br>
              <a:rPr lang="en-US" sz="3200" b="1" dirty="0"/>
            </a:br>
            <a:br>
              <a:rPr lang="en-US" sz="3200" b="1" dirty="0"/>
            </a:br>
            <a:r>
              <a:rPr lang="en-US" sz="3200" dirty="0"/>
              <a:t>By observing cultivable waste and fallow land data over the years, we aim to identify patterns that may reflect land degradation, shifting practices, or policy impacts.</a:t>
            </a:r>
            <a:br>
              <a:rPr lang="en-US" sz="3200" dirty="0"/>
            </a:br>
            <a:endParaRPr lang="en-IN" sz="3200" dirty="0"/>
          </a:p>
        </p:txBody>
      </p:sp>
    </p:spTree>
    <p:extLst>
      <p:ext uri="{BB962C8B-B14F-4D97-AF65-F5344CB8AC3E}">
        <p14:creationId xmlns:p14="http://schemas.microsoft.com/office/powerpoint/2010/main" val="28710555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3DFCD-9878-AA75-3940-9F4242DC0C3B}"/>
              </a:ext>
            </a:extLst>
          </p:cNvPr>
          <p:cNvSpPr>
            <a:spLocks noGrp="1"/>
          </p:cNvSpPr>
          <p:nvPr>
            <p:ph type="title"/>
          </p:nvPr>
        </p:nvSpPr>
        <p:spPr/>
        <p:txBody>
          <a:bodyPr/>
          <a:lstStyle/>
          <a:p>
            <a:r>
              <a:rPr lang="en-US" sz="3200" b="1" dirty="0"/>
              <a:t>Objective 5: Correlate regional disparities in land use with demographic/agricultural indicators</a:t>
            </a:r>
            <a:br>
              <a:rPr lang="en-US" sz="3200" b="1" dirty="0"/>
            </a:br>
            <a:br>
              <a:rPr lang="en-US" sz="3200" b="1" dirty="0"/>
            </a:br>
            <a:br>
              <a:rPr lang="en-US" sz="3200" b="1" dirty="0"/>
            </a:br>
            <a:r>
              <a:rPr lang="en-US" sz="3200" dirty="0"/>
              <a:t>This objective links land usage with external factors like population density or rainfall to understand deeper causes of uneven land distribution.</a:t>
            </a:r>
            <a:br>
              <a:rPr lang="en-US" sz="3200" dirty="0"/>
            </a:br>
            <a:endParaRPr lang="en-IN" sz="3200" dirty="0"/>
          </a:p>
        </p:txBody>
      </p:sp>
    </p:spTree>
    <p:extLst>
      <p:ext uri="{BB962C8B-B14F-4D97-AF65-F5344CB8AC3E}">
        <p14:creationId xmlns:p14="http://schemas.microsoft.com/office/powerpoint/2010/main" val="3370648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D2C03-78A1-0F68-6ED2-2550D0CCB057}"/>
              </a:ext>
            </a:extLst>
          </p:cNvPr>
          <p:cNvSpPr>
            <a:spLocks noGrp="1"/>
          </p:cNvSpPr>
          <p:nvPr>
            <p:ph type="title"/>
          </p:nvPr>
        </p:nvSpPr>
        <p:spPr>
          <a:xfrm>
            <a:off x="646111" y="452718"/>
            <a:ext cx="9404723" cy="644562"/>
          </a:xfrm>
        </p:spPr>
        <p:txBody>
          <a:bodyPr/>
          <a:lstStyle/>
          <a:p>
            <a:r>
              <a:rPr lang="en-IN" b="1" dirty="0"/>
              <a:t>Methodologies Used</a:t>
            </a:r>
            <a:br>
              <a:rPr lang="en-IN" b="1" dirty="0"/>
            </a:br>
            <a:br>
              <a:rPr lang="en-IN" sz="2800" dirty="0"/>
            </a:br>
            <a:endParaRPr lang="en-IN" sz="2800" dirty="0"/>
          </a:p>
        </p:txBody>
      </p:sp>
      <p:sp>
        <p:nvSpPr>
          <p:cNvPr id="3" name="Content Placeholder 2">
            <a:extLst>
              <a:ext uri="{FF2B5EF4-FFF2-40B4-BE49-F238E27FC236}">
                <a16:creationId xmlns:a16="http://schemas.microsoft.com/office/drawing/2014/main" id="{7780785F-84EE-3678-BDFC-62EFEBEC572A}"/>
              </a:ext>
            </a:extLst>
          </p:cNvPr>
          <p:cNvSpPr>
            <a:spLocks noGrp="1"/>
          </p:cNvSpPr>
          <p:nvPr>
            <p:ph idx="1"/>
          </p:nvPr>
        </p:nvSpPr>
        <p:spPr>
          <a:xfrm>
            <a:off x="1170432" y="1691640"/>
            <a:ext cx="8879421" cy="4556759"/>
          </a:xfrm>
        </p:spPr>
        <p:txBody>
          <a:bodyPr>
            <a:normAutofit/>
          </a:bodyPr>
          <a:lstStyle/>
          <a:p>
            <a:r>
              <a:rPr lang="en-IN" sz="2800" dirty="0"/>
              <a:t>Data Cleaning (handling missing values, type conversions)</a:t>
            </a:r>
            <a:br>
              <a:rPr lang="en-IN" sz="2800" dirty="0"/>
            </a:br>
            <a:r>
              <a:rPr lang="en-IN" sz="2800" dirty="0"/>
              <a:t>Data Preprocessing (filtering, renaming columns)</a:t>
            </a:r>
            <a:br>
              <a:rPr lang="en-IN" sz="2800" dirty="0"/>
            </a:br>
            <a:r>
              <a:rPr lang="en-IN" sz="2800" dirty="0"/>
              <a:t>Tools: Python, Pandas, Matplotlib, Seaborn, </a:t>
            </a:r>
            <a:r>
              <a:rPr lang="en-IN" sz="2800" dirty="0" err="1"/>
              <a:t>Jupyter</a:t>
            </a:r>
            <a:r>
              <a:rPr lang="en-IN" sz="2800" dirty="0"/>
              <a:t> Notebook</a:t>
            </a:r>
            <a:br>
              <a:rPr lang="en-IN" sz="2800" dirty="0"/>
            </a:br>
            <a:r>
              <a:rPr lang="en-IN" sz="2800" dirty="0"/>
              <a:t>Visualization Techniques (line plots, bar charts, heatmaps)</a:t>
            </a:r>
          </a:p>
        </p:txBody>
      </p:sp>
    </p:spTree>
    <p:extLst>
      <p:ext uri="{BB962C8B-B14F-4D97-AF65-F5344CB8AC3E}">
        <p14:creationId xmlns:p14="http://schemas.microsoft.com/office/powerpoint/2010/main" val="407604051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20</TotalTime>
  <Words>502</Words>
  <Application>Microsoft Office PowerPoint</Application>
  <PresentationFormat>Widescreen</PresentationFormat>
  <Paragraphs>29</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Century Gothic</vt:lpstr>
      <vt:lpstr>Wingdings 3</vt:lpstr>
      <vt:lpstr>Ion</vt:lpstr>
      <vt:lpstr>Exploratory Data Analysis on Indian Land Use and Agriculture Dataset </vt:lpstr>
      <vt:lpstr>Introduction</vt:lpstr>
      <vt:lpstr>Problem Statement</vt:lpstr>
      <vt:lpstr>Objective 1: Analyze state-wise trends in total geographical and reported land area   This objective focuses on understanding how different Indian states report land use and how it compares to their total geographical area, helping identify inconsistencies or gaps.</vt:lpstr>
      <vt:lpstr>Objective 2: Study proportions of different land use categories: forest, non-agricultural, barren land, etc.   It aims to break down land usage into major categories and examine how much land is allocated to forests, agriculture, barren land, and urban expansion across various states.</vt:lpstr>
      <vt:lpstr>Objective 3: Identify states with the highest and lowest percentages of net sown area    This helps highlight regional disparities in agricultural land usage and showcases states that are either heavily dependent on agriculture or underutilizing cultivable land. </vt:lpstr>
      <vt:lpstr>Objective 4: Evaluate trends in cultivable waste and fallow land across decades    By observing cultivable waste and fallow land data over the years, we aim to identify patterns that may reflect land degradation, shifting practices, or policy impacts. </vt:lpstr>
      <vt:lpstr>Objective 5: Correlate regional disparities in land use with demographic/agricultural indicators   This objective links land usage with external factors like population density or rainfall to understand deeper causes of uneven land distribution. </vt:lpstr>
      <vt:lpstr>Methodologies Used  </vt:lpstr>
      <vt:lpstr>PowerPoint Presentation</vt:lpstr>
      <vt:lpstr>PowerPoint Presentation</vt:lpstr>
      <vt:lpstr>PowerPoint Presentation</vt:lpstr>
      <vt:lpstr>PowerPoint Presentation</vt:lpstr>
      <vt:lpstr>PowerPoint Presentation</vt:lpstr>
      <vt:lpstr>PowerPoint Presentation</vt:lpstr>
      <vt:lpstr>Application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Drishtita Sachdeva</dc:creator>
  <cp:lastModifiedBy>Drishtita Sachdeva</cp:lastModifiedBy>
  <cp:revision>1</cp:revision>
  <dcterms:created xsi:type="dcterms:W3CDTF">2025-04-11T19:00:45Z</dcterms:created>
  <dcterms:modified xsi:type="dcterms:W3CDTF">2025-04-11T19:21:23Z</dcterms:modified>
</cp:coreProperties>
</file>