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86" r:id="rId3"/>
    <p:sldId id="357" r:id="rId4"/>
    <p:sldId id="353" r:id="rId5"/>
    <p:sldId id="354" r:id="rId6"/>
    <p:sldId id="350" r:id="rId7"/>
    <p:sldId id="352" r:id="rId8"/>
    <p:sldId id="348" r:id="rId9"/>
    <p:sldId id="328" r:id="rId10"/>
    <p:sldId id="334" r:id="rId11"/>
    <p:sldId id="349" r:id="rId12"/>
    <p:sldId id="351" r:id="rId13"/>
    <p:sldId id="335" r:id="rId14"/>
    <p:sldId id="336" r:id="rId15"/>
    <p:sldId id="356" r:id="rId16"/>
    <p:sldId id="358" r:id="rId17"/>
    <p:sldId id="319"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129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PPTbackground.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76C634A-D86F-46D4-A810-9EC1A4CA9F91}" type="datetimeFigureOut">
              <a:rPr lang="en-US"/>
              <a:pPr>
                <a:defRPr/>
              </a:pPr>
              <a:t>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C272D7F-25C1-42C8-84C6-BF44862CFB4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76A0F1-948F-4613-8111-079CC388B17B}" type="datetimeFigureOut">
              <a:rPr lang="en-US"/>
              <a:pPr>
                <a:defRPr/>
              </a:pPr>
              <a:t>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5CEAC-BEC2-4EDE-8555-30CFF18E09F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5F2028F-A89E-466F-A6AE-1CDC6A096731}" type="datetimeFigureOut">
              <a:rPr lang="en-US"/>
              <a:pPr>
                <a:defRPr/>
              </a:pPr>
              <a:t>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063D77-033D-462F-AFAC-465E4ABAAA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A45FE7D-1F27-446C-B557-6BEDBD92E139}" type="datetimeFigureOut">
              <a:rPr lang="en-US"/>
              <a:pPr>
                <a:defRPr/>
              </a:pPr>
              <a:t>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F6E5E9-4038-4E42-881D-92EA1CCB769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BC5C533-57E7-4D84-AFDE-E24E4DFD279E}" type="datetimeFigureOut">
              <a:rPr lang="en-US"/>
              <a:pPr>
                <a:defRPr/>
              </a:pPr>
              <a:t>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2C99C4-E93B-4858-8372-526DCC7140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280B2BC-FE08-4FE2-BBA6-433183EACCB2}" type="datetimeFigureOut">
              <a:rPr lang="en-US"/>
              <a:pPr>
                <a:defRPr/>
              </a:pPr>
              <a:t>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50272E-A7F1-40E0-A804-786F4C9A52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2B904D5-797F-4702-B52F-745BBD583B65}" type="datetimeFigureOut">
              <a:rPr lang="en-US"/>
              <a:pPr>
                <a:defRPr/>
              </a:pPr>
              <a:t>12/7/2018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7A1E8C2-BD68-48C8-9F55-E219F9F615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9F318D8-308C-4209-83BB-DE9E79D0C251}" type="datetimeFigureOut">
              <a:rPr lang="en-US"/>
              <a:pPr>
                <a:defRPr/>
              </a:pPr>
              <a:t>12/7/2018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E574407-A97C-4395-812E-65DEDD072E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DD991D4-8737-4C49-8BEF-804A55BB293C}" type="datetimeFigureOut">
              <a:rPr lang="en-US"/>
              <a:pPr>
                <a:defRPr/>
              </a:pPr>
              <a:t>12/7/2018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952F0C-C431-4F1F-85EA-EB976DF7B1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E3EF9B3-171B-497C-9C42-E5565DA7EE57}" type="datetimeFigureOut">
              <a:rPr lang="en-US"/>
              <a:pPr>
                <a:defRPr/>
              </a:pPr>
              <a:t>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449A20-D9C6-4E2A-BA07-E14A8BD349E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A41F556-DFE9-4EFE-9C37-4F0CE1E7C364}" type="datetimeFigureOut">
              <a:rPr lang="en-US"/>
              <a:pPr>
                <a:defRPr/>
              </a:pPr>
              <a:t>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A2DF34-9097-4439-9906-6E9992CAF76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240D442-4AD8-4C1E-ADB2-555B2005C7FB}" type="datetimeFigureOut">
              <a:rPr lang="en-US"/>
              <a:pPr>
                <a:defRPr/>
              </a:pPr>
              <a:t>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D9E0BE6-7656-435B-A0F2-78FDF220AB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med">
    <p:zo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youtube.com/watch?v=dqVCnd8PPC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youtube.com/watch?v=dqVCnd8PPCU"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0" y="0"/>
            <a:ext cx="8763000" cy="1066800"/>
          </a:xfrm>
        </p:spPr>
        <p:txBody>
          <a:bodyPr/>
          <a:lstStyle/>
          <a:p>
            <a:pPr algn="l" eaLnBrk="1" hangingPunct="1"/>
            <a:r>
              <a:rPr lang="en-US" sz="3600"/>
              <a:t>       </a:t>
            </a:r>
          </a:p>
        </p:txBody>
      </p:sp>
      <p:cxnSp>
        <p:nvCxnSpPr>
          <p:cNvPr id="5" name="Straight Connector 4"/>
          <p:cNvCxnSpPr>
            <a:cxnSpLocks/>
          </p:cNvCxnSpPr>
          <p:nvPr/>
        </p:nvCxnSpPr>
        <p:spPr>
          <a:xfrm>
            <a:off x="2438400" y="534988"/>
            <a:ext cx="6477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077" name="Text Box 7"/>
          <p:cNvSpPr txBox="1">
            <a:spLocks noChangeArrowheads="1"/>
          </p:cNvSpPr>
          <p:nvPr/>
        </p:nvSpPr>
        <p:spPr bwMode="auto">
          <a:xfrm>
            <a:off x="1143000" y="2909887"/>
            <a:ext cx="6859588" cy="519113"/>
          </a:xfrm>
          <a:prstGeom prst="rect">
            <a:avLst/>
          </a:prstGeom>
          <a:noFill/>
          <a:ln w="9525">
            <a:noFill/>
            <a:miter lim="800000"/>
            <a:headEnd/>
            <a:tailEnd/>
          </a:ln>
        </p:spPr>
        <p:txBody>
          <a:bodyPr wrap="none">
            <a:spAutoFit/>
          </a:bodyPr>
          <a:lstStyle/>
          <a:p>
            <a:r>
              <a:rPr lang="en-US" sz="2800" dirty="0">
                <a:latin typeface="Palatino Linotype" pitchFamily="18" charset="0"/>
              </a:rPr>
              <a:t>An Introduction to </a:t>
            </a:r>
            <a:r>
              <a:rPr lang="en-US" sz="2800" dirty="0" err="1">
                <a:latin typeface="Palatino Linotype" pitchFamily="18" charset="0"/>
              </a:rPr>
              <a:t>eHealthCare</a:t>
            </a:r>
            <a:r>
              <a:rPr lang="en-US" sz="2800" dirty="0">
                <a:latin typeface="Palatino Linotype" pitchFamily="18" charset="0"/>
              </a:rPr>
              <a:t> Initiatives</a:t>
            </a:r>
            <a:endParaRPr lang="en-US" sz="2200" dirty="0">
              <a:latin typeface="Palatino Linotype" pitchFamily="18" charset="0"/>
            </a:endParaRPr>
          </a:p>
        </p:txBody>
      </p:sp>
      <p:sp>
        <p:nvSpPr>
          <p:cNvPr id="3078" name="Text Box 7"/>
          <p:cNvSpPr txBox="1">
            <a:spLocks noChangeArrowheads="1"/>
          </p:cNvSpPr>
          <p:nvPr/>
        </p:nvSpPr>
        <p:spPr bwMode="auto">
          <a:xfrm>
            <a:off x="104775" y="6610350"/>
            <a:ext cx="1647825" cy="215900"/>
          </a:xfrm>
          <a:prstGeom prst="rect">
            <a:avLst/>
          </a:prstGeom>
          <a:noFill/>
          <a:ln w="9525">
            <a:noFill/>
            <a:miter lim="800000"/>
            <a:headEnd/>
            <a:tailEnd/>
          </a:ln>
        </p:spPr>
        <p:txBody>
          <a:bodyPr wrap="none">
            <a:spAutoFit/>
          </a:bodyPr>
          <a:lstStyle/>
          <a:p>
            <a:r>
              <a:rPr lang="en-US" sz="800">
                <a:latin typeface="Arial Black" pitchFamily="34" charset="0"/>
              </a:rPr>
              <a:t>Proprietary &amp; Confidential</a:t>
            </a:r>
          </a:p>
        </p:txBody>
      </p:sp>
      <p:pic>
        <p:nvPicPr>
          <p:cNvPr id="3" name="Picture 2">
            <a:extLst>
              <a:ext uri="{FF2B5EF4-FFF2-40B4-BE49-F238E27FC236}">
                <a16:creationId xmlns:a16="http://schemas.microsoft.com/office/drawing/2014/main" id="{C02D193E-BFEF-4F8A-9538-E3ED412860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76200"/>
            <a:ext cx="2183384" cy="1066800"/>
          </a:xfrm>
          <a:prstGeom prst="rect">
            <a:avLst/>
          </a:prstGeom>
        </p:spPr>
      </p:pic>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57200" y="304800"/>
            <a:ext cx="8229600" cy="1143000"/>
          </a:xfrm>
        </p:spPr>
        <p:txBody>
          <a:bodyPr/>
          <a:lstStyle/>
          <a:p>
            <a:r>
              <a:rPr lang="en-US" sz="4000" b="1" dirty="0" err="1"/>
              <a:t>mAID</a:t>
            </a:r>
            <a:r>
              <a:rPr lang="en-US" sz="4000" b="1" dirty="0"/>
              <a:t> (P-HMMS) Program</a:t>
            </a:r>
          </a:p>
        </p:txBody>
      </p:sp>
      <p:sp>
        <p:nvSpPr>
          <p:cNvPr id="11267" name="Content Placeholder 2"/>
          <p:cNvSpPr>
            <a:spLocks noGrp="1"/>
          </p:cNvSpPr>
          <p:nvPr>
            <p:ph idx="4294967295"/>
          </p:nvPr>
        </p:nvSpPr>
        <p:spPr>
          <a:xfrm>
            <a:off x="457200" y="1371600"/>
            <a:ext cx="8382000" cy="4953000"/>
          </a:xfrm>
        </p:spPr>
        <p:txBody>
          <a:bodyPr/>
          <a:lstStyle/>
          <a:p>
            <a:pPr lvl="1">
              <a:lnSpc>
                <a:spcPct val="120000"/>
              </a:lnSpc>
            </a:pPr>
            <a:r>
              <a:rPr lang="en-US" dirty="0"/>
              <a:t>Prevent transmission of AIDS from mother to child </a:t>
            </a:r>
          </a:p>
          <a:p>
            <a:pPr lvl="1">
              <a:lnSpc>
                <a:spcPct val="120000"/>
              </a:lnSpc>
            </a:pPr>
            <a:r>
              <a:rPr lang="en-US" dirty="0"/>
              <a:t>Program goal is to identify and educate the positive mothers (and fathers) on the ease of prevention</a:t>
            </a:r>
          </a:p>
          <a:p>
            <a:pPr lvl="1">
              <a:lnSpc>
                <a:spcPct val="120000"/>
              </a:lnSpc>
            </a:pPr>
            <a:r>
              <a:rPr lang="en-US" dirty="0"/>
              <a:t>Track &amp; Treat positive pregnant mothers and monitor health of child post pregnancy for 18 mo</a:t>
            </a:r>
          </a:p>
          <a:p>
            <a:pPr lvl="1">
              <a:lnSpc>
                <a:spcPct val="120000"/>
              </a:lnSpc>
            </a:pPr>
            <a:r>
              <a:rPr lang="en-US" dirty="0"/>
              <a:t>Nationwide rollout completed across India</a:t>
            </a:r>
          </a:p>
          <a:p>
            <a:pPr lvl="2"/>
            <a:r>
              <a:rPr lang="en-US" dirty="0"/>
              <a:t>Managing 3600 outreach workers</a:t>
            </a:r>
          </a:p>
          <a:p>
            <a:pPr lvl="2"/>
            <a:r>
              <a:rPr lang="en-US" dirty="0"/>
              <a:t>Managing over a quarter million patients</a:t>
            </a: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304800"/>
            <a:ext cx="8229600" cy="1143000"/>
          </a:xfrm>
        </p:spPr>
        <p:txBody>
          <a:bodyPr/>
          <a:lstStyle/>
          <a:p>
            <a:r>
              <a:rPr lang="en-US" sz="4000" b="1" dirty="0" err="1"/>
              <a:t>mDOC</a:t>
            </a:r>
            <a:r>
              <a:rPr lang="en-US" sz="4000" b="1" dirty="0"/>
              <a:t> (</a:t>
            </a:r>
            <a:r>
              <a:rPr lang="en-US" sz="4000" b="1" dirty="0" err="1"/>
              <a:t>ImTecho</a:t>
            </a:r>
            <a:r>
              <a:rPr lang="en-US" sz="4000" b="1" dirty="0"/>
              <a:t>) Program</a:t>
            </a:r>
          </a:p>
        </p:txBody>
      </p:sp>
      <p:sp>
        <p:nvSpPr>
          <p:cNvPr id="9219" name="Content Placeholder 2"/>
          <p:cNvSpPr>
            <a:spLocks noGrp="1"/>
          </p:cNvSpPr>
          <p:nvPr>
            <p:ph idx="4294967295"/>
          </p:nvPr>
        </p:nvSpPr>
        <p:spPr>
          <a:xfrm>
            <a:off x="457200" y="1600200"/>
            <a:ext cx="8382000" cy="4525963"/>
          </a:xfrm>
        </p:spPr>
        <p:txBody>
          <a:bodyPr/>
          <a:lstStyle/>
          <a:p>
            <a:pPr>
              <a:lnSpc>
                <a:spcPct val="120000"/>
              </a:lnSpc>
            </a:pPr>
            <a:r>
              <a:rPr lang="en-US" sz="2800" dirty="0"/>
              <a:t>Program to provide pregnancy related education and triaging in remote areas lacking medical facilities</a:t>
            </a:r>
          </a:p>
          <a:p>
            <a:pPr>
              <a:lnSpc>
                <a:spcPct val="120000"/>
              </a:lnSpc>
            </a:pPr>
            <a:r>
              <a:rPr lang="en-US" sz="2800" dirty="0"/>
              <a:t>Decision tree based diagnosis on mobile phones by nurses in the field, managed by doctors from metros</a:t>
            </a:r>
          </a:p>
          <a:p>
            <a:pPr>
              <a:lnSpc>
                <a:spcPct val="120000"/>
              </a:lnSpc>
            </a:pPr>
            <a:r>
              <a:rPr lang="en-US" sz="2800" dirty="0"/>
              <a:t>Identify complications requiring move to hospitals</a:t>
            </a:r>
          </a:p>
          <a:p>
            <a:pPr>
              <a:lnSpc>
                <a:spcPct val="120000"/>
              </a:lnSpc>
            </a:pPr>
            <a:r>
              <a:rPr lang="en-US" sz="2800" dirty="0"/>
              <a:t>Pilot Program implemented in Gujarat, India</a:t>
            </a:r>
          </a:p>
          <a:p>
            <a:pPr lvl="2">
              <a:lnSpc>
                <a:spcPct val="120000"/>
              </a:lnSpc>
            </a:pPr>
            <a:r>
              <a:rPr lang="en-US" dirty="0"/>
              <a:t>Pilot  with 250 outreach workers</a:t>
            </a:r>
          </a:p>
          <a:p>
            <a:pPr lvl="2">
              <a:lnSpc>
                <a:spcPct val="120000"/>
              </a:lnSpc>
            </a:pPr>
            <a:r>
              <a:rPr lang="en-US" dirty="0"/>
              <a:t>Reaching out to over half a million people</a:t>
            </a: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304800"/>
            <a:ext cx="8229600" cy="1143000"/>
          </a:xfrm>
        </p:spPr>
        <p:txBody>
          <a:bodyPr/>
          <a:lstStyle/>
          <a:p>
            <a:r>
              <a:rPr lang="en-US" sz="4000" b="1" dirty="0"/>
              <a:t>mEPI Program</a:t>
            </a:r>
          </a:p>
        </p:txBody>
      </p:sp>
      <p:sp>
        <p:nvSpPr>
          <p:cNvPr id="9219" name="Content Placeholder 2"/>
          <p:cNvSpPr>
            <a:spLocks noGrp="1"/>
          </p:cNvSpPr>
          <p:nvPr>
            <p:ph idx="4294967295"/>
          </p:nvPr>
        </p:nvSpPr>
        <p:spPr>
          <a:xfrm>
            <a:off x="457200" y="1600200"/>
            <a:ext cx="8382000" cy="4525963"/>
          </a:xfrm>
        </p:spPr>
        <p:txBody>
          <a:bodyPr/>
          <a:lstStyle/>
          <a:p>
            <a:pPr>
              <a:lnSpc>
                <a:spcPct val="120000"/>
              </a:lnSpc>
            </a:pPr>
            <a:r>
              <a:rPr lang="en-US" sz="2800" dirty="0"/>
              <a:t>Program to provide basic triaging and data collection for delivery of care to pediatric epilepsy patients</a:t>
            </a:r>
          </a:p>
          <a:p>
            <a:pPr>
              <a:lnSpc>
                <a:spcPct val="120000"/>
              </a:lnSpc>
            </a:pPr>
            <a:r>
              <a:rPr lang="en-US" sz="2800" dirty="0"/>
              <a:t>Decision tree based triaging on mobile phones by caregivers to manage patients during episodes</a:t>
            </a:r>
          </a:p>
          <a:p>
            <a:pPr>
              <a:lnSpc>
                <a:spcPct val="120000"/>
              </a:lnSpc>
            </a:pPr>
            <a:r>
              <a:rPr lang="en-US" sz="2800" dirty="0"/>
              <a:t>Episodic Data Collection for providing analytics to neurologists for better care plan and counseling</a:t>
            </a:r>
          </a:p>
          <a:p>
            <a:pPr>
              <a:lnSpc>
                <a:spcPct val="120000"/>
              </a:lnSpc>
            </a:pPr>
            <a:r>
              <a:rPr lang="en-US" sz="2800" dirty="0"/>
              <a:t>Being currently developed for a US children's hospital</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sz="4000" b="1"/>
              <a:t>Benefits</a:t>
            </a:r>
          </a:p>
        </p:txBody>
      </p:sp>
      <p:sp>
        <p:nvSpPr>
          <p:cNvPr id="12291" name="Content Placeholder 2"/>
          <p:cNvSpPr>
            <a:spLocks noGrp="1"/>
          </p:cNvSpPr>
          <p:nvPr>
            <p:ph idx="4294967295"/>
          </p:nvPr>
        </p:nvSpPr>
        <p:spPr>
          <a:xfrm>
            <a:off x="673100" y="1512888"/>
            <a:ext cx="7772400" cy="4694237"/>
          </a:xfrm>
        </p:spPr>
        <p:txBody>
          <a:bodyPr/>
          <a:lstStyle/>
          <a:p>
            <a:pPr>
              <a:lnSpc>
                <a:spcPct val="120000"/>
              </a:lnSpc>
            </a:pPr>
            <a:r>
              <a:rPr lang="en-US" sz="2400"/>
              <a:t>Manual system lacked enough checks for ensuring use of funds, service delivery and consumption</a:t>
            </a:r>
          </a:p>
          <a:p>
            <a:pPr>
              <a:lnSpc>
                <a:spcPct val="120000"/>
              </a:lnSpc>
            </a:pPr>
            <a:r>
              <a:rPr lang="en-US" sz="2400"/>
              <a:t>Field Health workers were spending a significant amount of time in data capture and manual (paper) aggregation for reporting purposes</a:t>
            </a:r>
          </a:p>
          <a:p>
            <a:pPr>
              <a:lnSpc>
                <a:spcPct val="120000"/>
              </a:lnSpc>
            </a:pPr>
            <a:r>
              <a:rPr lang="en-US" sz="2400"/>
              <a:t>Ensuring  repeated services delivery was a challenge</a:t>
            </a:r>
          </a:p>
          <a:p>
            <a:pPr>
              <a:lnSpc>
                <a:spcPct val="120000"/>
              </a:lnSpc>
            </a:pPr>
            <a:r>
              <a:rPr lang="en-US" sz="2400"/>
              <a:t>Innovative data capture through mobile phones, in local language, removed all manual aggregation, so FHWs could spend more time providing services, guarantee service delivery and minimize wastage of funds for logistics</a:t>
            </a: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457200" y="304800"/>
            <a:ext cx="8229600" cy="1143000"/>
          </a:xfrm>
        </p:spPr>
        <p:txBody>
          <a:bodyPr/>
          <a:lstStyle/>
          <a:p>
            <a:r>
              <a:rPr lang="en-US" sz="4000" b="1"/>
              <a:t>Salient Features</a:t>
            </a:r>
          </a:p>
        </p:txBody>
      </p:sp>
      <p:sp>
        <p:nvSpPr>
          <p:cNvPr id="13315" name="Content Placeholder 2"/>
          <p:cNvSpPr>
            <a:spLocks noGrp="1"/>
          </p:cNvSpPr>
          <p:nvPr>
            <p:ph idx="4294967295"/>
          </p:nvPr>
        </p:nvSpPr>
        <p:spPr>
          <a:xfrm>
            <a:off x="381000" y="1371600"/>
            <a:ext cx="8586788" cy="5029200"/>
          </a:xfrm>
        </p:spPr>
        <p:txBody>
          <a:bodyPr/>
          <a:lstStyle/>
          <a:p>
            <a:pPr>
              <a:lnSpc>
                <a:spcPct val="110000"/>
              </a:lnSpc>
            </a:pPr>
            <a:r>
              <a:rPr lang="en-US" sz="2400" dirty="0"/>
              <a:t>Redundant interfaces – Mobile and Web based</a:t>
            </a:r>
          </a:p>
          <a:p>
            <a:pPr>
              <a:lnSpc>
                <a:spcPct val="110000"/>
              </a:lnSpc>
            </a:pPr>
            <a:r>
              <a:rPr lang="en-US" sz="2400" dirty="0"/>
              <a:t>Unique ID based system tracks individual mother and child health throughout their lifetime</a:t>
            </a:r>
          </a:p>
          <a:p>
            <a:pPr>
              <a:lnSpc>
                <a:spcPct val="110000"/>
              </a:lnSpc>
            </a:pPr>
            <a:r>
              <a:rPr lang="en-US" sz="2400" dirty="0" err="1"/>
              <a:t>mRHM</a:t>
            </a:r>
            <a:r>
              <a:rPr lang="en-US" sz="2400" dirty="0"/>
              <a:t> system generates work items for FHWs on a daily basis and ‘pushes’ work list for better traceability and delivery while pulling feedback to the server over mobile network</a:t>
            </a:r>
          </a:p>
          <a:p>
            <a:pPr>
              <a:lnSpc>
                <a:spcPct val="110000"/>
              </a:lnSpc>
            </a:pPr>
            <a:r>
              <a:rPr lang="en-US" sz="2400" dirty="0"/>
              <a:t>Leverages GPS functionality to detect service delivery location along with Photo capture  for service delivery authentication</a:t>
            </a:r>
          </a:p>
          <a:p>
            <a:pPr>
              <a:lnSpc>
                <a:spcPct val="110000"/>
              </a:lnSpc>
            </a:pPr>
            <a:r>
              <a:rPr lang="en-US" sz="2400" dirty="0"/>
              <a:t>Configurable Reports available from any web browser at all times</a:t>
            </a:r>
          </a:p>
          <a:p>
            <a:pPr>
              <a:lnSpc>
                <a:spcPct val="110000"/>
              </a:lnSpc>
            </a:pPr>
            <a:r>
              <a:rPr lang="en-US" sz="2400" dirty="0"/>
              <a:t>System tracks migration &amp; service alerts ‘follow’ beneficiary</a:t>
            </a:r>
          </a:p>
          <a:p>
            <a:pPr>
              <a:lnSpc>
                <a:spcPct val="110000"/>
              </a:lnSpc>
            </a:pPr>
            <a:r>
              <a:rPr lang="en-US" sz="2400" dirty="0"/>
              <a:t>Decision Tree based triaging capability to identify morbidities.</a:t>
            </a:r>
          </a:p>
        </p:txBody>
      </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idx="4294967295"/>
          </p:nvPr>
        </p:nvSpPr>
        <p:spPr>
          <a:xfrm>
            <a:off x="0" y="0"/>
            <a:ext cx="8763000" cy="1066800"/>
          </a:xfrm>
        </p:spPr>
        <p:txBody>
          <a:bodyPr/>
          <a:lstStyle/>
          <a:p>
            <a:pPr algn="l" eaLnBrk="1" hangingPunct="1"/>
            <a:r>
              <a:rPr lang="en-US" sz="3600" dirty="0">
                <a:solidFill>
                  <a:schemeClr val="accent2"/>
                </a:solidFill>
              </a:rPr>
              <a:t>    Value Proposition</a:t>
            </a:r>
            <a:r>
              <a:rPr lang="en-US" sz="3600" dirty="0"/>
              <a:t> </a:t>
            </a:r>
          </a:p>
        </p:txBody>
      </p:sp>
      <p:sp>
        <p:nvSpPr>
          <p:cNvPr id="10243" name="Subtitle 2"/>
          <p:cNvSpPr>
            <a:spLocks noGrp="1"/>
          </p:cNvSpPr>
          <p:nvPr>
            <p:ph type="subTitle" idx="4294967295"/>
          </p:nvPr>
        </p:nvSpPr>
        <p:spPr>
          <a:xfrm>
            <a:off x="381000" y="1066800"/>
            <a:ext cx="8153400" cy="5181600"/>
          </a:xfrm>
        </p:spPr>
        <p:txBody>
          <a:bodyPr/>
          <a:lstStyle/>
          <a:p>
            <a:pPr marL="0" indent="0" eaLnBrk="1" hangingPunct="1">
              <a:lnSpc>
                <a:spcPct val="120000"/>
              </a:lnSpc>
            </a:pPr>
            <a:r>
              <a:rPr lang="en-US" b="1" dirty="0"/>
              <a:t> </a:t>
            </a:r>
            <a:r>
              <a:rPr lang="en-US" sz="2800" dirty="0"/>
              <a:t>Strong development oriented offshore team  </a:t>
            </a:r>
            <a:r>
              <a:rPr lang="en-US" sz="2800"/>
              <a:t>(150+) </a:t>
            </a:r>
            <a:endParaRPr lang="en-US" sz="2800" dirty="0"/>
          </a:p>
          <a:p>
            <a:pPr marL="0" indent="0" eaLnBrk="1" hangingPunct="1">
              <a:lnSpc>
                <a:spcPct val="120000"/>
              </a:lnSpc>
              <a:buNone/>
            </a:pPr>
            <a:r>
              <a:rPr lang="en-US" sz="2800" dirty="0"/>
              <a:t>    with expertise in Java, C</a:t>
            </a:r>
            <a:r>
              <a:rPr lang="en-US" sz="2800" baseline="30000" dirty="0"/>
              <a:t>++</a:t>
            </a:r>
            <a:r>
              <a:rPr lang="en-US" sz="2800" dirty="0"/>
              <a:t> and web technologies </a:t>
            </a:r>
          </a:p>
          <a:p>
            <a:pPr marL="0" indent="0" eaLnBrk="1" hangingPunct="1">
              <a:lnSpc>
                <a:spcPct val="120000"/>
              </a:lnSpc>
            </a:pPr>
            <a:r>
              <a:rPr lang="en-US" sz="2800" dirty="0"/>
              <a:t>  Expand product portfolio and customer base </a:t>
            </a:r>
          </a:p>
          <a:p>
            <a:pPr marL="0" indent="0" eaLnBrk="1" hangingPunct="1">
              <a:lnSpc>
                <a:spcPct val="120000"/>
              </a:lnSpc>
              <a:buNone/>
            </a:pPr>
            <a:r>
              <a:rPr lang="en-US" sz="2800" dirty="0"/>
              <a:t>    leveraging Platform IPs in </a:t>
            </a:r>
            <a:r>
              <a:rPr lang="en-US" sz="2800" dirty="0" err="1"/>
              <a:t>eHealth</a:t>
            </a:r>
            <a:r>
              <a:rPr lang="en-US" sz="2800" dirty="0"/>
              <a:t>, </a:t>
            </a:r>
            <a:r>
              <a:rPr lang="en-US" sz="2800" dirty="0" err="1"/>
              <a:t>mHealth</a:t>
            </a:r>
            <a:r>
              <a:rPr lang="en-US" sz="2800" dirty="0"/>
              <a:t>, </a:t>
            </a:r>
          </a:p>
          <a:p>
            <a:pPr marL="0" indent="0" eaLnBrk="1" hangingPunct="1">
              <a:lnSpc>
                <a:spcPct val="120000"/>
              </a:lnSpc>
              <a:buNone/>
            </a:pPr>
            <a:r>
              <a:rPr lang="en-US" sz="2800" dirty="0"/>
              <a:t>    eLearning and web collaboration</a:t>
            </a:r>
          </a:p>
          <a:p>
            <a:pPr marL="0" indent="0" eaLnBrk="1" hangingPunct="1">
              <a:lnSpc>
                <a:spcPct val="120000"/>
              </a:lnSpc>
            </a:pPr>
            <a:r>
              <a:rPr lang="en-US" sz="2800" dirty="0"/>
              <a:t>  Software Services</a:t>
            </a:r>
            <a:endParaRPr lang="en-US" sz="2800" b="1" dirty="0"/>
          </a:p>
          <a:p>
            <a:pPr marL="0" indent="0" eaLnBrk="1" hangingPunct="1">
              <a:lnSpc>
                <a:spcPct val="120000"/>
              </a:lnSpc>
              <a:buNone/>
            </a:pPr>
            <a:r>
              <a:rPr lang="en-US" sz="2800" dirty="0"/>
              <a:t>    - Turnkey software projects from offshore</a:t>
            </a:r>
          </a:p>
          <a:p>
            <a:pPr marL="0" indent="0" eaLnBrk="1" hangingPunct="1">
              <a:lnSpc>
                <a:spcPct val="120000"/>
              </a:lnSpc>
              <a:buNone/>
            </a:pPr>
            <a:r>
              <a:rPr lang="en-US" sz="2800" b="1" dirty="0"/>
              <a:t>    -</a:t>
            </a:r>
            <a:r>
              <a:rPr lang="en-US" sz="2800" dirty="0"/>
              <a:t> </a:t>
            </a:r>
            <a:r>
              <a:rPr lang="en-US" sz="2800" dirty="0" err="1"/>
              <a:t>mODC</a:t>
            </a:r>
            <a:r>
              <a:rPr lang="en-US" sz="2800" dirty="0"/>
              <a:t> services for supplementing client teams</a:t>
            </a:r>
          </a:p>
          <a:p>
            <a:pPr marL="0" indent="0" eaLnBrk="1" hangingPunct="1">
              <a:lnSpc>
                <a:spcPct val="120000"/>
              </a:lnSpc>
              <a:buNone/>
            </a:pPr>
            <a:r>
              <a:rPr lang="en-US" sz="2800" dirty="0"/>
              <a:t>   </a:t>
            </a:r>
          </a:p>
        </p:txBody>
      </p:sp>
      <p:cxnSp>
        <p:nvCxnSpPr>
          <p:cNvPr id="5" name="Straight Connector 4"/>
          <p:cNvCxnSpPr/>
          <p:nvPr/>
        </p:nvCxnSpPr>
        <p:spPr>
          <a:xfrm>
            <a:off x="4114800" y="533400"/>
            <a:ext cx="4800600" cy="1588"/>
          </a:xfrm>
          <a:prstGeom prst="line">
            <a:avLst/>
          </a:prstGeom>
          <a:ln w="19050"/>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5334000" y="5667375"/>
            <a:ext cx="1371600" cy="128588"/>
          </a:xfrm>
          <a:prstGeom prst="rect">
            <a:avLst/>
          </a:prstGeom>
          <a:solidFill>
            <a:schemeClr val="bg1"/>
          </a:solidFill>
          <a:ln w="9525">
            <a:noFill/>
            <a:miter lim="800000"/>
            <a:headEnd/>
            <a:tailEnd/>
          </a:ln>
        </p:spPr>
        <p:txBody>
          <a:bodyPr wrap="none" anchor="ctr"/>
          <a:lstStyle/>
          <a:p>
            <a:endParaRPr lang="en-US"/>
          </a:p>
        </p:txBody>
      </p:sp>
      <p:sp>
        <p:nvSpPr>
          <p:cNvPr id="9219" name="Rectangle 6"/>
          <p:cNvSpPr>
            <a:spLocks noChangeArrowheads="1"/>
          </p:cNvSpPr>
          <p:nvPr/>
        </p:nvSpPr>
        <p:spPr bwMode="auto">
          <a:xfrm>
            <a:off x="762000" y="1066800"/>
            <a:ext cx="7696200" cy="4425827"/>
          </a:xfrm>
          <a:prstGeom prst="rect">
            <a:avLst/>
          </a:prstGeom>
          <a:noFill/>
          <a:ln w="9525">
            <a:noFill/>
            <a:miter lim="800000"/>
            <a:headEnd/>
            <a:tailEnd/>
          </a:ln>
        </p:spPr>
        <p:txBody>
          <a:bodyPr>
            <a:spAutoFit/>
          </a:bodyPr>
          <a:lstStyle/>
          <a:p>
            <a:pPr>
              <a:lnSpc>
                <a:spcPct val="120000"/>
              </a:lnSpc>
            </a:pPr>
            <a:r>
              <a:rPr lang="en-US" sz="2400" dirty="0">
                <a:latin typeface="Calibri (body)"/>
              </a:rPr>
              <a:t>Developed indigenously - </a:t>
            </a:r>
            <a:r>
              <a:rPr lang="en-US" sz="2400" dirty="0" err="1">
                <a:latin typeface="Calibri (body)"/>
              </a:rPr>
              <a:t>roobroo</a:t>
            </a:r>
            <a:r>
              <a:rPr lang="en-US" sz="2400" dirty="0">
                <a:latin typeface="Calibri (body)"/>
              </a:rPr>
              <a:t> provides a highly integrated, real-world functionality for online collaboration using VoIP Audio, Video, Desktop Sharing, Enhanced Whiteboard, and Chat, with the point of presence capability made popular by Instant Messengers, while leveraging Peer-to-Peer technology for all media transactions to maximize performance and scalability. Enables web based video conferencing at the OEM/Enterprise level and Consumer level.</a:t>
            </a:r>
          </a:p>
          <a:p>
            <a:pPr>
              <a:lnSpc>
                <a:spcPct val="120000"/>
              </a:lnSpc>
            </a:pPr>
            <a:endParaRPr lang="en-US" sz="2000" dirty="0">
              <a:latin typeface="Calibri (body)"/>
            </a:endParaRPr>
          </a:p>
        </p:txBody>
      </p:sp>
      <p:sp>
        <p:nvSpPr>
          <p:cNvPr id="9220" name="Title 1"/>
          <p:cNvSpPr>
            <a:spLocks noGrp="1"/>
          </p:cNvSpPr>
          <p:nvPr>
            <p:ph type="ctrTitle" idx="4294967295"/>
          </p:nvPr>
        </p:nvSpPr>
        <p:spPr>
          <a:xfrm>
            <a:off x="76200" y="-76200"/>
            <a:ext cx="8763000" cy="1066800"/>
          </a:xfrm>
        </p:spPr>
        <p:txBody>
          <a:bodyPr/>
          <a:lstStyle/>
          <a:p>
            <a:pPr algn="l" eaLnBrk="1" hangingPunct="1"/>
            <a:r>
              <a:rPr lang="en-US" sz="3600">
                <a:solidFill>
                  <a:schemeClr val="accent2"/>
                </a:solidFill>
              </a:rPr>
              <a:t> Core IP</a:t>
            </a:r>
            <a:r>
              <a:rPr lang="en-US" sz="3600"/>
              <a:t> </a:t>
            </a:r>
          </a:p>
        </p:txBody>
      </p:sp>
      <p:cxnSp>
        <p:nvCxnSpPr>
          <p:cNvPr id="7" name="Straight Connector 6"/>
          <p:cNvCxnSpPr/>
          <p:nvPr/>
        </p:nvCxnSpPr>
        <p:spPr>
          <a:xfrm>
            <a:off x="1752600" y="533400"/>
            <a:ext cx="7162800" cy="1588"/>
          </a:xfrm>
          <a:prstGeom prst="line">
            <a:avLst/>
          </a:prstGeom>
          <a:ln w="19050"/>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0" y="0"/>
            <a:ext cx="8763000" cy="1066800"/>
          </a:xfrm>
        </p:spPr>
        <p:txBody>
          <a:bodyPr/>
          <a:lstStyle/>
          <a:p>
            <a:pPr algn="l" eaLnBrk="1" hangingPunct="1"/>
            <a:r>
              <a:rPr lang="en-US" sz="3600">
                <a:solidFill>
                  <a:schemeClr val="accent2"/>
                </a:solidFill>
              </a:rPr>
              <a:t> Argusoft Contacts	www.argusoft.com</a:t>
            </a:r>
            <a:r>
              <a:rPr lang="en-US" sz="3600"/>
              <a:t> </a:t>
            </a:r>
          </a:p>
        </p:txBody>
      </p:sp>
      <p:sp>
        <p:nvSpPr>
          <p:cNvPr id="17411" name="Subtitle 2"/>
          <p:cNvSpPr>
            <a:spLocks noGrp="1"/>
          </p:cNvSpPr>
          <p:nvPr>
            <p:ph type="subTitle" idx="4294967295"/>
          </p:nvPr>
        </p:nvSpPr>
        <p:spPr>
          <a:xfrm>
            <a:off x="381000" y="1219200"/>
            <a:ext cx="7543800" cy="4953000"/>
          </a:xfrm>
        </p:spPr>
        <p:txBody>
          <a:bodyPr/>
          <a:lstStyle/>
          <a:p>
            <a:pPr marL="0" indent="0" eaLnBrk="1" hangingPunct="1">
              <a:lnSpc>
                <a:spcPct val="110000"/>
              </a:lnSpc>
              <a:buFont typeface="Arial" pitchFamily="34" charset="0"/>
              <a:buNone/>
            </a:pPr>
            <a:r>
              <a:rPr lang="en-US" sz="2400"/>
              <a:t>Argusoft America Inc</a:t>
            </a:r>
          </a:p>
          <a:p>
            <a:pPr marL="0" indent="0" eaLnBrk="1" hangingPunct="1">
              <a:lnSpc>
                <a:spcPct val="110000"/>
              </a:lnSpc>
              <a:buFont typeface="Arial" pitchFamily="34" charset="0"/>
              <a:buNone/>
            </a:pPr>
            <a:r>
              <a:rPr lang="en-US" sz="2400"/>
              <a:t>35463 Dumbarton Court, Newark, CA 94560</a:t>
            </a:r>
          </a:p>
          <a:p>
            <a:pPr marL="0" indent="0" eaLnBrk="1" hangingPunct="1">
              <a:lnSpc>
                <a:spcPct val="110000"/>
              </a:lnSpc>
              <a:buFont typeface="Arial" pitchFamily="34" charset="0"/>
              <a:buNone/>
            </a:pPr>
            <a:r>
              <a:rPr lang="en-US" sz="2400"/>
              <a:t>Contact: Ram Gopalan  510-435-0567  				                             ramgopalan@argusoft.com</a:t>
            </a:r>
          </a:p>
          <a:p>
            <a:pPr marL="0" indent="0" eaLnBrk="1" hangingPunct="1">
              <a:lnSpc>
                <a:spcPct val="110000"/>
              </a:lnSpc>
              <a:buFont typeface="Arial" pitchFamily="34" charset="0"/>
              <a:buNone/>
            </a:pPr>
            <a:endParaRPr lang="en-US" sz="2400"/>
          </a:p>
          <a:p>
            <a:pPr marL="0" indent="0" eaLnBrk="1" hangingPunct="1">
              <a:lnSpc>
                <a:spcPct val="110000"/>
              </a:lnSpc>
              <a:buFont typeface="Arial" pitchFamily="34" charset="0"/>
              <a:buNone/>
            </a:pPr>
            <a:r>
              <a:rPr lang="en-US" sz="2400"/>
              <a:t>Argusoft India Ltd</a:t>
            </a:r>
          </a:p>
          <a:p>
            <a:pPr marL="0" indent="0" eaLnBrk="1" hangingPunct="1">
              <a:lnSpc>
                <a:spcPct val="110000"/>
              </a:lnSpc>
              <a:buFont typeface="Arial" pitchFamily="34" charset="0"/>
              <a:buNone/>
            </a:pPr>
            <a:r>
              <a:rPr lang="en-US" sz="2400"/>
              <a:t>A66, Sector 25, GIDC</a:t>
            </a:r>
          </a:p>
          <a:p>
            <a:pPr marL="0" indent="0" eaLnBrk="1" hangingPunct="1">
              <a:lnSpc>
                <a:spcPct val="110000"/>
              </a:lnSpc>
              <a:buFont typeface="Arial" pitchFamily="34" charset="0"/>
              <a:buNone/>
            </a:pPr>
            <a:r>
              <a:rPr lang="en-US" sz="2400"/>
              <a:t>Gandhinagar - 382016, Gujarat, India</a:t>
            </a:r>
          </a:p>
          <a:p>
            <a:pPr marL="0" indent="0" eaLnBrk="1" hangingPunct="1">
              <a:lnSpc>
                <a:spcPct val="110000"/>
              </a:lnSpc>
              <a:buFont typeface="Arial" pitchFamily="34" charset="0"/>
              <a:buNone/>
            </a:pPr>
            <a:r>
              <a:rPr lang="en-US" sz="2400"/>
              <a:t>Contact:  Ravi Gopalan  011 91 9974666600</a:t>
            </a:r>
          </a:p>
          <a:p>
            <a:pPr marL="0" indent="0" eaLnBrk="1" hangingPunct="1">
              <a:lnSpc>
                <a:spcPct val="110000"/>
              </a:lnSpc>
              <a:buFont typeface="Arial" pitchFamily="34" charset="0"/>
              <a:buNone/>
            </a:pPr>
            <a:r>
              <a:rPr lang="en-US" sz="2400"/>
              <a:t>                                           rgopalan@argusoft.com</a:t>
            </a:r>
          </a:p>
        </p:txBody>
      </p:sp>
      <p:cxnSp>
        <p:nvCxnSpPr>
          <p:cNvPr id="5" name="Straight Connector 4"/>
          <p:cNvCxnSpPr/>
          <p:nvPr/>
        </p:nvCxnSpPr>
        <p:spPr>
          <a:xfrm>
            <a:off x="7543800" y="533400"/>
            <a:ext cx="1371600" cy="1588"/>
          </a:xfrm>
          <a:prstGeom prst="line">
            <a:avLst/>
          </a:prstGeom>
          <a:ln w="19050"/>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a:xfrm>
            <a:off x="0" y="0"/>
            <a:ext cx="8763000" cy="1066800"/>
          </a:xfrm>
        </p:spPr>
        <p:txBody>
          <a:bodyPr/>
          <a:lstStyle/>
          <a:p>
            <a:pPr algn="l" eaLnBrk="1" hangingPunct="1"/>
            <a:r>
              <a:rPr lang="en-US" sz="3600">
                <a:solidFill>
                  <a:schemeClr val="accent2"/>
                </a:solidFill>
              </a:rPr>
              <a:t> Background</a:t>
            </a:r>
            <a:r>
              <a:rPr lang="en-US" sz="3600"/>
              <a:t> </a:t>
            </a:r>
          </a:p>
        </p:txBody>
      </p:sp>
      <p:sp>
        <p:nvSpPr>
          <p:cNvPr id="4099" name="Subtitle 2"/>
          <p:cNvSpPr>
            <a:spLocks noGrp="1"/>
          </p:cNvSpPr>
          <p:nvPr>
            <p:ph type="subTitle" idx="4294967295"/>
          </p:nvPr>
        </p:nvSpPr>
        <p:spPr>
          <a:xfrm>
            <a:off x="381000" y="1219200"/>
            <a:ext cx="7620000" cy="4953000"/>
          </a:xfrm>
        </p:spPr>
        <p:txBody>
          <a:bodyPr/>
          <a:lstStyle/>
          <a:p>
            <a:pPr marL="0" indent="0" eaLnBrk="1" hangingPunct="1">
              <a:lnSpc>
                <a:spcPct val="120000"/>
              </a:lnSpc>
            </a:pPr>
            <a:r>
              <a:rPr lang="en-US" sz="2400" dirty="0"/>
              <a:t>  Started in 2000 </a:t>
            </a:r>
            <a:r>
              <a:rPr lang="en-US" sz="2400" dirty="0" err="1"/>
              <a:t>Argusoft</a:t>
            </a:r>
            <a:r>
              <a:rPr lang="en-US" sz="2400" dirty="0"/>
              <a:t> is now a mature platform based </a:t>
            </a:r>
          </a:p>
          <a:p>
            <a:pPr marL="0" indent="0" eaLnBrk="1" hangingPunct="1">
              <a:lnSpc>
                <a:spcPct val="120000"/>
              </a:lnSpc>
              <a:buFont typeface="Arial" pitchFamily="34" charset="0"/>
              <a:buNone/>
            </a:pPr>
            <a:r>
              <a:rPr lang="en-US" sz="2400" dirty="0"/>
              <a:t>    software technology company in its 18th year of business</a:t>
            </a:r>
          </a:p>
          <a:p>
            <a:pPr marL="0" indent="0" eaLnBrk="1" hangingPunct="1">
              <a:lnSpc>
                <a:spcPct val="120000"/>
              </a:lnSpc>
            </a:pPr>
            <a:r>
              <a:rPr lang="en-US" sz="2400" dirty="0"/>
              <a:t>  Mainstream focus as a turnkey Enterprise Software </a:t>
            </a:r>
          </a:p>
          <a:p>
            <a:pPr marL="0" indent="0" eaLnBrk="1" hangingPunct="1">
              <a:lnSpc>
                <a:spcPct val="120000"/>
              </a:lnSpc>
              <a:buFont typeface="Arial" pitchFamily="34" charset="0"/>
              <a:buNone/>
            </a:pPr>
            <a:r>
              <a:rPr lang="en-US" sz="2400" dirty="0"/>
              <a:t>    Development, Integration and Maintenance house</a:t>
            </a:r>
          </a:p>
          <a:p>
            <a:pPr marL="0" indent="0" eaLnBrk="1" hangingPunct="1">
              <a:lnSpc>
                <a:spcPct val="120000"/>
              </a:lnSpc>
            </a:pPr>
            <a:r>
              <a:rPr lang="en-US" sz="2400" dirty="0"/>
              <a:t>  Specializing in SOA integration, Java &amp; Web technologies </a:t>
            </a:r>
          </a:p>
          <a:p>
            <a:pPr marL="0" indent="0" eaLnBrk="1" hangingPunct="1">
              <a:lnSpc>
                <a:spcPct val="120000"/>
              </a:lnSpc>
            </a:pPr>
            <a:r>
              <a:rPr lang="en-US" sz="2400" dirty="0"/>
              <a:t>  Leveraging core platforms to develop web2.0 based </a:t>
            </a:r>
          </a:p>
          <a:p>
            <a:pPr marL="0" indent="0" eaLnBrk="1" hangingPunct="1">
              <a:lnSpc>
                <a:spcPct val="120000"/>
              </a:lnSpc>
              <a:buFont typeface="Arial" pitchFamily="34" charset="0"/>
              <a:buNone/>
            </a:pPr>
            <a:r>
              <a:rPr lang="en-US" sz="2400" dirty="0"/>
              <a:t>   product services in the healthcare and education arenas</a:t>
            </a:r>
          </a:p>
          <a:p>
            <a:pPr marL="0" indent="0" eaLnBrk="1" hangingPunct="1">
              <a:lnSpc>
                <a:spcPct val="120000"/>
              </a:lnSpc>
            </a:pPr>
            <a:r>
              <a:rPr lang="en-US" sz="2400" dirty="0"/>
              <a:t>  Small but experienced team (personalized engagement)</a:t>
            </a:r>
          </a:p>
          <a:p>
            <a:pPr marL="0" indent="0" eaLnBrk="1" hangingPunct="1">
              <a:lnSpc>
                <a:spcPct val="120000"/>
              </a:lnSpc>
            </a:pPr>
            <a:r>
              <a:rPr lang="en-US" sz="2400" dirty="0"/>
              <a:t>  HQ and Development Center in India with US office</a:t>
            </a:r>
          </a:p>
        </p:txBody>
      </p:sp>
      <p:cxnSp>
        <p:nvCxnSpPr>
          <p:cNvPr id="5" name="Straight Connector 4"/>
          <p:cNvCxnSpPr/>
          <p:nvPr/>
        </p:nvCxnSpPr>
        <p:spPr>
          <a:xfrm>
            <a:off x="3048000" y="533400"/>
            <a:ext cx="5867400" cy="1588"/>
          </a:xfrm>
          <a:prstGeom prst="line">
            <a:avLst/>
          </a:prstGeom>
          <a:ln w="19050"/>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p:txBody>
          <a:bodyPr/>
          <a:lstStyle/>
          <a:p>
            <a:r>
              <a:rPr lang="en-US" sz="4000" b="1"/>
              <a:t>Argusoft  eHealth Platforms</a:t>
            </a:r>
          </a:p>
        </p:txBody>
      </p:sp>
      <p:sp>
        <p:nvSpPr>
          <p:cNvPr id="3" name="Content Placeholder 2"/>
          <p:cNvSpPr>
            <a:spLocks noGrp="1"/>
          </p:cNvSpPr>
          <p:nvPr>
            <p:ph idx="4294967295"/>
          </p:nvPr>
        </p:nvSpPr>
        <p:spPr>
          <a:xfrm>
            <a:off x="685800" y="1219200"/>
            <a:ext cx="8270876" cy="5181600"/>
          </a:xfrm>
        </p:spPr>
        <p:txBody>
          <a:bodyPr>
            <a:normAutofit fontScale="70000" lnSpcReduction="20000"/>
          </a:bodyPr>
          <a:lstStyle/>
          <a:p>
            <a:pPr>
              <a:lnSpc>
                <a:spcPct val="120000"/>
              </a:lnSpc>
              <a:buFont typeface="Arial" charset="0"/>
              <a:buChar char="•"/>
              <a:defRPr/>
            </a:pPr>
            <a:r>
              <a:rPr lang="en-US" b="1" dirty="0" err="1"/>
              <a:t>Teleconsultation</a:t>
            </a:r>
            <a:endParaRPr lang="en-US" b="1" dirty="0"/>
          </a:p>
          <a:p>
            <a:pPr lvl="1">
              <a:lnSpc>
                <a:spcPct val="120000"/>
              </a:lnSpc>
              <a:buFont typeface="Arial" charset="0"/>
              <a:buChar char="–"/>
              <a:defRPr/>
            </a:pPr>
            <a:r>
              <a:rPr lang="en-US" b="1" dirty="0" err="1"/>
              <a:t>Teleopthalmology</a:t>
            </a:r>
            <a:r>
              <a:rPr lang="en-US" b="1" dirty="0"/>
              <a:t> implementation: Tripura Vision Centers, India</a:t>
            </a:r>
          </a:p>
          <a:p>
            <a:pPr lvl="1">
              <a:lnSpc>
                <a:spcPct val="120000"/>
              </a:lnSpc>
              <a:buFont typeface="Arial" charset="0"/>
              <a:buChar char="–"/>
              <a:defRPr/>
            </a:pPr>
            <a:r>
              <a:rPr lang="en-US" dirty="0">
                <a:hlinkClick r:id="rId2"/>
              </a:rPr>
              <a:t>http://www.youtube.com/watch?v=dqVCnd8PPCU</a:t>
            </a:r>
            <a:r>
              <a:rPr lang="en-US" dirty="0"/>
              <a:t> </a:t>
            </a:r>
            <a:r>
              <a:rPr lang="en-US" sz="1600" dirty="0"/>
              <a:t>(click to see video)</a:t>
            </a:r>
            <a:endParaRPr lang="en-US" b="1" dirty="0"/>
          </a:p>
          <a:p>
            <a:pPr>
              <a:lnSpc>
                <a:spcPct val="120000"/>
              </a:lnSpc>
              <a:buFont typeface="Arial" charset="0"/>
              <a:buChar char="•"/>
              <a:defRPr/>
            </a:pPr>
            <a:r>
              <a:rPr lang="en-US" b="1" dirty="0" err="1"/>
              <a:t>TeleDOCs</a:t>
            </a:r>
            <a:endParaRPr lang="en-US" b="1" dirty="0"/>
          </a:p>
          <a:p>
            <a:pPr lvl="1">
              <a:lnSpc>
                <a:spcPct val="120000"/>
              </a:lnSpc>
              <a:buFont typeface="Arial" charset="0"/>
              <a:buChar char="•"/>
              <a:defRPr/>
            </a:pPr>
            <a:r>
              <a:rPr lang="en-US" dirty="0"/>
              <a:t>integrated patient-doctor  </a:t>
            </a:r>
            <a:r>
              <a:rPr lang="en-US" dirty="0" err="1"/>
              <a:t>teleconsultation</a:t>
            </a:r>
            <a:r>
              <a:rPr lang="en-US" dirty="0"/>
              <a:t> platform</a:t>
            </a:r>
            <a:endParaRPr lang="en-US" b="1" dirty="0"/>
          </a:p>
          <a:p>
            <a:pPr>
              <a:lnSpc>
                <a:spcPct val="120000"/>
              </a:lnSpc>
              <a:buFont typeface="Arial" charset="0"/>
              <a:buChar char="•"/>
              <a:defRPr/>
            </a:pPr>
            <a:r>
              <a:rPr lang="en-US" b="1" dirty="0" err="1"/>
              <a:t>mRHM</a:t>
            </a:r>
            <a:r>
              <a:rPr lang="en-US" dirty="0"/>
              <a:t> – A Remote HealthCare  Service Delivery and Management Platform using  smart mobile phones</a:t>
            </a:r>
          </a:p>
          <a:p>
            <a:pPr lvl="1">
              <a:lnSpc>
                <a:spcPct val="120000"/>
              </a:lnSpc>
              <a:buFont typeface="Arial" charset="0"/>
              <a:buChar char="–"/>
              <a:defRPr/>
            </a:pPr>
            <a:r>
              <a:rPr lang="en-US" b="1" dirty="0" err="1"/>
              <a:t>mDOC</a:t>
            </a:r>
            <a:r>
              <a:rPr lang="en-US" b="1" dirty="0"/>
              <a:t> (</a:t>
            </a:r>
            <a:r>
              <a:rPr lang="en-US" b="1" dirty="0" err="1"/>
              <a:t>Imtecho</a:t>
            </a:r>
            <a:r>
              <a:rPr lang="en-US" b="1" dirty="0"/>
              <a:t>)</a:t>
            </a:r>
            <a:r>
              <a:rPr lang="en-US" dirty="0"/>
              <a:t> - Delivery of basic healthcare triage and management</a:t>
            </a:r>
          </a:p>
          <a:p>
            <a:pPr lvl="1">
              <a:lnSpc>
                <a:spcPct val="120000"/>
              </a:lnSpc>
              <a:buFont typeface="Arial" charset="0"/>
              <a:buChar char="–"/>
              <a:defRPr/>
            </a:pPr>
            <a:r>
              <a:rPr lang="en-US" b="1" dirty="0" err="1"/>
              <a:t>mRCH</a:t>
            </a:r>
            <a:r>
              <a:rPr lang="en-US" b="1" dirty="0"/>
              <a:t> (</a:t>
            </a:r>
            <a:r>
              <a:rPr lang="en-US" b="1" dirty="0" err="1"/>
              <a:t>Janani</a:t>
            </a:r>
            <a:r>
              <a:rPr lang="en-US" b="1" dirty="0"/>
              <a:t>)</a:t>
            </a:r>
            <a:r>
              <a:rPr lang="en-US" dirty="0"/>
              <a:t> – Pregnancy health of mother and child programs</a:t>
            </a:r>
          </a:p>
          <a:p>
            <a:pPr lvl="1">
              <a:lnSpc>
                <a:spcPct val="120000"/>
              </a:lnSpc>
              <a:buFont typeface="Arial" charset="0"/>
              <a:buChar char="–"/>
              <a:defRPr/>
            </a:pPr>
            <a:r>
              <a:rPr lang="en-US" b="1" dirty="0" err="1"/>
              <a:t>mAID</a:t>
            </a:r>
            <a:r>
              <a:rPr lang="en-US" b="1" dirty="0"/>
              <a:t> </a:t>
            </a:r>
            <a:r>
              <a:rPr lang="en-US" dirty="0"/>
              <a:t> - Prevention of transmission of AIDS from mother to child</a:t>
            </a:r>
          </a:p>
          <a:p>
            <a:pPr lvl="1">
              <a:lnSpc>
                <a:spcPct val="120000"/>
              </a:lnSpc>
              <a:buFont typeface="Arial" charset="0"/>
              <a:buChar char="–"/>
              <a:defRPr/>
            </a:pPr>
            <a:r>
              <a:rPr lang="en-US" b="1" dirty="0"/>
              <a:t>mEPI – </a:t>
            </a:r>
            <a:r>
              <a:rPr lang="en-US" dirty="0"/>
              <a:t>managing and triaging pediatric epilepsy patients</a:t>
            </a:r>
          </a:p>
          <a:p>
            <a:pPr lvl="1">
              <a:lnSpc>
                <a:spcPct val="120000"/>
              </a:lnSpc>
              <a:buFont typeface="Arial" charset="0"/>
              <a:buChar char="–"/>
              <a:defRPr/>
            </a:pPr>
            <a:r>
              <a:rPr lang="en-US" b="1" dirty="0" err="1"/>
              <a:t>TriageTRACE</a:t>
            </a:r>
            <a:r>
              <a:rPr lang="en-US" b="1" dirty="0"/>
              <a:t> – </a:t>
            </a:r>
            <a:r>
              <a:rPr lang="en-US" dirty="0"/>
              <a:t>nursing home patient management solution</a:t>
            </a:r>
          </a:p>
          <a:p>
            <a:pPr lvl="1">
              <a:lnSpc>
                <a:spcPct val="120000"/>
              </a:lnSpc>
              <a:buFont typeface="Arial" charset="0"/>
              <a:buChar char="–"/>
              <a:defRPr/>
            </a:pPr>
            <a:r>
              <a:rPr lang="en-US" b="1" dirty="0" err="1"/>
              <a:t>TriageSTAT</a:t>
            </a:r>
            <a:r>
              <a:rPr lang="en-US" dirty="0"/>
              <a:t> – Hospital and Home Health communication solution</a:t>
            </a: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r>
              <a:rPr lang="en-US" sz="3600" b="1"/>
              <a:t>TeleOpthalmology - Tripura Vision Center</a:t>
            </a:r>
          </a:p>
        </p:txBody>
      </p:sp>
      <p:sp>
        <p:nvSpPr>
          <p:cNvPr id="7171" name="Content Placeholder 2"/>
          <p:cNvSpPr>
            <a:spLocks noGrp="1"/>
          </p:cNvSpPr>
          <p:nvPr>
            <p:ph idx="4294967295"/>
          </p:nvPr>
        </p:nvSpPr>
        <p:spPr/>
        <p:txBody>
          <a:bodyPr/>
          <a:lstStyle/>
          <a:p>
            <a:r>
              <a:rPr lang="en-US" sz="2800" dirty="0"/>
              <a:t>Eye care provided through 40 remote care centers with local optometrist to manage the patients</a:t>
            </a:r>
          </a:p>
          <a:p>
            <a:r>
              <a:rPr lang="en-US" sz="2800" dirty="0"/>
              <a:t>Doctor can view patients ‘eye’ using slit lamp camera device from hospital base in metros, remotely examine and suggest appropriate next steps for care</a:t>
            </a:r>
          </a:p>
          <a:p>
            <a:r>
              <a:rPr lang="en-US" sz="2800" dirty="0"/>
              <a:t>Service caters to over 4M rural populace thru 41 Community TVCs in 4 districts of the Tripura state and is fully operational currently</a:t>
            </a:r>
          </a:p>
          <a:p>
            <a:r>
              <a:rPr lang="en-US" sz="2800" dirty="0">
                <a:hlinkClick r:id="rId2"/>
              </a:rPr>
              <a:t>http://www.youtube.com/watch?v=dqVCnd8PPCU</a:t>
            </a:r>
            <a:endParaRPr lang="en-US" sz="2800" dirty="0"/>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457200" y="304800"/>
            <a:ext cx="8229600" cy="1143000"/>
          </a:xfrm>
        </p:spPr>
        <p:txBody>
          <a:bodyPr/>
          <a:lstStyle/>
          <a:p>
            <a:r>
              <a:rPr lang="en-US" sz="4000" b="1"/>
              <a:t>How it Works …</a:t>
            </a:r>
          </a:p>
        </p:txBody>
      </p:sp>
      <p:pic>
        <p:nvPicPr>
          <p:cNvPr id="8195" name="Picture 2"/>
          <p:cNvPicPr>
            <a:picLocks noGrp="1" noChangeAspect="1" noChangeArrowheads="1"/>
          </p:cNvPicPr>
          <p:nvPr>
            <p:ph idx="4294967295"/>
          </p:nvPr>
        </p:nvPicPr>
        <p:blipFill>
          <a:blip r:embed="rId2" cstate="print"/>
          <a:srcRect/>
          <a:stretch>
            <a:fillRect/>
          </a:stretch>
        </p:blipFill>
        <p:spPr>
          <a:xfrm>
            <a:off x="914400" y="1295400"/>
            <a:ext cx="3505200" cy="2632075"/>
          </a:xfrm>
        </p:spPr>
      </p:pic>
      <p:pic>
        <p:nvPicPr>
          <p:cNvPr id="8196" name="Picture 4"/>
          <p:cNvPicPr>
            <a:picLocks noChangeAspect="1" noChangeArrowheads="1"/>
          </p:cNvPicPr>
          <p:nvPr/>
        </p:nvPicPr>
        <p:blipFill>
          <a:blip r:embed="rId3" cstate="print"/>
          <a:srcRect/>
          <a:stretch>
            <a:fillRect/>
          </a:stretch>
        </p:blipFill>
        <p:spPr bwMode="auto">
          <a:xfrm>
            <a:off x="685800" y="3352800"/>
            <a:ext cx="3733800" cy="2800350"/>
          </a:xfrm>
          <a:prstGeom prst="rect">
            <a:avLst/>
          </a:prstGeom>
          <a:noFill/>
          <a:ln w="9525">
            <a:noFill/>
            <a:miter lim="800000"/>
            <a:headEnd/>
            <a:tailEnd/>
          </a:ln>
        </p:spPr>
      </p:pic>
      <p:sp>
        <p:nvSpPr>
          <p:cNvPr id="8197" name="TextBox 8"/>
          <p:cNvSpPr txBox="1">
            <a:spLocks noChangeArrowheads="1"/>
          </p:cNvSpPr>
          <p:nvPr/>
        </p:nvSpPr>
        <p:spPr bwMode="auto">
          <a:xfrm>
            <a:off x="4572000" y="1295400"/>
            <a:ext cx="4343400" cy="4884738"/>
          </a:xfrm>
          <a:prstGeom prst="rect">
            <a:avLst/>
          </a:prstGeom>
          <a:noFill/>
          <a:ln w="9525">
            <a:noFill/>
            <a:miter lim="800000"/>
            <a:headEnd/>
            <a:tailEnd/>
          </a:ln>
        </p:spPr>
        <p:txBody>
          <a:bodyPr>
            <a:spAutoFit/>
          </a:bodyPr>
          <a:lstStyle/>
          <a:p>
            <a:pPr>
              <a:lnSpc>
                <a:spcPct val="110000"/>
              </a:lnSpc>
              <a:buFontTx/>
              <a:buChar char="•"/>
            </a:pPr>
            <a:r>
              <a:rPr lang="en-US">
                <a:latin typeface="Calibri" pitchFamily="34" charset="0"/>
              </a:rPr>
              <a:t> Patient visits with the remote/local Vision </a:t>
            </a:r>
          </a:p>
          <a:p>
            <a:pPr>
              <a:lnSpc>
                <a:spcPct val="110000"/>
              </a:lnSpc>
              <a:buFont typeface="Arial" pitchFamily="34" charset="0"/>
              <a:buNone/>
            </a:pPr>
            <a:r>
              <a:rPr lang="en-US">
                <a:latin typeface="Calibri" pitchFamily="34" charset="0"/>
              </a:rPr>
              <a:t>   Centre (NRHMs), to undergo eye exam </a:t>
            </a:r>
          </a:p>
          <a:p>
            <a:pPr>
              <a:lnSpc>
                <a:spcPct val="110000"/>
              </a:lnSpc>
              <a:buFont typeface="Arial" pitchFamily="34" charset="0"/>
              <a:buChar char="•"/>
            </a:pPr>
            <a:r>
              <a:rPr lang="en-US">
                <a:latin typeface="Calibri" pitchFamily="34" charset="0"/>
              </a:rPr>
              <a:t> Ophthalmic Assistant (OA) based at the </a:t>
            </a:r>
          </a:p>
          <a:p>
            <a:pPr>
              <a:lnSpc>
                <a:spcPct val="110000"/>
              </a:lnSpc>
              <a:buFont typeface="Arial" pitchFamily="34" charset="0"/>
              <a:buNone/>
            </a:pPr>
            <a:r>
              <a:rPr lang="en-US">
                <a:latin typeface="Calibri" pitchFamily="34" charset="0"/>
              </a:rPr>
              <a:t>   centre conducts patient eye screening</a:t>
            </a:r>
          </a:p>
          <a:p>
            <a:pPr>
              <a:lnSpc>
                <a:spcPct val="110000"/>
              </a:lnSpc>
              <a:buFont typeface="Arial" pitchFamily="34" charset="0"/>
              <a:buChar char="•"/>
            </a:pPr>
            <a:r>
              <a:rPr lang="en-US">
                <a:latin typeface="Calibri" pitchFamily="34" charset="0"/>
              </a:rPr>
              <a:t> OA uses teleconsultation platform to work </a:t>
            </a:r>
          </a:p>
          <a:p>
            <a:pPr>
              <a:lnSpc>
                <a:spcPct val="110000"/>
              </a:lnSpc>
              <a:buFont typeface="Arial" pitchFamily="34" charset="0"/>
              <a:buNone/>
            </a:pPr>
            <a:r>
              <a:rPr lang="en-US">
                <a:latin typeface="Calibri" pitchFamily="34" charset="0"/>
              </a:rPr>
              <a:t>   with the remote doctor based at IGM    </a:t>
            </a:r>
          </a:p>
          <a:p>
            <a:pPr>
              <a:lnSpc>
                <a:spcPct val="110000"/>
              </a:lnSpc>
              <a:buFont typeface="Arial" pitchFamily="34" charset="0"/>
              <a:buNone/>
            </a:pPr>
            <a:r>
              <a:rPr lang="en-US">
                <a:latin typeface="Calibri" pitchFamily="34" charset="0"/>
              </a:rPr>
              <a:t>   hospital in Agartala for  assessment.  </a:t>
            </a:r>
          </a:p>
          <a:p>
            <a:pPr>
              <a:lnSpc>
                <a:spcPct val="110000"/>
              </a:lnSpc>
              <a:buFont typeface="Arial" pitchFamily="34" charset="0"/>
              <a:buChar char="•"/>
            </a:pPr>
            <a:r>
              <a:rPr lang="en-US">
                <a:latin typeface="Calibri" pitchFamily="34" charset="0"/>
              </a:rPr>
              <a:t> OA then either prepares glasses or advises </a:t>
            </a:r>
          </a:p>
          <a:p>
            <a:pPr>
              <a:lnSpc>
                <a:spcPct val="110000"/>
              </a:lnSpc>
              <a:buFont typeface="Arial" pitchFamily="34" charset="0"/>
              <a:buNone/>
            </a:pPr>
            <a:r>
              <a:rPr lang="en-US">
                <a:latin typeface="Calibri" pitchFamily="34" charset="0"/>
              </a:rPr>
              <a:t>   patient to go to Agartala  for further </a:t>
            </a:r>
          </a:p>
          <a:p>
            <a:pPr>
              <a:lnSpc>
                <a:spcPct val="110000"/>
              </a:lnSpc>
              <a:buFont typeface="Arial" pitchFamily="34" charset="0"/>
              <a:buNone/>
            </a:pPr>
            <a:r>
              <a:rPr lang="en-US">
                <a:latin typeface="Calibri" pitchFamily="34" charset="0"/>
              </a:rPr>
              <a:t>   treatment ( Cataract, Glaucoma etc) </a:t>
            </a:r>
          </a:p>
          <a:p>
            <a:pPr>
              <a:lnSpc>
                <a:spcPct val="110000"/>
              </a:lnSpc>
              <a:buFont typeface="Arial" pitchFamily="34" charset="0"/>
              <a:buChar char="•"/>
            </a:pPr>
            <a:r>
              <a:rPr lang="en-US">
                <a:latin typeface="Calibri" pitchFamily="34" charset="0"/>
              </a:rPr>
              <a:t> C@W TeleConsultation platform presently </a:t>
            </a:r>
          </a:p>
          <a:p>
            <a:pPr>
              <a:lnSpc>
                <a:spcPct val="110000"/>
              </a:lnSpc>
              <a:buFont typeface="Arial" pitchFamily="34" charset="0"/>
              <a:buNone/>
            </a:pPr>
            <a:r>
              <a:rPr lang="en-US">
                <a:latin typeface="Calibri" pitchFamily="34" charset="0"/>
              </a:rPr>
              <a:t>   connects 41 centers with IGM Hospital in   </a:t>
            </a:r>
          </a:p>
          <a:p>
            <a:pPr>
              <a:lnSpc>
                <a:spcPct val="110000"/>
              </a:lnSpc>
              <a:buFont typeface="Arial" pitchFamily="34" charset="0"/>
              <a:buNone/>
            </a:pPr>
            <a:r>
              <a:rPr lang="en-US">
                <a:latin typeface="Calibri" pitchFamily="34" charset="0"/>
              </a:rPr>
              <a:t>   Agartala over a 2 Mbps network (Tulip)</a:t>
            </a:r>
          </a:p>
          <a:p>
            <a:endParaRPr lang="en-US">
              <a:latin typeface="Calibri" pitchFamily="34" charset="0"/>
            </a:endParaRPr>
          </a:p>
          <a:p>
            <a:pPr>
              <a:buFontTx/>
              <a:buChar char="•"/>
            </a:pPr>
            <a:r>
              <a:rPr lang="en-US">
                <a:latin typeface="Calibri" pitchFamily="34" charset="0"/>
              </a:rPr>
              <a:t> Winner of the Manthan award for eGov</a:t>
            </a:r>
          </a:p>
          <a:p>
            <a:pPr>
              <a:buFontTx/>
              <a:buChar char="•"/>
            </a:pPr>
            <a:r>
              <a:rPr lang="en-US">
                <a:latin typeface="Calibri" pitchFamily="34" charset="0"/>
              </a:rPr>
              <a:t> 100,000+ patients have been seen in 3yrs   </a:t>
            </a: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r>
              <a:rPr lang="en-US" sz="4000" b="1" dirty="0" err="1"/>
              <a:t>TeleDOCs</a:t>
            </a:r>
            <a:r>
              <a:rPr lang="en-US" sz="4000" b="1" dirty="0"/>
              <a:t> Platform</a:t>
            </a:r>
          </a:p>
        </p:txBody>
      </p:sp>
      <p:sp>
        <p:nvSpPr>
          <p:cNvPr id="14339" name="Content Placeholder 2"/>
          <p:cNvSpPr>
            <a:spLocks noGrp="1"/>
          </p:cNvSpPr>
          <p:nvPr>
            <p:ph idx="4294967295"/>
          </p:nvPr>
        </p:nvSpPr>
        <p:spPr>
          <a:xfrm>
            <a:off x="381000" y="1295400"/>
            <a:ext cx="8534400" cy="4724400"/>
          </a:xfrm>
        </p:spPr>
        <p:txBody>
          <a:bodyPr/>
          <a:lstStyle/>
          <a:p>
            <a:pPr lvl="1">
              <a:lnSpc>
                <a:spcPct val="120000"/>
              </a:lnSpc>
            </a:pPr>
            <a:r>
              <a:rPr lang="en-US" dirty="0"/>
              <a:t>Complete portal for patient-doctor experience including case management, scheduling and PHR</a:t>
            </a:r>
          </a:p>
          <a:p>
            <a:pPr lvl="1">
              <a:lnSpc>
                <a:spcPct val="120000"/>
              </a:lnSpc>
            </a:pPr>
            <a:r>
              <a:rPr lang="en-US" dirty="0"/>
              <a:t>Full Audio/Video session with tools for a virtual, live, interactive doctor office visit experience</a:t>
            </a:r>
          </a:p>
          <a:p>
            <a:pPr lvl="1">
              <a:lnSpc>
                <a:spcPct val="120000"/>
              </a:lnSpc>
            </a:pPr>
            <a:r>
              <a:rPr lang="en-US" dirty="0"/>
              <a:t>Connect Doctors and Hospitals in cities to the remote areas. Connect to doctors worldwide</a:t>
            </a:r>
          </a:p>
          <a:p>
            <a:pPr lvl="1">
              <a:lnSpc>
                <a:spcPct val="120000"/>
              </a:lnSpc>
            </a:pPr>
            <a:r>
              <a:rPr lang="en-US" dirty="0"/>
              <a:t>Enable healthcare for all by setting up </a:t>
            </a:r>
            <a:r>
              <a:rPr lang="en-US" dirty="0" err="1"/>
              <a:t>healthcenters</a:t>
            </a:r>
            <a:r>
              <a:rPr lang="en-US" dirty="0"/>
              <a:t> in remote areas for access to doctors in metros </a:t>
            </a:r>
          </a:p>
          <a:p>
            <a:pPr lvl="1">
              <a:lnSpc>
                <a:spcPct val="120000"/>
              </a:lnSpc>
              <a:buNone/>
            </a:pPr>
            <a:endParaRPr lang="en-US" dirty="0"/>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457200" y="304800"/>
            <a:ext cx="8229600" cy="1143000"/>
          </a:xfrm>
        </p:spPr>
        <p:txBody>
          <a:bodyPr/>
          <a:lstStyle/>
          <a:p>
            <a:r>
              <a:rPr lang="en-US" sz="4000" b="1" dirty="0" err="1"/>
              <a:t>mRHM</a:t>
            </a:r>
            <a:r>
              <a:rPr lang="en-US" sz="4000" b="1" dirty="0"/>
              <a:t> Platform</a:t>
            </a:r>
          </a:p>
        </p:txBody>
      </p:sp>
      <p:pic>
        <p:nvPicPr>
          <p:cNvPr id="4" name="Content Placeholder 5" descr="diagram.png"/>
          <p:cNvPicPr>
            <a:picLocks noGrp="1" noChangeAspect="1"/>
          </p:cNvPicPr>
          <p:nvPr/>
        </p:nvPicPr>
        <p:blipFill>
          <a:blip r:embed="rId2" cstate="print"/>
          <a:stretch>
            <a:fillRect/>
          </a:stretch>
        </p:blipFill>
        <p:spPr>
          <a:xfrm>
            <a:off x="1295400" y="1524000"/>
            <a:ext cx="6034616" cy="4525962"/>
          </a:xfrm>
          <a:prstGeom prst="rect">
            <a:avLst/>
          </a:prstGeom>
        </p:spPr>
      </p:pic>
      <p:sp>
        <p:nvSpPr>
          <p:cNvPr id="5" name="TextBox 4"/>
          <p:cNvSpPr txBox="1"/>
          <p:nvPr/>
        </p:nvSpPr>
        <p:spPr>
          <a:xfrm>
            <a:off x="2057400" y="1295400"/>
            <a:ext cx="348659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Dashboard of Reports (preconfigurable)</a:t>
            </a:r>
          </a:p>
        </p:txBody>
      </p:sp>
      <p:sp>
        <p:nvSpPr>
          <p:cNvPr id="6" name="TextBox 6"/>
          <p:cNvSpPr txBox="1"/>
          <p:nvPr/>
        </p:nvSpPr>
        <p:spPr>
          <a:xfrm>
            <a:off x="6400800" y="2971800"/>
            <a:ext cx="2309928"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Configurable Business</a:t>
            </a:r>
          </a:p>
          <a:p>
            <a:r>
              <a:rPr lang="en-US" sz="1600" dirty="0"/>
              <a:t> rules to meet application</a:t>
            </a:r>
          </a:p>
          <a:p>
            <a:r>
              <a:rPr lang="en-US" sz="1600" dirty="0"/>
              <a:t> requirements</a:t>
            </a:r>
            <a:r>
              <a:rPr lang="en-US" sz="1200" b="1" dirty="0"/>
              <a:t> on server</a:t>
            </a:r>
            <a:endParaRPr lang="en-US" sz="1600" dirty="0"/>
          </a:p>
        </p:txBody>
      </p:sp>
      <p:sp>
        <p:nvSpPr>
          <p:cNvPr id="7" name="TextBox 7"/>
          <p:cNvSpPr txBox="1"/>
          <p:nvPr/>
        </p:nvSpPr>
        <p:spPr>
          <a:xfrm>
            <a:off x="5181600" y="4495800"/>
            <a:ext cx="790601"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2G/3G</a:t>
            </a:r>
          </a:p>
          <a:p>
            <a:r>
              <a:rPr lang="en-US" sz="1600" dirty="0"/>
              <a:t>cellular</a:t>
            </a:r>
          </a:p>
        </p:txBody>
      </p:sp>
      <p:sp>
        <p:nvSpPr>
          <p:cNvPr id="8" name="TextBox 8"/>
          <p:cNvSpPr txBox="1"/>
          <p:nvPr/>
        </p:nvSpPr>
        <p:spPr>
          <a:xfrm>
            <a:off x="1600200" y="4343400"/>
            <a:ext cx="1340432"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Cell phones</a:t>
            </a:r>
          </a:p>
          <a:p>
            <a:r>
              <a:rPr lang="en-US" sz="1600" dirty="0"/>
              <a:t>Smart Phones</a:t>
            </a:r>
          </a:p>
          <a:p>
            <a:r>
              <a:rPr lang="en-US" sz="1600" dirty="0"/>
              <a:t>Tablets</a:t>
            </a:r>
          </a:p>
        </p:txBody>
      </p:sp>
      <p:sp>
        <p:nvSpPr>
          <p:cNvPr id="9" name="TextBox 9"/>
          <p:cNvSpPr txBox="1"/>
          <p:nvPr/>
        </p:nvSpPr>
        <p:spPr>
          <a:xfrm>
            <a:off x="2819400" y="5715000"/>
            <a:ext cx="1449820"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Decision Tree </a:t>
            </a:r>
          </a:p>
          <a:p>
            <a:r>
              <a:rPr lang="en-US" sz="1600" dirty="0"/>
              <a:t>Data Collection</a:t>
            </a:r>
          </a:p>
        </p:txBody>
      </p:sp>
      <p:sp>
        <p:nvSpPr>
          <p:cNvPr id="10" name="TextBox 9"/>
          <p:cNvSpPr txBox="1"/>
          <p:nvPr/>
        </p:nvSpPr>
        <p:spPr>
          <a:xfrm>
            <a:off x="1331741" y="2887393"/>
            <a:ext cx="1418978"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AGENCIES/MANAGEMENT</a:t>
            </a: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457200" y="304800"/>
            <a:ext cx="8229600" cy="1143000"/>
          </a:xfrm>
        </p:spPr>
        <p:txBody>
          <a:bodyPr/>
          <a:lstStyle/>
          <a:p>
            <a:r>
              <a:rPr lang="en-US" sz="4000" b="1" dirty="0" err="1"/>
              <a:t>mRHM</a:t>
            </a:r>
            <a:r>
              <a:rPr lang="en-US" sz="4000" b="1" dirty="0"/>
              <a:t> Platforms</a:t>
            </a:r>
          </a:p>
        </p:txBody>
      </p:sp>
      <p:sp>
        <p:nvSpPr>
          <p:cNvPr id="10243" name="Content Placeholder 2"/>
          <p:cNvSpPr>
            <a:spLocks noGrp="1"/>
          </p:cNvSpPr>
          <p:nvPr>
            <p:ph idx="4294967295"/>
          </p:nvPr>
        </p:nvSpPr>
        <p:spPr>
          <a:xfrm>
            <a:off x="304800" y="1371600"/>
            <a:ext cx="8686800" cy="4648200"/>
          </a:xfrm>
        </p:spPr>
        <p:txBody>
          <a:bodyPr/>
          <a:lstStyle/>
          <a:p>
            <a:pPr>
              <a:lnSpc>
                <a:spcPct val="130000"/>
              </a:lnSpc>
            </a:pPr>
            <a:r>
              <a:rPr lang="en-US" sz="2400" dirty="0"/>
              <a:t>Using mobile phone for remote Service delivery &amp; Management</a:t>
            </a:r>
          </a:p>
          <a:p>
            <a:pPr>
              <a:lnSpc>
                <a:spcPct val="130000"/>
              </a:lnSpc>
            </a:pPr>
            <a:r>
              <a:rPr lang="en-US" sz="2400" b="1" dirty="0" err="1"/>
              <a:t>mDOC</a:t>
            </a:r>
            <a:r>
              <a:rPr lang="en-US" sz="2400" b="1" dirty="0"/>
              <a:t> (</a:t>
            </a:r>
            <a:r>
              <a:rPr lang="en-US" sz="2400" b="1" dirty="0" err="1"/>
              <a:t>ImTecho</a:t>
            </a:r>
            <a:r>
              <a:rPr lang="en-US" sz="2400" b="1" dirty="0"/>
              <a:t>)  - </a:t>
            </a:r>
            <a:r>
              <a:rPr lang="en-US" sz="2400" dirty="0"/>
              <a:t>Basic healthcare education and triaging using decision trees  on mobile phones for remote areas</a:t>
            </a:r>
          </a:p>
          <a:p>
            <a:pPr>
              <a:lnSpc>
                <a:spcPct val="130000"/>
              </a:lnSpc>
            </a:pPr>
            <a:r>
              <a:rPr lang="en-US" sz="2400" b="1" dirty="0" err="1"/>
              <a:t>mRCH</a:t>
            </a:r>
            <a:r>
              <a:rPr lang="en-US" sz="2400" b="1" dirty="0"/>
              <a:t>  (</a:t>
            </a:r>
            <a:r>
              <a:rPr lang="en-US" sz="2400" b="1" dirty="0" err="1"/>
              <a:t>Janani</a:t>
            </a:r>
            <a:r>
              <a:rPr lang="en-US" sz="2400" b="1" dirty="0"/>
              <a:t>) - </a:t>
            </a:r>
            <a:r>
              <a:rPr lang="en-US" sz="2400" dirty="0"/>
              <a:t>Reproductive Child Health</a:t>
            </a:r>
            <a:r>
              <a:rPr lang="en-US" sz="2400" b="1" dirty="0"/>
              <a:t> </a:t>
            </a:r>
            <a:r>
              <a:rPr lang="en-US" sz="2400" dirty="0"/>
              <a:t>Program  for pre-post pregnant mother and child health</a:t>
            </a:r>
          </a:p>
          <a:p>
            <a:pPr>
              <a:lnSpc>
                <a:spcPct val="130000"/>
              </a:lnSpc>
            </a:pPr>
            <a:r>
              <a:rPr lang="en-US" sz="2400" b="1" dirty="0" err="1"/>
              <a:t>mAID</a:t>
            </a:r>
            <a:r>
              <a:rPr lang="en-US" sz="2400" b="1" dirty="0"/>
              <a:t> (P-HMMS)  - </a:t>
            </a:r>
            <a:r>
              <a:rPr lang="en-US" sz="2400" dirty="0"/>
              <a:t>Program to Prevent  the transmission of AIDS from mother to child</a:t>
            </a:r>
            <a:r>
              <a:rPr lang="en-US" sz="2400" b="1" dirty="0"/>
              <a:t> </a:t>
            </a:r>
          </a:p>
          <a:p>
            <a:pPr>
              <a:lnSpc>
                <a:spcPct val="130000"/>
              </a:lnSpc>
            </a:pPr>
            <a:r>
              <a:rPr lang="en-US" sz="2400" b="1" dirty="0"/>
              <a:t>mEPI</a:t>
            </a:r>
            <a:r>
              <a:rPr lang="en-US" sz="2400" dirty="0"/>
              <a:t> – Managing and Triaging pediatric  epilepsy patients</a:t>
            </a:r>
            <a:endParaRPr lang="en-US" sz="2400" b="1" dirty="0"/>
          </a:p>
          <a:p>
            <a:pPr>
              <a:lnSpc>
                <a:spcPct val="130000"/>
              </a:lnSpc>
            </a:pPr>
            <a:r>
              <a:rPr lang="en-US" sz="2400" b="1" dirty="0" err="1"/>
              <a:t>mEDU</a:t>
            </a:r>
            <a:r>
              <a:rPr lang="en-US" sz="2400" dirty="0"/>
              <a:t> - Training and Data collection for infectious diseases</a:t>
            </a: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304800"/>
            <a:ext cx="8229600" cy="1143000"/>
          </a:xfrm>
        </p:spPr>
        <p:txBody>
          <a:bodyPr/>
          <a:lstStyle/>
          <a:p>
            <a:r>
              <a:rPr lang="en-US" sz="4000" b="1" dirty="0" err="1"/>
              <a:t>mRCH</a:t>
            </a:r>
            <a:r>
              <a:rPr lang="en-US" sz="4000" b="1" dirty="0"/>
              <a:t> (</a:t>
            </a:r>
            <a:r>
              <a:rPr lang="en-US" sz="4000" b="1" dirty="0" err="1"/>
              <a:t>Janani</a:t>
            </a:r>
            <a:r>
              <a:rPr lang="en-US" sz="4000" b="1" dirty="0"/>
              <a:t>) Program</a:t>
            </a:r>
          </a:p>
        </p:txBody>
      </p:sp>
      <p:sp>
        <p:nvSpPr>
          <p:cNvPr id="9219" name="Content Placeholder 2"/>
          <p:cNvSpPr>
            <a:spLocks noGrp="1"/>
          </p:cNvSpPr>
          <p:nvPr>
            <p:ph idx="4294967295"/>
          </p:nvPr>
        </p:nvSpPr>
        <p:spPr>
          <a:xfrm>
            <a:off x="457200" y="1600200"/>
            <a:ext cx="8382000" cy="4525963"/>
          </a:xfrm>
        </p:spPr>
        <p:txBody>
          <a:bodyPr/>
          <a:lstStyle/>
          <a:p>
            <a:pPr>
              <a:lnSpc>
                <a:spcPct val="120000"/>
              </a:lnSpc>
            </a:pPr>
            <a:r>
              <a:rPr lang="en-US" sz="2800" dirty="0"/>
              <a:t>Program for Reproductive Child Health to reduce pre-post pregnancy Mother and Infant mortality </a:t>
            </a:r>
          </a:p>
          <a:p>
            <a:pPr>
              <a:lnSpc>
                <a:spcPct val="120000"/>
              </a:lnSpc>
            </a:pPr>
            <a:r>
              <a:rPr lang="en-US" sz="2800" dirty="0"/>
              <a:t>Track and educate mothers on pregnancy diet/health, institutionalized childbirth, immunizations etc</a:t>
            </a:r>
          </a:p>
          <a:p>
            <a:pPr>
              <a:lnSpc>
                <a:spcPct val="120000"/>
              </a:lnSpc>
            </a:pPr>
            <a:r>
              <a:rPr lang="en-US" sz="2800" dirty="0"/>
              <a:t>Pilot program completed in Gujarat, India</a:t>
            </a:r>
          </a:p>
          <a:p>
            <a:pPr lvl="2">
              <a:lnSpc>
                <a:spcPct val="120000"/>
              </a:lnSpc>
            </a:pPr>
            <a:r>
              <a:rPr lang="en-US" dirty="0"/>
              <a:t>Managing  250 outreach workers</a:t>
            </a:r>
          </a:p>
          <a:p>
            <a:pPr lvl="2">
              <a:lnSpc>
                <a:spcPct val="120000"/>
              </a:lnSpc>
            </a:pPr>
            <a:r>
              <a:rPr lang="en-US" dirty="0"/>
              <a:t>Reached out to 10,000+ patients</a:t>
            </a:r>
          </a:p>
          <a:p>
            <a:pPr lvl="2">
              <a:lnSpc>
                <a:spcPct val="120000"/>
              </a:lnSpc>
            </a:pPr>
            <a:r>
              <a:rPr lang="en-US" dirty="0"/>
              <a:t>Nationwide rollout being planned</a:t>
            </a:r>
          </a:p>
        </p:txBody>
      </p:sp>
    </p:spTree>
  </p:cSld>
  <p:clrMapOvr>
    <a:masterClrMapping/>
  </p:clrMapOvr>
  <p:transition spd="med">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3827</TotalTime>
  <Words>1154</Words>
  <Application>Microsoft Office PowerPoint</Application>
  <PresentationFormat>On-screen Show (4:3)</PresentationFormat>
  <Paragraphs>134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(body)</vt:lpstr>
      <vt:lpstr>Palatino Linotype</vt:lpstr>
      <vt:lpstr>Office Theme</vt:lpstr>
      <vt:lpstr>       </vt:lpstr>
      <vt:lpstr> Background </vt:lpstr>
      <vt:lpstr>Argusoft  eHealth Platforms</vt:lpstr>
      <vt:lpstr>TeleOpthalmology - Tripura Vision Center</vt:lpstr>
      <vt:lpstr>How it Works …</vt:lpstr>
      <vt:lpstr>TeleDOCs Platform</vt:lpstr>
      <vt:lpstr>mRHM Platform</vt:lpstr>
      <vt:lpstr>mRHM Platforms</vt:lpstr>
      <vt:lpstr>mRCH (Janani) Program</vt:lpstr>
      <vt:lpstr>mAID (P-HMMS) Program</vt:lpstr>
      <vt:lpstr>mDOC (ImTecho) Program</vt:lpstr>
      <vt:lpstr>mEPI Program</vt:lpstr>
      <vt:lpstr>Benefits</vt:lpstr>
      <vt:lpstr>Salient Features</vt:lpstr>
      <vt:lpstr>    Value Proposition </vt:lpstr>
      <vt:lpstr> Core IP </vt:lpstr>
      <vt:lpstr> Argusoft Contacts www.argusoft.com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Argusoft Intro Presentation</dc:title>
  <dc:subject>Initial Introduction</dc:subject>
  <dc:creator>Ram Gopalan</dc:creator>
  <cp:lastModifiedBy>Mjohn</cp:lastModifiedBy>
  <cp:revision>193</cp:revision>
  <dcterms:created xsi:type="dcterms:W3CDTF">2009-02-02T15:26:29Z</dcterms:created>
  <dcterms:modified xsi:type="dcterms:W3CDTF">2018-12-07T07:00:19Z</dcterms:modified>
</cp:coreProperties>
</file>