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6" r:id="rId8"/>
    <p:sldId id="260" r:id="rId9"/>
    <p:sldId id="261" r:id="rId10"/>
    <p:sldId id="262" r:id="rId11"/>
    <p:sldId id="263"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71" d="100"/>
          <a:sy n="71"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EE516-CFCB-4A9E-802D-BD3093B8C2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A6DA62-0B98-4ECC-B87A-51F7CEC6D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761704-4A4A-46FB-9319-02BABE95F809}"/>
              </a:ext>
            </a:extLst>
          </p:cNvPr>
          <p:cNvSpPr>
            <a:spLocks noGrp="1"/>
          </p:cNvSpPr>
          <p:nvPr>
            <p:ph type="dt" sz="half" idx="10"/>
          </p:nvPr>
        </p:nvSpPr>
        <p:spPr/>
        <p:txBody>
          <a:bodyPr/>
          <a:lstStyle/>
          <a:p>
            <a:fld id="{0CB91913-628C-4F80-99D5-201229590B49}" type="datetimeFigureOut">
              <a:rPr lang="en-IN" smtClean="0"/>
              <a:t>12-04-2022</a:t>
            </a:fld>
            <a:endParaRPr lang="en-IN"/>
          </a:p>
        </p:txBody>
      </p:sp>
      <p:sp>
        <p:nvSpPr>
          <p:cNvPr id="5" name="Footer Placeholder 4">
            <a:extLst>
              <a:ext uri="{FF2B5EF4-FFF2-40B4-BE49-F238E27FC236}">
                <a16:creationId xmlns:a16="http://schemas.microsoft.com/office/drawing/2014/main" id="{5436E984-67F9-437E-B73F-DC023559AA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682347-6CF3-4EE4-A7B2-94979E05D658}"/>
              </a:ext>
            </a:extLst>
          </p:cNvPr>
          <p:cNvSpPr>
            <a:spLocks noGrp="1"/>
          </p:cNvSpPr>
          <p:nvPr>
            <p:ph type="sldNum" sz="quarter" idx="12"/>
          </p:nvPr>
        </p:nvSpPr>
        <p:spPr/>
        <p:txBody>
          <a:bodyPr/>
          <a:lstStyle/>
          <a:p>
            <a:fld id="{37E9E418-6665-41D1-A4FC-DF7BE5400309}" type="slidenum">
              <a:rPr lang="en-IN" smtClean="0"/>
              <a:t>‹#›</a:t>
            </a:fld>
            <a:endParaRPr lang="en-IN"/>
          </a:p>
        </p:txBody>
      </p:sp>
    </p:spTree>
    <p:extLst>
      <p:ext uri="{BB962C8B-B14F-4D97-AF65-F5344CB8AC3E}">
        <p14:creationId xmlns:p14="http://schemas.microsoft.com/office/powerpoint/2010/main" val="1358749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0764E-3D96-470F-8569-33A0C21266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02853B-042D-4F77-850B-00B616A552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A98A54-C69C-4601-993E-192DECF0F136}"/>
              </a:ext>
            </a:extLst>
          </p:cNvPr>
          <p:cNvSpPr>
            <a:spLocks noGrp="1"/>
          </p:cNvSpPr>
          <p:nvPr>
            <p:ph type="dt" sz="half" idx="10"/>
          </p:nvPr>
        </p:nvSpPr>
        <p:spPr/>
        <p:txBody>
          <a:bodyPr/>
          <a:lstStyle/>
          <a:p>
            <a:fld id="{0CB91913-628C-4F80-99D5-201229590B49}" type="datetimeFigureOut">
              <a:rPr lang="en-IN" smtClean="0"/>
              <a:t>12-04-2022</a:t>
            </a:fld>
            <a:endParaRPr lang="en-IN"/>
          </a:p>
        </p:txBody>
      </p:sp>
      <p:sp>
        <p:nvSpPr>
          <p:cNvPr id="5" name="Footer Placeholder 4">
            <a:extLst>
              <a:ext uri="{FF2B5EF4-FFF2-40B4-BE49-F238E27FC236}">
                <a16:creationId xmlns:a16="http://schemas.microsoft.com/office/drawing/2014/main" id="{F50AC3CA-C04F-4040-BF24-41F7CDEAA2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49F4CA-AE56-45A0-9F6F-FC4FE5C29351}"/>
              </a:ext>
            </a:extLst>
          </p:cNvPr>
          <p:cNvSpPr>
            <a:spLocks noGrp="1"/>
          </p:cNvSpPr>
          <p:nvPr>
            <p:ph type="sldNum" sz="quarter" idx="12"/>
          </p:nvPr>
        </p:nvSpPr>
        <p:spPr/>
        <p:txBody>
          <a:bodyPr/>
          <a:lstStyle/>
          <a:p>
            <a:fld id="{37E9E418-6665-41D1-A4FC-DF7BE5400309}" type="slidenum">
              <a:rPr lang="en-IN" smtClean="0"/>
              <a:t>‹#›</a:t>
            </a:fld>
            <a:endParaRPr lang="en-IN"/>
          </a:p>
        </p:txBody>
      </p:sp>
    </p:spTree>
    <p:extLst>
      <p:ext uri="{BB962C8B-B14F-4D97-AF65-F5344CB8AC3E}">
        <p14:creationId xmlns:p14="http://schemas.microsoft.com/office/powerpoint/2010/main" val="1800819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54E49C-C2C7-448E-BD04-1040CB8DBE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D29C39-5FAE-495D-8866-62EAE58E1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77CE56-A884-4F03-B318-B2CD3C151746}"/>
              </a:ext>
            </a:extLst>
          </p:cNvPr>
          <p:cNvSpPr>
            <a:spLocks noGrp="1"/>
          </p:cNvSpPr>
          <p:nvPr>
            <p:ph type="dt" sz="half" idx="10"/>
          </p:nvPr>
        </p:nvSpPr>
        <p:spPr/>
        <p:txBody>
          <a:bodyPr/>
          <a:lstStyle/>
          <a:p>
            <a:fld id="{0CB91913-628C-4F80-99D5-201229590B49}" type="datetimeFigureOut">
              <a:rPr lang="en-IN" smtClean="0"/>
              <a:t>12-04-2022</a:t>
            </a:fld>
            <a:endParaRPr lang="en-IN"/>
          </a:p>
        </p:txBody>
      </p:sp>
      <p:sp>
        <p:nvSpPr>
          <p:cNvPr id="5" name="Footer Placeholder 4">
            <a:extLst>
              <a:ext uri="{FF2B5EF4-FFF2-40B4-BE49-F238E27FC236}">
                <a16:creationId xmlns:a16="http://schemas.microsoft.com/office/drawing/2014/main" id="{7D2B1051-4B79-4271-86AF-53B7B4D5F4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3D4106-D41F-4845-9F34-4523A7D1D98F}"/>
              </a:ext>
            </a:extLst>
          </p:cNvPr>
          <p:cNvSpPr>
            <a:spLocks noGrp="1"/>
          </p:cNvSpPr>
          <p:nvPr>
            <p:ph type="sldNum" sz="quarter" idx="12"/>
          </p:nvPr>
        </p:nvSpPr>
        <p:spPr/>
        <p:txBody>
          <a:bodyPr/>
          <a:lstStyle/>
          <a:p>
            <a:fld id="{37E9E418-6665-41D1-A4FC-DF7BE5400309}" type="slidenum">
              <a:rPr lang="en-IN" smtClean="0"/>
              <a:t>‹#›</a:t>
            </a:fld>
            <a:endParaRPr lang="en-IN"/>
          </a:p>
        </p:txBody>
      </p:sp>
    </p:spTree>
    <p:extLst>
      <p:ext uri="{BB962C8B-B14F-4D97-AF65-F5344CB8AC3E}">
        <p14:creationId xmlns:p14="http://schemas.microsoft.com/office/powerpoint/2010/main" val="130425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4C211-A769-475B-BA8C-923B52D2A4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502F59-6335-4A6D-B28C-DB8BF1AC03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3D6551-6FE6-4E7E-9D09-35BC3BEEC456}"/>
              </a:ext>
            </a:extLst>
          </p:cNvPr>
          <p:cNvSpPr>
            <a:spLocks noGrp="1"/>
          </p:cNvSpPr>
          <p:nvPr>
            <p:ph type="dt" sz="half" idx="10"/>
          </p:nvPr>
        </p:nvSpPr>
        <p:spPr/>
        <p:txBody>
          <a:bodyPr/>
          <a:lstStyle/>
          <a:p>
            <a:fld id="{0CB91913-628C-4F80-99D5-201229590B49}" type="datetimeFigureOut">
              <a:rPr lang="en-IN" smtClean="0"/>
              <a:t>12-04-2022</a:t>
            </a:fld>
            <a:endParaRPr lang="en-IN"/>
          </a:p>
        </p:txBody>
      </p:sp>
      <p:sp>
        <p:nvSpPr>
          <p:cNvPr id="5" name="Footer Placeholder 4">
            <a:extLst>
              <a:ext uri="{FF2B5EF4-FFF2-40B4-BE49-F238E27FC236}">
                <a16:creationId xmlns:a16="http://schemas.microsoft.com/office/drawing/2014/main" id="{0FC3F177-7752-4345-850F-D28DC75A1D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9780AF-AE9F-4D33-8D99-258BF5387A7B}"/>
              </a:ext>
            </a:extLst>
          </p:cNvPr>
          <p:cNvSpPr>
            <a:spLocks noGrp="1"/>
          </p:cNvSpPr>
          <p:nvPr>
            <p:ph type="sldNum" sz="quarter" idx="12"/>
          </p:nvPr>
        </p:nvSpPr>
        <p:spPr/>
        <p:txBody>
          <a:bodyPr/>
          <a:lstStyle/>
          <a:p>
            <a:fld id="{37E9E418-6665-41D1-A4FC-DF7BE5400309}" type="slidenum">
              <a:rPr lang="en-IN" smtClean="0"/>
              <a:t>‹#›</a:t>
            </a:fld>
            <a:endParaRPr lang="en-IN"/>
          </a:p>
        </p:txBody>
      </p:sp>
    </p:spTree>
    <p:extLst>
      <p:ext uri="{BB962C8B-B14F-4D97-AF65-F5344CB8AC3E}">
        <p14:creationId xmlns:p14="http://schemas.microsoft.com/office/powerpoint/2010/main" val="117184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E368-E76B-4A70-8065-F7B21171AB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61A49F-17FB-4D70-B4FC-B150274947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4AA6F5-8B71-4638-9330-113B566C0145}"/>
              </a:ext>
            </a:extLst>
          </p:cNvPr>
          <p:cNvSpPr>
            <a:spLocks noGrp="1"/>
          </p:cNvSpPr>
          <p:nvPr>
            <p:ph type="dt" sz="half" idx="10"/>
          </p:nvPr>
        </p:nvSpPr>
        <p:spPr/>
        <p:txBody>
          <a:bodyPr/>
          <a:lstStyle/>
          <a:p>
            <a:fld id="{0CB91913-628C-4F80-99D5-201229590B49}" type="datetimeFigureOut">
              <a:rPr lang="en-IN" smtClean="0"/>
              <a:t>12-04-2022</a:t>
            </a:fld>
            <a:endParaRPr lang="en-IN"/>
          </a:p>
        </p:txBody>
      </p:sp>
      <p:sp>
        <p:nvSpPr>
          <p:cNvPr id="5" name="Footer Placeholder 4">
            <a:extLst>
              <a:ext uri="{FF2B5EF4-FFF2-40B4-BE49-F238E27FC236}">
                <a16:creationId xmlns:a16="http://schemas.microsoft.com/office/drawing/2014/main" id="{21343ACD-5E9F-4C01-B77D-5E06456B40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4691A8-BE99-43DB-9488-D2A084F6CE48}"/>
              </a:ext>
            </a:extLst>
          </p:cNvPr>
          <p:cNvSpPr>
            <a:spLocks noGrp="1"/>
          </p:cNvSpPr>
          <p:nvPr>
            <p:ph type="sldNum" sz="quarter" idx="12"/>
          </p:nvPr>
        </p:nvSpPr>
        <p:spPr/>
        <p:txBody>
          <a:bodyPr/>
          <a:lstStyle/>
          <a:p>
            <a:fld id="{37E9E418-6665-41D1-A4FC-DF7BE5400309}" type="slidenum">
              <a:rPr lang="en-IN" smtClean="0"/>
              <a:t>‹#›</a:t>
            </a:fld>
            <a:endParaRPr lang="en-IN"/>
          </a:p>
        </p:txBody>
      </p:sp>
    </p:spTree>
    <p:extLst>
      <p:ext uri="{BB962C8B-B14F-4D97-AF65-F5344CB8AC3E}">
        <p14:creationId xmlns:p14="http://schemas.microsoft.com/office/powerpoint/2010/main" val="2736142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A199D-B0A7-4BFE-B8D7-2608EB9323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90FB87-4C86-4B63-B007-6F97BBAEDF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57E515-F6F3-4CB6-8050-FE64288D5E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DF6F5C-1F88-4106-BB49-5EDF6E0EA9F6}"/>
              </a:ext>
            </a:extLst>
          </p:cNvPr>
          <p:cNvSpPr>
            <a:spLocks noGrp="1"/>
          </p:cNvSpPr>
          <p:nvPr>
            <p:ph type="dt" sz="half" idx="10"/>
          </p:nvPr>
        </p:nvSpPr>
        <p:spPr/>
        <p:txBody>
          <a:bodyPr/>
          <a:lstStyle/>
          <a:p>
            <a:fld id="{0CB91913-628C-4F80-99D5-201229590B49}" type="datetimeFigureOut">
              <a:rPr lang="en-IN" smtClean="0"/>
              <a:t>12-04-2022</a:t>
            </a:fld>
            <a:endParaRPr lang="en-IN"/>
          </a:p>
        </p:txBody>
      </p:sp>
      <p:sp>
        <p:nvSpPr>
          <p:cNvPr id="6" name="Footer Placeholder 5">
            <a:extLst>
              <a:ext uri="{FF2B5EF4-FFF2-40B4-BE49-F238E27FC236}">
                <a16:creationId xmlns:a16="http://schemas.microsoft.com/office/drawing/2014/main" id="{16F17CFC-2726-4EE3-956D-61F2472428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1A3197-7670-4280-AB7E-270CDDC67D6D}"/>
              </a:ext>
            </a:extLst>
          </p:cNvPr>
          <p:cNvSpPr>
            <a:spLocks noGrp="1"/>
          </p:cNvSpPr>
          <p:nvPr>
            <p:ph type="sldNum" sz="quarter" idx="12"/>
          </p:nvPr>
        </p:nvSpPr>
        <p:spPr/>
        <p:txBody>
          <a:bodyPr/>
          <a:lstStyle/>
          <a:p>
            <a:fld id="{37E9E418-6665-41D1-A4FC-DF7BE5400309}" type="slidenum">
              <a:rPr lang="en-IN" smtClean="0"/>
              <a:t>‹#›</a:t>
            </a:fld>
            <a:endParaRPr lang="en-IN"/>
          </a:p>
        </p:txBody>
      </p:sp>
    </p:spTree>
    <p:extLst>
      <p:ext uri="{BB962C8B-B14F-4D97-AF65-F5344CB8AC3E}">
        <p14:creationId xmlns:p14="http://schemas.microsoft.com/office/powerpoint/2010/main" val="874072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E57FF-3858-4948-9655-37DE47ABAC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4D2989-FA8D-410A-A4D3-C8DDE8F8E4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695D2C-3F70-43C9-AD28-47842AD18E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EC03B8-8B08-484C-A4FA-962818952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4B7D45-AC3A-461B-82D7-F0191DA3D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355148-C6CA-486D-B0CC-40A22980C219}"/>
              </a:ext>
            </a:extLst>
          </p:cNvPr>
          <p:cNvSpPr>
            <a:spLocks noGrp="1"/>
          </p:cNvSpPr>
          <p:nvPr>
            <p:ph type="dt" sz="half" idx="10"/>
          </p:nvPr>
        </p:nvSpPr>
        <p:spPr/>
        <p:txBody>
          <a:bodyPr/>
          <a:lstStyle/>
          <a:p>
            <a:fld id="{0CB91913-628C-4F80-99D5-201229590B49}" type="datetimeFigureOut">
              <a:rPr lang="en-IN" smtClean="0"/>
              <a:t>12-04-2022</a:t>
            </a:fld>
            <a:endParaRPr lang="en-IN"/>
          </a:p>
        </p:txBody>
      </p:sp>
      <p:sp>
        <p:nvSpPr>
          <p:cNvPr id="8" name="Footer Placeholder 7">
            <a:extLst>
              <a:ext uri="{FF2B5EF4-FFF2-40B4-BE49-F238E27FC236}">
                <a16:creationId xmlns:a16="http://schemas.microsoft.com/office/drawing/2014/main" id="{9906CFC4-5B49-479E-816B-0F4A18557D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E527D4-DE7A-4464-9DCF-03AE12CEECC5}"/>
              </a:ext>
            </a:extLst>
          </p:cNvPr>
          <p:cNvSpPr>
            <a:spLocks noGrp="1"/>
          </p:cNvSpPr>
          <p:nvPr>
            <p:ph type="sldNum" sz="quarter" idx="12"/>
          </p:nvPr>
        </p:nvSpPr>
        <p:spPr/>
        <p:txBody>
          <a:bodyPr/>
          <a:lstStyle/>
          <a:p>
            <a:fld id="{37E9E418-6665-41D1-A4FC-DF7BE5400309}" type="slidenum">
              <a:rPr lang="en-IN" smtClean="0"/>
              <a:t>‹#›</a:t>
            </a:fld>
            <a:endParaRPr lang="en-IN"/>
          </a:p>
        </p:txBody>
      </p:sp>
    </p:spTree>
    <p:extLst>
      <p:ext uri="{BB962C8B-B14F-4D97-AF65-F5344CB8AC3E}">
        <p14:creationId xmlns:p14="http://schemas.microsoft.com/office/powerpoint/2010/main" val="249818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6B34-231E-43BD-BBC0-53D2680F28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607977-32BA-4B54-8BEB-38BCDA6D5D8C}"/>
              </a:ext>
            </a:extLst>
          </p:cNvPr>
          <p:cNvSpPr>
            <a:spLocks noGrp="1"/>
          </p:cNvSpPr>
          <p:nvPr>
            <p:ph type="dt" sz="half" idx="10"/>
          </p:nvPr>
        </p:nvSpPr>
        <p:spPr/>
        <p:txBody>
          <a:bodyPr/>
          <a:lstStyle/>
          <a:p>
            <a:fld id="{0CB91913-628C-4F80-99D5-201229590B49}" type="datetimeFigureOut">
              <a:rPr lang="en-IN" smtClean="0"/>
              <a:t>12-04-2022</a:t>
            </a:fld>
            <a:endParaRPr lang="en-IN"/>
          </a:p>
        </p:txBody>
      </p:sp>
      <p:sp>
        <p:nvSpPr>
          <p:cNvPr id="4" name="Footer Placeholder 3">
            <a:extLst>
              <a:ext uri="{FF2B5EF4-FFF2-40B4-BE49-F238E27FC236}">
                <a16:creationId xmlns:a16="http://schemas.microsoft.com/office/drawing/2014/main" id="{02A4EA1E-C652-4997-A64E-79F7FBBDE9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B9C420-6411-4B3F-8384-3376E5AF8803}"/>
              </a:ext>
            </a:extLst>
          </p:cNvPr>
          <p:cNvSpPr>
            <a:spLocks noGrp="1"/>
          </p:cNvSpPr>
          <p:nvPr>
            <p:ph type="sldNum" sz="quarter" idx="12"/>
          </p:nvPr>
        </p:nvSpPr>
        <p:spPr/>
        <p:txBody>
          <a:bodyPr/>
          <a:lstStyle/>
          <a:p>
            <a:fld id="{37E9E418-6665-41D1-A4FC-DF7BE5400309}" type="slidenum">
              <a:rPr lang="en-IN" smtClean="0"/>
              <a:t>‹#›</a:t>
            </a:fld>
            <a:endParaRPr lang="en-IN"/>
          </a:p>
        </p:txBody>
      </p:sp>
    </p:spTree>
    <p:extLst>
      <p:ext uri="{BB962C8B-B14F-4D97-AF65-F5344CB8AC3E}">
        <p14:creationId xmlns:p14="http://schemas.microsoft.com/office/powerpoint/2010/main" val="302782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46DCB0-D13D-4DED-A72F-53F79BF1E9BB}"/>
              </a:ext>
            </a:extLst>
          </p:cNvPr>
          <p:cNvSpPr>
            <a:spLocks noGrp="1"/>
          </p:cNvSpPr>
          <p:nvPr>
            <p:ph type="dt" sz="half" idx="10"/>
          </p:nvPr>
        </p:nvSpPr>
        <p:spPr/>
        <p:txBody>
          <a:bodyPr/>
          <a:lstStyle/>
          <a:p>
            <a:fld id="{0CB91913-628C-4F80-99D5-201229590B49}" type="datetimeFigureOut">
              <a:rPr lang="en-IN" smtClean="0"/>
              <a:t>12-04-2022</a:t>
            </a:fld>
            <a:endParaRPr lang="en-IN"/>
          </a:p>
        </p:txBody>
      </p:sp>
      <p:sp>
        <p:nvSpPr>
          <p:cNvPr id="3" name="Footer Placeholder 2">
            <a:extLst>
              <a:ext uri="{FF2B5EF4-FFF2-40B4-BE49-F238E27FC236}">
                <a16:creationId xmlns:a16="http://schemas.microsoft.com/office/drawing/2014/main" id="{0E0D2DFB-AE0C-4491-A8A7-69B8125A8B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0E7812-C601-4372-84BA-06C2AF983A30}"/>
              </a:ext>
            </a:extLst>
          </p:cNvPr>
          <p:cNvSpPr>
            <a:spLocks noGrp="1"/>
          </p:cNvSpPr>
          <p:nvPr>
            <p:ph type="sldNum" sz="quarter" idx="12"/>
          </p:nvPr>
        </p:nvSpPr>
        <p:spPr/>
        <p:txBody>
          <a:bodyPr/>
          <a:lstStyle/>
          <a:p>
            <a:fld id="{37E9E418-6665-41D1-A4FC-DF7BE5400309}" type="slidenum">
              <a:rPr lang="en-IN" smtClean="0"/>
              <a:t>‹#›</a:t>
            </a:fld>
            <a:endParaRPr lang="en-IN"/>
          </a:p>
        </p:txBody>
      </p:sp>
    </p:spTree>
    <p:extLst>
      <p:ext uri="{BB962C8B-B14F-4D97-AF65-F5344CB8AC3E}">
        <p14:creationId xmlns:p14="http://schemas.microsoft.com/office/powerpoint/2010/main" val="3289106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A514A-190B-4E7C-9A54-E3AB9BC4F9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87F9E65-B1EC-4D64-AE61-CB7DFFE48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3541FC-11BD-41F4-9212-A5FC40EF16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808B1-1939-47FA-9431-473C63BF9F2C}"/>
              </a:ext>
            </a:extLst>
          </p:cNvPr>
          <p:cNvSpPr>
            <a:spLocks noGrp="1"/>
          </p:cNvSpPr>
          <p:nvPr>
            <p:ph type="dt" sz="half" idx="10"/>
          </p:nvPr>
        </p:nvSpPr>
        <p:spPr/>
        <p:txBody>
          <a:bodyPr/>
          <a:lstStyle/>
          <a:p>
            <a:fld id="{0CB91913-628C-4F80-99D5-201229590B49}" type="datetimeFigureOut">
              <a:rPr lang="en-IN" smtClean="0"/>
              <a:t>12-04-2022</a:t>
            </a:fld>
            <a:endParaRPr lang="en-IN"/>
          </a:p>
        </p:txBody>
      </p:sp>
      <p:sp>
        <p:nvSpPr>
          <p:cNvPr id="6" name="Footer Placeholder 5">
            <a:extLst>
              <a:ext uri="{FF2B5EF4-FFF2-40B4-BE49-F238E27FC236}">
                <a16:creationId xmlns:a16="http://schemas.microsoft.com/office/drawing/2014/main" id="{18E025E4-5109-4FA8-8426-FD25603207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2358DD-3ABD-4919-A55F-96C185312DB8}"/>
              </a:ext>
            </a:extLst>
          </p:cNvPr>
          <p:cNvSpPr>
            <a:spLocks noGrp="1"/>
          </p:cNvSpPr>
          <p:nvPr>
            <p:ph type="sldNum" sz="quarter" idx="12"/>
          </p:nvPr>
        </p:nvSpPr>
        <p:spPr/>
        <p:txBody>
          <a:bodyPr/>
          <a:lstStyle/>
          <a:p>
            <a:fld id="{37E9E418-6665-41D1-A4FC-DF7BE5400309}" type="slidenum">
              <a:rPr lang="en-IN" smtClean="0"/>
              <a:t>‹#›</a:t>
            </a:fld>
            <a:endParaRPr lang="en-IN"/>
          </a:p>
        </p:txBody>
      </p:sp>
    </p:spTree>
    <p:extLst>
      <p:ext uri="{BB962C8B-B14F-4D97-AF65-F5344CB8AC3E}">
        <p14:creationId xmlns:p14="http://schemas.microsoft.com/office/powerpoint/2010/main" val="1703446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FE0C-8A91-43A5-B941-3CC409DE3D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A0FDD7-55A6-47DE-9826-421775CDB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5988F4-8D0C-4FCA-925A-0B08775EA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116B0-3906-4584-98D4-9D3C775368D4}"/>
              </a:ext>
            </a:extLst>
          </p:cNvPr>
          <p:cNvSpPr>
            <a:spLocks noGrp="1"/>
          </p:cNvSpPr>
          <p:nvPr>
            <p:ph type="dt" sz="half" idx="10"/>
          </p:nvPr>
        </p:nvSpPr>
        <p:spPr/>
        <p:txBody>
          <a:bodyPr/>
          <a:lstStyle/>
          <a:p>
            <a:fld id="{0CB91913-628C-4F80-99D5-201229590B49}" type="datetimeFigureOut">
              <a:rPr lang="en-IN" smtClean="0"/>
              <a:t>12-04-2022</a:t>
            </a:fld>
            <a:endParaRPr lang="en-IN"/>
          </a:p>
        </p:txBody>
      </p:sp>
      <p:sp>
        <p:nvSpPr>
          <p:cNvPr id="6" name="Footer Placeholder 5">
            <a:extLst>
              <a:ext uri="{FF2B5EF4-FFF2-40B4-BE49-F238E27FC236}">
                <a16:creationId xmlns:a16="http://schemas.microsoft.com/office/drawing/2014/main" id="{B2683CE3-C931-4D86-B5C9-99743D7DC7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D5602B-F2E6-4094-AEAE-7C1E1004C9E3}"/>
              </a:ext>
            </a:extLst>
          </p:cNvPr>
          <p:cNvSpPr>
            <a:spLocks noGrp="1"/>
          </p:cNvSpPr>
          <p:nvPr>
            <p:ph type="sldNum" sz="quarter" idx="12"/>
          </p:nvPr>
        </p:nvSpPr>
        <p:spPr/>
        <p:txBody>
          <a:bodyPr/>
          <a:lstStyle/>
          <a:p>
            <a:fld id="{37E9E418-6665-41D1-A4FC-DF7BE5400309}" type="slidenum">
              <a:rPr lang="en-IN" smtClean="0"/>
              <a:t>‹#›</a:t>
            </a:fld>
            <a:endParaRPr lang="en-IN"/>
          </a:p>
        </p:txBody>
      </p:sp>
    </p:spTree>
    <p:extLst>
      <p:ext uri="{BB962C8B-B14F-4D97-AF65-F5344CB8AC3E}">
        <p14:creationId xmlns:p14="http://schemas.microsoft.com/office/powerpoint/2010/main" val="330008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62D110-79D6-42DB-A743-86981584EC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1D4209-8AB5-472F-86AD-B91C05A223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4E3CCD-AB0F-44A3-8614-080BD4BCAD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91913-628C-4F80-99D5-201229590B49}" type="datetimeFigureOut">
              <a:rPr lang="en-IN" smtClean="0"/>
              <a:t>12-04-2022</a:t>
            </a:fld>
            <a:endParaRPr lang="en-IN"/>
          </a:p>
        </p:txBody>
      </p:sp>
      <p:sp>
        <p:nvSpPr>
          <p:cNvPr id="5" name="Footer Placeholder 4">
            <a:extLst>
              <a:ext uri="{FF2B5EF4-FFF2-40B4-BE49-F238E27FC236}">
                <a16:creationId xmlns:a16="http://schemas.microsoft.com/office/drawing/2014/main" id="{0BA26D44-1516-42A5-A345-15D69D2A8A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DE2E0A-D941-459B-BD7A-50D2D6F1CE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E9E418-6665-41D1-A4FC-DF7BE5400309}" type="slidenum">
              <a:rPr lang="en-IN" smtClean="0"/>
              <a:t>‹#›</a:t>
            </a:fld>
            <a:endParaRPr lang="en-IN"/>
          </a:p>
        </p:txBody>
      </p:sp>
    </p:spTree>
    <p:extLst>
      <p:ext uri="{BB962C8B-B14F-4D97-AF65-F5344CB8AC3E}">
        <p14:creationId xmlns:p14="http://schemas.microsoft.com/office/powerpoint/2010/main" val="4102935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E6DF1-0184-461C-8896-1EF8391654A5}"/>
              </a:ext>
            </a:extLst>
          </p:cNvPr>
          <p:cNvSpPr>
            <a:spLocks noGrp="1"/>
          </p:cNvSpPr>
          <p:nvPr>
            <p:ph type="ctrTitle"/>
          </p:nvPr>
        </p:nvSpPr>
        <p:spPr>
          <a:xfrm>
            <a:off x="1876147" y="542024"/>
            <a:ext cx="8439705" cy="1318996"/>
          </a:xfrm>
        </p:spPr>
        <p:txBody>
          <a:bodyPr>
            <a:normAutofit fontScale="90000"/>
          </a:bodyPr>
          <a:lstStyle/>
          <a:p>
            <a:r>
              <a:rPr lang="en-US" dirty="0">
                <a:latin typeface="Times New Roman" panose="02020603050405020304" pitchFamily="18" charset="0"/>
                <a:cs typeface="Times New Roman" panose="02020603050405020304" pitchFamily="18" charset="0"/>
              </a:rPr>
              <a:t>PARKINSON’S DISEASE PREDICTION</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BCFB635-0574-4F9F-B7FD-1823161160F7}"/>
              </a:ext>
            </a:extLst>
          </p:cNvPr>
          <p:cNvSpPr>
            <a:spLocks noGrp="1"/>
          </p:cNvSpPr>
          <p:nvPr>
            <p:ph type="subTitle" idx="1"/>
          </p:nvPr>
        </p:nvSpPr>
        <p:spPr>
          <a:xfrm>
            <a:off x="4211018" y="5358359"/>
            <a:ext cx="4099395" cy="1318996"/>
          </a:xfrm>
        </p:spPr>
        <p:txBody>
          <a:bodyPr>
            <a:normAutofit lnSpcReduction="10000"/>
          </a:bodyPr>
          <a:lstStyle/>
          <a:p>
            <a:r>
              <a:rPr lang="en-US" sz="1600" b="1" dirty="0">
                <a:latin typeface="Times New Roman" panose="02020603050405020304" pitchFamily="18" charset="0"/>
                <a:cs typeface="Times New Roman" panose="02020603050405020304" pitchFamily="18" charset="0"/>
              </a:rPr>
              <a:t>Done by:</a:t>
            </a:r>
          </a:p>
          <a:p>
            <a:r>
              <a:rPr lang="en-US" sz="1600" b="1" dirty="0">
                <a:latin typeface="Times New Roman" panose="02020603050405020304" pitchFamily="18" charset="0"/>
                <a:cs typeface="Times New Roman" panose="02020603050405020304" pitchFamily="18" charset="0"/>
              </a:rPr>
              <a:t>Drishya Dinesh (RA1911003010311)</a:t>
            </a:r>
          </a:p>
          <a:p>
            <a:r>
              <a:rPr lang="en-US" sz="1600" b="1" dirty="0">
                <a:latin typeface="Times New Roman" panose="02020603050405020304" pitchFamily="18" charset="0"/>
                <a:cs typeface="Times New Roman" panose="02020603050405020304" pitchFamily="18" charset="0"/>
              </a:rPr>
              <a:t>Siddharth Ojha (RA1911003010305)</a:t>
            </a:r>
          </a:p>
          <a:p>
            <a:r>
              <a:rPr lang="en-US" sz="1600" b="1" dirty="0">
                <a:latin typeface="Times New Roman" panose="02020603050405020304" pitchFamily="18" charset="0"/>
                <a:cs typeface="Times New Roman" panose="02020603050405020304" pitchFamily="18" charset="0"/>
              </a:rPr>
              <a:t>Siddharth Anand (RA1911003010297)</a:t>
            </a:r>
            <a:endParaRPr lang="en-IN"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40D5D36-8DDD-4EB3-A255-BB5A8A19D320}"/>
              </a:ext>
            </a:extLst>
          </p:cNvPr>
          <p:cNvPicPr>
            <a:picLocks noChangeAspect="1"/>
          </p:cNvPicPr>
          <p:nvPr/>
        </p:nvPicPr>
        <p:blipFill rotWithShape="1">
          <a:blip r:embed="rId2"/>
          <a:srcRect l="13289" r="6950"/>
          <a:stretch/>
        </p:blipFill>
        <p:spPr>
          <a:xfrm>
            <a:off x="3530833" y="1897976"/>
            <a:ext cx="5459767" cy="3408124"/>
          </a:xfrm>
          <a:prstGeom prst="rect">
            <a:avLst/>
          </a:prstGeom>
        </p:spPr>
      </p:pic>
    </p:spTree>
    <p:extLst>
      <p:ext uri="{BB962C8B-B14F-4D97-AF65-F5344CB8AC3E}">
        <p14:creationId xmlns:p14="http://schemas.microsoft.com/office/powerpoint/2010/main" val="608651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8EF5CE-811F-4B81-AF75-1F34403EEE5D}"/>
              </a:ext>
            </a:extLst>
          </p:cNvPr>
          <p:cNvSpPr>
            <a:spLocks noGrp="1"/>
          </p:cNvSpPr>
          <p:nvPr>
            <p:ph idx="1"/>
          </p:nvPr>
        </p:nvSpPr>
        <p:spPr>
          <a:xfrm>
            <a:off x="838200" y="295835"/>
            <a:ext cx="10515600" cy="5881128"/>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STEP 3- </a:t>
            </a:r>
            <a:r>
              <a:rPr lang="en-US" sz="2400" dirty="0">
                <a:latin typeface="Times New Roman" panose="02020603050405020304" pitchFamily="18" charset="0"/>
                <a:cs typeface="Times New Roman" panose="02020603050405020304" pitchFamily="18" charset="0"/>
              </a:rPr>
              <a:t>Get the features and labels from the </a:t>
            </a:r>
            <a:r>
              <a:rPr lang="en-US" sz="2400" dirty="0" err="1">
                <a:latin typeface="Times New Roman" panose="02020603050405020304" pitchFamily="18" charset="0"/>
                <a:cs typeface="Times New Roman" panose="02020603050405020304" pitchFamily="18" charset="0"/>
              </a:rPr>
              <a:t>DataFrame</a:t>
            </a:r>
            <a:r>
              <a:rPr lang="en-US" sz="2400" dirty="0">
                <a:latin typeface="Times New Roman" panose="02020603050405020304" pitchFamily="18" charset="0"/>
                <a:cs typeface="Times New Roman" panose="02020603050405020304" pitchFamily="18" charset="0"/>
              </a:rPr>
              <a:t>. The features are all the columns except ‘status’, and the labels are those in the ‘status’ column.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STEP 4- </a:t>
            </a:r>
            <a:r>
              <a:rPr lang="en-US" sz="2400" dirty="0">
                <a:latin typeface="Times New Roman" panose="02020603050405020304" pitchFamily="18" charset="0"/>
                <a:cs typeface="Times New Roman" panose="02020603050405020304" pitchFamily="18" charset="0"/>
              </a:rPr>
              <a:t>The ‘status’ column has values 0 and 1 as labels; let’s get the counts of these labels for both- 0 and 1.</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STEP 5- </a:t>
            </a:r>
            <a:r>
              <a:rPr lang="en-US" sz="2400" dirty="0">
                <a:latin typeface="Times New Roman" panose="02020603050405020304" pitchFamily="18" charset="0"/>
                <a:cs typeface="Times New Roman" panose="02020603050405020304" pitchFamily="18" charset="0"/>
              </a:rPr>
              <a:t>Initialize a </a:t>
            </a:r>
            <a:r>
              <a:rPr lang="en-US" sz="2400" dirty="0" err="1">
                <a:latin typeface="Times New Roman" panose="02020603050405020304" pitchFamily="18" charset="0"/>
                <a:cs typeface="Times New Roman" panose="02020603050405020304" pitchFamily="18" charset="0"/>
              </a:rPr>
              <a:t>MinMaxScaler</a:t>
            </a:r>
            <a:r>
              <a:rPr lang="en-US" sz="2400" dirty="0">
                <a:latin typeface="Times New Roman" panose="02020603050405020304" pitchFamily="18" charset="0"/>
                <a:cs typeface="Times New Roman" panose="02020603050405020304" pitchFamily="18" charset="0"/>
              </a:rPr>
              <a:t> and scale the features to between -1 and 1 to normalize them. The </a:t>
            </a:r>
            <a:r>
              <a:rPr lang="en-US" sz="2400" dirty="0" err="1">
                <a:latin typeface="Times New Roman" panose="02020603050405020304" pitchFamily="18" charset="0"/>
                <a:cs typeface="Times New Roman" panose="02020603050405020304" pitchFamily="18" charset="0"/>
              </a:rPr>
              <a:t>MinMaxScaler</a:t>
            </a:r>
            <a:r>
              <a:rPr lang="en-US" sz="2400" dirty="0">
                <a:latin typeface="Times New Roman" panose="02020603050405020304" pitchFamily="18" charset="0"/>
                <a:cs typeface="Times New Roman" panose="02020603050405020304" pitchFamily="18" charset="0"/>
              </a:rPr>
              <a:t> transforms features by scaling them to a given range. The </a:t>
            </a:r>
            <a:r>
              <a:rPr lang="en-US" sz="2400" dirty="0" err="1">
                <a:latin typeface="Times New Roman" panose="02020603050405020304" pitchFamily="18" charset="0"/>
                <a:cs typeface="Times New Roman" panose="02020603050405020304" pitchFamily="18" charset="0"/>
              </a:rPr>
              <a:t>fit_transform</a:t>
            </a:r>
            <a:r>
              <a:rPr lang="en-US" sz="2400" dirty="0">
                <a:latin typeface="Times New Roman" panose="02020603050405020304" pitchFamily="18" charset="0"/>
                <a:cs typeface="Times New Roman" panose="02020603050405020304" pitchFamily="18" charset="0"/>
              </a:rPr>
              <a:t>() method fits to the data and then transforms it. We don’t need to scale the labels</a:t>
            </a:r>
          </a:p>
          <a:p>
            <a:pPr marL="0" indent="0">
              <a:buNone/>
            </a:pPr>
            <a:endParaRPr lang="en-US" sz="2400" dirty="0"/>
          </a:p>
          <a:p>
            <a:pPr marL="0" indent="0">
              <a:buNone/>
            </a:pPr>
            <a:endParaRPr lang="en-IN" sz="2000" dirty="0"/>
          </a:p>
        </p:txBody>
      </p:sp>
      <p:pic>
        <p:nvPicPr>
          <p:cNvPr id="5" name="Picture 4">
            <a:extLst>
              <a:ext uri="{FF2B5EF4-FFF2-40B4-BE49-F238E27FC236}">
                <a16:creationId xmlns:a16="http://schemas.microsoft.com/office/drawing/2014/main" id="{F401DF16-29BA-4764-B2B1-64913FBEDD0C}"/>
              </a:ext>
            </a:extLst>
          </p:cNvPr>
          <p:cNvPicPr>
            <a:picLocks noChangeAspect="1"/>
          </p:cNvPicPr>
          <p:nvPr/>
        </p:nvPicPr>
        <p:blipFill rotWithShape="1">
          <a:blip r:embed="rId2"/>
          <a:srcRect l="15110" t="29990" r="34816" b="63732"/>
          <a:stretch/>
        </p:blipFill>
        <p:spPr>
          <a:xfrm>
            <a:off x="941293" y="1156446"/>
            <a:ext cx="8283389" cy="618565"/>
          </a:xfrm>
          <a:prstGeom prst="rect">
            <a:avLst/>
          </a:prstGeom>
        </p:spPr>
      </p:pic>
      <p:pic>
        <p:nvPicPr>
          <p:cNvPr id="7" name="Picture 6">
            <a:extLst>
              <a:ext uri="{FF2B5EF4-FFF2-40B4-BE49-F238E27FC236}">
                <a16:creationId xmlns:a16="http://schemas.microsoft.com/office/drawing/2014/main" id="{2AE5064A-23F4-48FF-96B9-AC01DDB7BCBE}"/>
              </a:ext>
            </a:extLst>
          </p:cNvPr>
          <p:cNvPicPr>
            <a:picLocks noChangeAspect="1"/>
          </p:cNvPicPr>
          <p:nvPr/>
        </p:nvPicPr>
        <p:blipFill rotWithShape="1">
          <a:blip r:embed="rId2"/>
          <a:srcRect l="15221" t="36857" r="24339" b="50000"/>
          <a:stretch/>
        </p:blipFill>
        <p:spPr>
          <a:xfrm>
            <a:off x="941293" y="2788301"/>
            <a:ext cx="8888507" cy="1187686"/>
          </a:xfrm>
          <a:prstGeom prst="rect">
            <a:avLst/>
          </a:prstGeom>
        </p:spPr>
      </p:pic>
      <p:pic>
        <p:nvPicPr>
          <p:cNvPr id="9" name="Picture 8">
            <a:extLst>
              <a:ext uri="{FF2B5EF4-FFF2-40B4-BE49-F238E27FC236}">
                <a16:creationId xmlns:a16="http://schemas.microsoft.com/office/drawing/2014/main" id="{197DDAFA-6957-4B6E-AC41-F55AF8D6A7C4}"/>
              </a:ext>
            </a:extLst>
          </p:cNvPr>
          <p:cNvPicPr>
            <a:picLocks noChangeAspect="1"/>
          </p:cNvPicPr>
          <p:nvPr/>
        </p:nvPicPr>
        <p:blipFill rotWithShape="1">
          <a:blip r:embed="rId3"/>
          <a:srcRect l="14890" t="59416" r="39669" b="31560"/>
          <a:stretch/>
        </p:blipFill>
        <p:spPr>
          <a:xfrm>
            <a:off x="941293" y="5558398"/>
            <a:ext cx="8982636" cy="1003767"/>
          </a:xfrm>
          <a:prstGeom prst="rect">
            <a:avLst/>
          </a:prstGeom>
        </p:spPr>
      </p:pic>
    </p:spTree>
    <p:extLst>
      <p:ext uri="{BB962C8B-B14F-4D97-AF65-F5344CB8AC3E}">
        <p14:creationId xmlns:p14="http://schemas.microsoft.com/office/powerpoint/2010/main" val="1620472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0C8722-34F0-4718-8507-449286D243D9}"/>
              </a:ext>
            </a:extLst>
          </p:cNvPr>
          <p:cNvSpPr>
            <a:spLocks noGrp="1"/>
          </p:cNvSpPr>
          <p:nvPr>
            <p:ph idx="1"/>
          </p:nvPr>
        </p:nvSpPr>
        <p:spPr>
          <a:xfrm>
            <a:off x="838200" y="484094"/>
            <a:ext cx="10515600" cy="5692869"/>
          </a:xfrm>
        </p:spPr>
        <p:txBody>
          <a:bodyPr/>
          <a:lstStyle/>
          <a:p>
            <a:pPr marL="0" indent="0">
              <a:buNone/>
            </a:pPr>
            <a:r>
              <a:rPr lang="en-US" sz="2800" b="1" dirty="0">
                <a:latin typeface="Times New Roman" panose="02020603050405020304" pitchFamily="18" charset="0"/>
                <a:cs typeface="Times New Roman" panose="02020603050405020304" pitchFamily="18" charset="0"/>
              </a:rPr>
              <a:t>STEP 6- </a:t>
            </a:r>
            <a:r>
              <a:rPr lang="en-US" sz="2800" dirty="0">
                <a:latin typeface="Times New Roman" panose="02020603050405020304" pitchFamily="18" charset="0"/>
                <a:cs typeface="Times New Roman" panose="02020603050405020304" pitchFamily="18" charset="0"/>
              </a:rPr>
              <a:t>Now, split the dataset into training and testing sets keeping 40% of the data for testing.</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STEP 7- </a:t>
            </a:r>
            <a:r>
              <a:rPr lang="en-US" dirty="0">
                <a:latin typeface="Times New Roman" panose="02020603050405020304" pitchFamily="18" charset="0"/>
                <a:cs typeface="Times New Roman" panose="02020603050405020304" pitchFamily="18" charset="0"/>
              </a:rPr>
              <a:t>Initialize an </a:t>
            </a:r>
            <a:r>
              <a:rPr lang="en-US" dirty="0" err="1">
                <a:latin typeface="Times New Roman" panose="02020603050405020304" pitchFamily="18" charset="0"/>
                <a:cs typeface="Times New Roman" panose="02020603050405020304" pitchFamily="18" charset="0"/>
              </a:rPr>
              <a:t>XGBClassifier</a:t>
            </a:r>
            <a:r>
              <a:rPr lang="en-US" dirty="0">
                <a:latin typeface="Times New Roman" panose="02020603050405020304" pitchFamily="18" charset="0"/>
                <a:cs typeface="Times New Roman" panose="02020603050405020304" pitchFamily="18" charset="0"/>
              </a:rPr>
              <a:t> and train the model. This classifies using </a:t>
            </a:r>
            <a:r>
              <a:rPr lang="en-US" dirty="0" err="1">
                <a:latin typeface="Times New Roman" panose="02020603050405020304" pitchFamily="18" charset="0"/>
                <a:cs typeface="Times New Roman" panose="02020603050405020304" pitchFamily="18" charset="0"/>
              </a:rPr>
              <a:t>eXtreme</a:t>
            </a:r>
            <a:r>
              <a:rPr lang="en-US" dirty="0">
                <a:latin typeface="Times New Roman" panose="02020603050405020304" pitchFamily="18" charset="0"/>
                <a:cs typeface="Times New Roman" panose="02020603050405020304" pitchFamily="18" charset="0"/>
              </a:rPr>
              <a:t> Gradient Boosting- using gradient boosting algorithms. It falls under the category of Ensemble Learning in ML, where we train and predict using many models to produce one superior output.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E8D7E35-EF13-4B3C-9528-1B7A74D13698}"/>
              </a:ext>
            </a:extLst>
          </p:cNvPr>
          <p:cNvPicPr>
            <a:picLocks noChangeAspect="1"/>
          </p:cNvPicPr>
          <p:nvPr/>
        </p:nvPicPr>
        <p:blipFill rotWithShape="1">
          <a:blip r:embed="rId2"/>
          <a:srcRect l="14669" t="76091" r="32170" b="19005"/>
          <a:stretch/>
        </p:blipFill>
        <p:spPr>
          <a:xfrm>
            <a:off x="954740" y="1358153"/>
            <a:ext cx="9157447" cy="537882"/>
          </a:xfrm>
          <a:prstGeom prst="rect">
            <a:avLst/>
          </a:prstGeom>
        </p:spPr>
      </p:pic>
      <p:pic>
        <p:nvPicPr>
          <p:cNvPr id="7" name="Picture 6">
            <a:extLst>
              <a:ext uri="{FF2B5EF4-FFF2-40B4-BE49-F238E27FC236}">
                <a16:creationId xmlns:a16="http://schemas.microsoft.com/office/drawing/2014/main" id="{D6DA9F43-5E86-4B4B-A2F9-3B59E816A081}"/>
              </a:ext>
            </a:extLst>
          </p:cNvPr>
          <p:cNvPicPr>
            <a:picLocks noChangeAspect="1"/>
          </p:cNvPicPr>
          <p:nvPr/>
        </p:nvPicPr>
        <p:blipFill rotWithShape="1">
          <a:blip r:embed="rId3"/>
          <a:srcRect l="13787" t="29598" r="34375" b="42938"/>
          <a:stretch/>
        </p:blipFill>
        <p:spPr>
          <a:xfrm>
            <a:off x="954740" y="3617259"/>
            <a:ext cx="9493625" cy="2559704"/>
          </a:xfrm>
          <a:prstGeom prst="rect">
            <a:avLst/>
          </a:prstGeom>
        </p:spPr>
      </p:pic>
    </p:spTree>
    <p:extLst>
      <p:ext uri="{BB962C8B-B14F-4D97-AF65-F5344CB8AC3E}">
        <p14:creationId xmlns:p14="http://schemas.microsoft.com/office/powerpoint/2010/main" val="2735873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AD673E-1EB2-417A-BF6F-880D14DB1612}"/>
              </a:ext>
            </a:extLst>
          </p:cNvPr>
          <p:cNvSpPr>
            <a:spLocks noGrp="1"/>
          </p:cNvSpPr>
          <p:nvPr>
            <p:ph idx="1"/>
          </p:nvPr>
        </p:nvSpPr>
        <p:spPr>
          <a:xfrm>
            <a:off x="838200" y="255494"/>
            <a:ext cx="10515600" cy="5921469"/>
          </a:xfrm>
        </p:spPr>
        <p:txBody>
          <a:bodyPr/>
          <a:lstStyle/>
          <a:p>
            <a:r>
              <a:rPr lang="en-US" b="1" dirty="0">
                <a:latin typeface="Times New Roman" panose="02020603050405020304" pitchFamily="18" charset="0"/>
                <a:cs typeface="Times New Roman" panose="02020603050405020304" pitchFamily="18" charset="0"/>
              </a:rPr>
              <a:t>STEP 8- </a:t>
            </a:r>
            <a:r>
              <a:rPr lang="en-US" dirty="0">
                <a:latin typeface="Times New Roman" panose="02020603050405020304" pitchFamily="18" charset="0"/>
                <a:cs typeface="Times New Roman" panose="02020603050405020304" pitchFamily="18" charset="0"/>
              </a:rPr>
              <a:t>Finally we generate </a:t>
            </a:r>
            <a:r>
              <a:rPr lang="en-US" dirty="0" err="1">
                <a:latin typeface="Times New Roman" panose="02020603050405020304" pitchFamily="18" charset="0"/>
                <a:cs typeface="Times New Roman" panose="02020603050405020304" pitchFamily="18" charset="0"/>
              </a:rPr>
              <a:t>y_pred</a:t>
            </a:r>
            <a:r>
              <a:rPr lang="en-US" dirty="0">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values which are the values predicted for </a:t>
            </a:r>
            <a:r>
              <a:rPr lang="en-US" b="0" i="0" dirty="0" err="1">
                <a:solidFill>
                  <a:srgbClr val="000000"/>
                </a:solidFill>
                <a:effectLst/>
                <a:latin typeface="Times New Roman" panose="02020603050405020304" pitchFamily="18" charset="0"/>
                <a:cs typeface="Times New Roman" panose="02020603050405020304" pitchFamily="18" charset="0"/>
              </a:rPr>
              <a:t>x_test</a:t>
            </a:r>
            <a:r>
              <a:rPr lang="en-US" b="0" i="0" dirty="0">
                <a:solidFill>
                  <a:srgbClr val="000000"/>
                </a:solidFill>
                <a:effectLst/>
                <a:latin typeface="Times New Roman" panose="02020603050405020304" pitchFamily="18" charset="0"/>
                <a:cs typeface="Times New Roman" panose="02020603050405020304" pitchFamily="18" charset="0"/>
              </a:rPr>
              <a:t> by our classification model.</a:t>
            </a:r>
          </a:p>
          <a:p>
            <a:pPr marL="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STEP 9- </a:t>
            </a:r>
            <a:r>
              <a:rPr lang="en-US" dirty="0">
                <a:latin typeface="Times New Roman" panose="02020603050405020304" pitchFamily="18" charset="0"/>
                <a:cs typeface="Times New Roman" panose="02020603050405020304" pitchFamily="18" charset="0"/>
              </a:rPr>
              <a:t>We generate a confusion matrix to determine the number of samples classified correctly and the number of samples classified incorrectly.</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92B7D39-A99C-4D01-A697-8361E23C4C0A}"/>
              </a:ext>
            </a:extLst>
          </p:cNvPr>
          <p:cNvPicPr>
            <a:picLocks noChangeAspect="1"/>
          </p:cNvPicPr>
          <p:nvPr/>
        </p:nvPicPr>
        <p:blipFill rotWithShape="1">
          <a:blip r:embed="rId2"/>
          <a:srcRect l="14228" t="28421" r="49044" b="66674"/>
          <a:stretch/>
        </p:blipFill>
        <p:spPr>
          <a:xfrm>
            <a:off x="838200" y="1210235"/>
            <a:ext cx="8189258" cy="443754"/>
          </a:xfrm>
          <a:prstGeom prst="rect">
            <a:avLst/>
          </a:prstGeom>
        </p:spPr>
      </p:pic>
      <p:pic>
        <p:nvPicPr>
          <p:cNvPr id="7" name="Picture 6">
            <a:extLst>
              <a:ext uri="{FF2B5EF4-FFF2-40B4-BE49-F238E27FC236}">
                <a16:creationId xmlns:a16="http://schemas.microsoft.com/office/drawing/2014/main" id="{704525EF-A27C-4E43-B992-5D2032C3D5B7}"/>
              </a:ext>
            </a:extLst>
          </p:cNvPr>
          <p:cNvPicPr>
            <a:picLocks noChangeAspect="1"/>
          </p:cNvPicPr>
          <p:nvPr/>
        </p:nvPicPr>
        <p:blipFill rotWithShape="1">
          <a:blip r:embed="rId2"/>
          <a:srcRect l="14780" t="37445" r="34154" b="9911"/>
          <a:stretch/>
        </p:blipFill>
        <p:spPr>
          <a:xfrm>
            <a:off x="1156446" y="2944906"/>
            <a:ext cx="9466730" cy="3657600"/>
          </a:xfrm>
          <a:prstGeom prst="rect">
            <a:avLst/>
          </a:prstGeom>
        </p:spPr>
      </p:pic>
    </p:spTree>
    <p:extLst>
      <p:ext uri="{BB962C8B-B14F-4D97-AF65-F5344CB8AC3E}">
        <p14:creationId xmlns:p14="http://schemas.microsoft.com/office/powerpoint/2010/main" val="604501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15438-ACC6-4EED-9DE3-FF7CFE9DC1BB}"/>
              </a:ext>
            </a:extLst>
          </p:cNvPr>
          <p:cNvSpPr>
            <a:spLocks noGrp="1"/>
          </p:cNvSpPr>
          <p:nvPr>
            <p:ph idx="1"/>
          </p:nvPr>
        </p:nvSpPr>
        <p:spPr>
          <a:xfrm>
            <a:off x="838200" y="336176"/>
            <a:ext cx="7351059" cy="5840787"/>
          </a:xfrm>
        </p:spPr>
        <p:txBody>
          <a:bodyPr/>
          <a:lstStyle/>
          <a:p>
            <a:r>
              <a:rPr lang="en-US" sz="2400" b="1" dirty="0">
                <a:latin typeface="Times New Roman" panose="02020603050405020304" pitchFamily="18" charset="0"/>
                <a:cs typeface="Times New Roman" panose="02020603050405020304" pitchFamily="18" charset="0"/>
              </a:rPr>
              <a:t>STEP 10- </a:t>
            </a:r>
            <a:r>
              <a:rPr lang="en-US" sz="2400" dirty="0">
                <a:latin typeface="Times New Roman" panose="02020603050405020304" pitchFamily="18" charset="0"/>
                <a:cs typeface="Times New Roman" panose="02020603050405020304" pitchFamily="18" charset="0"/>
              </a:rPr>
              <a:t>Finally we calculate the following parameters:</a:t>
            </a:r>
          </a:p>
          <a:p>
            <a:r>
              <a:rPr lang="en-US" sz="2400" b="1" dirty="0">
                <a:latin typeface="Times New Roman" panose="02020603050405020304" pitchFamily="18" charset="0"/>
                <a:cs typeface="Times New Roman" panose="02020603050405020304" pitchFamily="18" charset="0"/>
              </a:rPr>
              <a:t>Accuracy:</a:t>
            </a:r>
            <a:r>
              <a:rPr lang="en-US" sz="2400" dirty="0">
                <a:latin typeface="Times New Roman" panose="02020603050405020304" pitchFamily="18" charset="0"/>
                <a:cs typeface="Times New Roman" panose="02020603050405020304" pitchFamily="18" charset="0"/>
              </a:rPr>
              <a:t> Number of samples correctly classified divided by total number of samples.</a:t>
            </a:r>
          </a:p>
          <a:p>
            <a:r>
              <a:rPr lang="en-US" sz="2400" b="1" dirty="0">
                <a:latin typeface="Times New Roman" panose="02020603050405020304" pitchFamily="18" charset="0"/>
                <a:cs typeface="Times New Roman" panose="02020603050405020304" pitchFamily="18" charset="0"/>
              </a:rPr>
              <a:t>Precision: </a:t>
            </a:r>
            <a:r>
              <a:rPr lang="en-US" sz="2400" dirty="0">
                <a:latin typeface="Times New Roman" panose="02020603050405020304" pitchFamily="18" charset="0"/>
                <a:cs typeface="Times New Roman" panose="02020603050405020304" pitchFamily="18" charset="0"/>
              </a:rPr>
              <a:t>N</a:t>
            </a:r>
            <a:r>
              <a:rPr lang="en-US" sz="2400" b="0" i="0" dirty="0">
                <a:effectLst/>
                <a:latin typeface="Times New Roman" panose="02020603050405020304" pitchFamily="18" charset="0"/>
                <a:cs typeface="Times New Roman" panose="02020603050405020304" pitchFamily="18" charset="0"/>
              </a:rPr>
              <a:t>umber of true positives divided by the total number of positive predictions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Recall:</a:t>
            </a:r>
            <a:r>
              <a:rPr lang="en-US" sz="2400" dirty="0">
                <a:latin typeface="Times New Roman" panose="02020603050405020304" pitchFamily="18" charset="0"/>
                <a:cs typeface="Times New Roman" panose="02020603050405020304" pitchFamily="18" charset="0"/>
              </a:rPr>
              <a:t> Calculates the </a:t>
            </a:r>
            <a:r>
              <a:rPr lang="en-US" sz="2400" b="0" i="0" dirty="0">
                <a:solidFill>
                  <a:srgbClr val="202124"/>
                </a:solidFill>
                <a:effectLst/>
                <a:latin typeface="Times New Roman" panose="02020603050405020304" pitchFamily="18" charset="0"/>
                <a:cs typeface="Times New Roman" panose="02020603050405020304" pitchFamily="18" charset="0"/>
              </a:rPr>
              <a:t>proportion of actual positives which were identified correctly</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F1 score: </a:t>
            </a:r>
            <a:r>
              <a:rPr lang="en-US" sz="2400" i="0" dirty="0">
                <a:effectLst/>
                <a:latin typeface="Times New Roman" panose="02020603050405020304" pitchFamily="18" charset="0"/>
                <a:cs typeface="Times New Roman" panose="02020603050405020304" pitchFamily="18" charset="0"/>
              </a:rPr>
              <a:t>F1 Score is the weighted average of Precision and Recall.</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2EED63EF-5683-44C9-A826-9276B082D3F4}"/>
              </a:ext>
            </a:extLst>
          </p:cNvPr>
          <p:cNvPicPr>
            <a:picLocks noChangeAspect="1"/>
          </p:cNvPicPr>
          <p:nvPr/>
        </p:nvPicPr>
        <p:blipFill rotWithShape="1">
          <a:blip r:embed="rId2"/>
          <a:srcRect l="14448" t="50000" r="43861" b="27440"/>
          <a:stretch/>
        </p:blipFill>
        <p:spPr>
          <a:xfrm>
            <a:off x="1178858" y="4234656"/>
            <a:ext cx="10174942" cy="2057003"/>
          </a:xfrm>
          <a:prstGeom prst="rect">
            <a:avLst/>
          </a:prstGeom>
        </p:spPr>
      </p:pic>
      <p:pic>
        <p:nvPicPr>
          <p:cNvPr id="1028" name="Picture 4" descr="An Introduction to Accuracy, Precision, Recall &amp; F1-Score in Machine  Learning - Machine Learning Tutorial">
            <a:extLst>
              <a:ext uri="{FF2B5EF4-FFF2-40B4-BE49-F238E27FC236}">
                <a16:creationId xmlns:a16="http://schemas.microsoft.com/office/drawing/2014/main" id="{C1B81FDD-B49D-499B-BB9C-3779A01E2B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1891"/>
          <a:stretch/>
        </p:blipFill>
        <p:spPr bwMode="auto">
          <a:xfrm>
            <a:off x="8283389" y="800100"/>
            <a:ext cx="3724834" cy="3032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105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0BEC5-06CA-43B6-8912-F17BE4F63D4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APPLICATION</a:t>
            </a:r>
          </a:p>
        </p:txBody>
      </p:sp>
      <p:sp>
        <p:nvSpPr>
          <p:cNvPr id="3" name="Content Placeholder 2">
            <a:extLst>
              <a:ext uri="{FF2B5EF4-FFF2-40B4-BE49-F238E27FC236}">
                <a16:creationId xmlns:a16="http://schemas.microsoft.com/office/drawing/2014/main" id="{1B3D7F1E-09E2-47FB-A4A0-D0B4CF09DB9C}"/>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cs typeface="Times New Roman" panose="02020603050405020304" pitchFamily="18" charset="0"/>
              </a:rPr>
              <a:t>PD is a very complex disorder in which individual motor features vary in their presence and severity over time. Early diagnosis of PD is essential.</a:t>
            </a:r>
          </a:p>
          <a:p>
            <a:r>
              <a:rPr lang="en-US" b="0" i="0" dirty="0">
                <a:solidFill>
                  <a:srgbClr val="000000"/>
                </a:solidFill>
                <a:effectLst/>
                <a:latin typeface="Times New Roman" panose="02020603050405020304" pitchFamily="18" charset="0"/>
                <a:cs typeface="Times New Roman" panose="02020603050405020304" pitchFamily="18" charset="0"/>
              </a:rPr>
              <a:t>The main challenge in the diagnosis of PD is the correct recognition of PD affected subjects in the early stages of the disease. Early diagnosis of PD can greatly affect the progression of the disease and the quality of life of the patient.</a:t>
            </a:r>
          </a:p>
          <a:p>
            <a:r>
              <a:rPr lang="en-US" b="0" i="0" dirty="0">
                <a:solidFill>
                  <a:srgbClr val="000000"/>
                </a:solidFill>
                <a:effectLst/>
                <a:latin typeface="Times New Roman" panose="02020603050405020304" pitchFamily="18" charset="0"/>
                <a:cs typeface="Times New Roman" panose="02020603050405020304" pitchFamily="18" charset="0"/>
              </a:rPr>
              <a:t>Therefore Parkinson’s Disease Prediction Model can be used to assist physicians in the diagnosis and prediction of the Parkinson’s disease.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495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65A2-6B7D-4565-BE39-71DF6608EDE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1AD08F-94C3-4979-A208-BED4E7670195}"/>
              </a:ext>
            </a:extLst>
          </p:cNvPr>
          <p:cNvSpPr>
            <a:spLocks noGrp="1"/>
          </p:cNvSpPr>
          <p:nvPr>
            <p:ph idx="1"/>
          </p:nvPr>
        </p:nvSpPr>
        <p:spPr>
          <a:xfrm>
            <a:off x="838200" y="1690688"/>
            <a:ext cx="10515600" cy="5123329"/>
          </a:xfrm>
        </p:spPr>
        <p:txBody>
          <a:bodyPr>
            <a:normAutofit fontScale="85000" lnSpcReduction="20000"/>
          </a:bodyPr>
          <a:lstStyle/>
          <a:p>
            <a:r>
              <a:rPr lang="en-US" b="0" i="0" dirty="0">
                <a:effectLst/>
                <a:latin typeface="Times New Roman" panose="02020603050405020304" pitchFamily="18" charset="0"/>
                <a:cs typeface="Times New Roman" panose="02020603050405020304" pitchFamily="18" charset="0"/>
              </a:rPr>
              <a:t>Parkinson’s Disease is a neurodegenerative, progressive disorder of the central nervous system that affects movement and causes tremors and stiffness. </a:t>
            </a:r>
          </a:p>
          <a:p>
            <a:r>
              <a:rPr lang="en-US" b="0" i="0" dirty="0">
                <a:effectLst/>
                <a:latin typeface="Times New Roman" panose="02020603050405020304" pitchFamily="18" charset="0"/>
                <a:cs typeface="Times New Roman" panose="02020603050405020304" pitchFamily="18" charset="0"/>
              </a:rPr>
              <a:t>This affects dopamine-producing neurons in the brain and every year, it affects more than 1 million individuals in India. This is chronic and has no cure yet. </a:t>
            </a:r>
          </a:p>
          <a:p>
            <a:r>
              <a:rPr lang="en-US" dirty="0">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n this data science project, we will detect Parkinson’s Disease with Python. </a:t>
            </a:r>
          </a:p>
          <a:p>
            <a:r>
              <a:rPr lang="en-US" b="0" i="0" dirty="0">
                <a:effectLst/>
                <a:latin typeface="Times New Roman" panose="02020603050405020304" pitchFamily="18" charset="0"/>
                <a:cs typeface="Times New Roman" panose="02020603050405020304" pitchFamily="18" charset="0"/>
              </a:rPr>
              <a:t>Diagnosis of Parkinson's disease (PD) is commonly based on medical observations and assessment of clinical signs, including the characterization of a variety of motor symptoms.</a:t>
            </a:r>
          </a:p>
          <a:p>
            <a:r>
              <a:rPr lang="en-US" b="0" i="0" dirty="0">
                <a:effectLst/>
                <a:latin typeface="Times New Roman" panose="02020603050405020304" pitchFamily="18" charset="0"/>
                <a:cs typeface="Times New Roman" panose="02020603050405020304" pitchFamily="18" charset="0"/>
              </a:rPr>
              <a:t> Early non-motor symptoms of PD may be mild and can be caused by many other conditions. Therefore, these symptoms are often overlooked, making diagnosis of PD at an early stage challenging. </a:t>
            </a:r>
          </a:p>
          <a:p>
            <a:r>
              <a:rPr lang="en-US" b="0" i="0" dirty="0">
                <a:effectLst/>
                <a:latin typeface="Times New Roman" panose="02020603050405020304" pitchFamily="18" charset="0"/>
                <a:cs typeface="Times New Roman" panose="02020603050405020304" pitchFamily="18" charset="0"/>
              </a:rPr>
              <a:t>To address these difficulties and to refine the diagnosis and assessment procedures of PD, we have implemented this project for the classification of PD</a:t>
            </a:r>
          </a:p>
          <a:p>
            <a:r>
              <a:rPr lang="en-US" b="1" i="0" dirty="0">
                <a:effectLst/>
                <a:latin typeface="Times New Roman" panose="02020603050405020304" pitchFamily="18" charset="0"/>
                <a:cs typeface="Times New Roman" panose="02020603050405020304" pitchFamily="18" charset="0"/>
              </a:rPr>
              <a:t>Objective: </a:t>
            </a:r>
            <a:r>
              <a:rPr lang="en-US" b="0" i="0" dirty="0">
                <a:effectLst/>
                <a:latin typeface="Times New Roman" panose="02020603050405020304" pitchFamily="18" charset="0"/>
                <a:cs typeface="Times New Roman" panose="02020603050405020304" pitchFamily="18" charset="0"/>
              </a:rPr>
              <a:t>To build a model to accurately detect the presence of Parkinson’s disease in an individual.</a:t>
            </a: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423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AC5D-25B6-448E-AABF-DAFD1186044F}"/>
              </a:ext>
            </a:extLst>
          </p:cNvPr>
          <p:cNvSpPr>
            <a:spLocks noGrp="1"/>
          </p:cNvSpPr>
          <p:nvPr>
            <p:ph type="title"/>
          </p:nvPr>
        </p:nvSpPr>
        <p:spPr>
          <a:xfrm>
            <a:off x="838200" y="365125"/>
            <a:ext cx="10874188" cy="1325563"/>
          </a:xfrm>
        </p:spPr>
        <p:txBody>
          <a:bodyPr>
            <a:normAutofit/>
          </a:bodyPr>
          <a:lstStyle/>
          <a:p>
            <a:r>
              <a:rPr lang="en-US" sz="3600" b="1" dirty="0">
                <a:latin typeface="Times New Roman" panose="02020603050405020304" pitchFamily="18" charset="0"/>
                <a:cs typeface="Times New Roman" panose="02020603050405020304" pitchFamily="18" charset="0"/>
              </a:rPr>
              <a:t>TECHNOLOGIES USED TO BUILD THIS PROJECT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3DBAE8-9B93-4C38-8D0B-C4C06413B80C}"/>
              </a:ext>
            </a:extLst>
          </p:cNvPr>
          <p:cNvSpPr>
            <a:spLocks noGrp="1"/>
          </p:cNvSpPr>
          <p:nvPr>
            <p:ph idx="1"/>
          </p:nvPr>
        </p:nvSpPr>
        <p:spPr/>
        <p:txBody>
          <a:bodyPr/>
          <a:lstStyle/>
          <a:p>
            <a:pPr marL="0" indent="0">
              <a:buNone/>
            </a:pPr>
            <a:r>
              <a:rPr lang="en-US" dirty="0"/>
              <a:t>In this Python machine learning project, we use the Python libraries </a:t>
            </a:r>
          </a:p>
          <a:p>
            <a:pPr lvl="1">
              <a:buFont typeface="Wingdings" panose="05000000000000000000" pitchFamily="2" charset="2"/>
              <a:buChar char="ü"/>
            </a:pPr>
            <a:r>
              <a:rPr lang="en-US" dirty="0"/>
              <a:t>Scikit-learn</a:t>
            </a:r>
          </a:p>
          <a:p>
            <a:pPr lvl="1">
              <a:buFont typeface="Wingdings" panose="05000000000000000000" pitchFamily="2" charset="2"/>
              <a:buChar char="ü"/>
            </a:pPr>
            <a:r>
              <a:rPr lang="en-US" dirty="0" err="1"/>
              <a:t>Numpy</a:t>
            </a:r>
            <a:endParaRPr lang="en-US" dirty="0"/>
          </a:p>
          <a:p>
            <a:pPr lvl="1">
              <a:buFont typeface="Wingdings" panose="05000000000000000000" pitchFamily="2" charset="2"/>
              <a:buChar char="ü"/>
            </a:pPr>
            <a:r>
              <a:rPr lang="en-US" dirty="0"/>
              <a:t>Pandas</a:t>
            </a:r>
          </a:p>
          <a:p>
            <a:pPr lvl="1">
              <a:buFont typeface="Wingdings" panose="05000000000000000000" pitchFamily="2" charset="2"/>
              <a:buChar char="ü"/>
            </a:pPr>
            <a:r>
              <a:rPr lang="en-US" dirty="0" err="1"/>
              <a:t>Xgboost</a:t>
            </a:r>
            <a:endParaRPr lang="en-US" dirty="0"/>
          </a:p>
          <a:p>
            <a:pPr lvl="1">
              <a:buFont typeface="Wingdings" panose="05000000000000000000" pitchFamily="2" charset="2"/>
              <a:buChar char="ü"/>
            </a:pPr>
            <a:r>
              <a:rPr lang="en-US" dirty="0"/>
              <a:t>Matplotlib</a:t>
            </a:r>
          </a:p>
          <a:p>
            <a:r>
              <a:rPr lang="en-US" dirty="0"/>
              <a:t>We will build a model using an </a:t>
            </a:r>
            <a:r>
              <a:rPr lang="en-US" dirty="0" err="1"/>
              <a:t>XGBClassifier</a:t>
            </a:r>
            <a:r>
              <a:rPr lang="en-US" dirty="0"/>
              <a:t>. We will load the data, get the features and labels, scale the features, then split the dataset, build an </a:t>
            </a:r>
            <a:r>
              <a:rPr lang="en-US" dirty="0" err="1"/>
              <a:t>XGBClassifier</a:t>
            </a:r>
            <a:r>
              <a:rPr lang="en-US" dirty="0"/>
              <a:t>, and then calculate the accuracy of our model.</a:t>
            </a:r>
            <a:endParaRPr lang="en-IN" dirty="0"/>
          </a:p>
        </p:txBody>
      </p:sp>
    </p:spTree>
    <p:extLst>
      <p:ext uri="{BB962C8B-B14F-4D97-AF65-F5344CB8AC3E}">
        <p14:creationId xmlns:p14="http://schemas.microsoft.com/office/powerpoint/2010/main" val="176499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5B8B-9AEE-40D3-B647-0DDB83DCB49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XG BOOST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7140BA-8946-4338-B308-725DE1999FBB}"/>
              </a:ext>
            </a:extLst>
          </p:cNvPr>
          <p:cNvSpPr>
            <a:spLocks noGrp="1"/>
          </p:cNvSpPr>
          <p:nvPr>
            <p:ph idx="1"/>
          </p:nvPr>
        </p:nvSpPr>
        <p:spPr/>
        <p:txBody>
          <a:bodyPr>
            <a:normAutofit/>
          </a:bodyPr>
          <a:lstStyle/>
          <a:p>
            <a:pPr marL="0" indent="0">
              <a:buNone/>
            </a:pPr>
            <a:endParaRPr lang="en-US" b="0" i="0" dirty="0">
              <a:solidFill>
                <a:srgbClr val="444444"/>
              </a:solidFill>
              <a:effectLst/>
              <a:latin typeface="Calibri" panose="020F0502020204030204" pitchFamily="34" charset="0"/>
              <a:cs typeface="Calibri" panose="020F0502020204030204" pitchFamily="34" charset="0"/>
            </a:endParaRPr>
          </a:p>
          <a:p>
            <a:pPr marL="0" indent="0">
              <a:buNone/>
            </a:pPr>
            <a:endParaRPr lang="en-US" dirty="0">
              <a:solidFill>
                <a:srgbClr val="444444"/>
              </a:solidFill>
              <a:latin typeface="Calibri" panose="020F0502020204030204" pitchFamily="34" charset="0"/>
              <a:cs typeface="Calibri" panose="020F0502020204030204" pitchFamily="34" charset="0"/>
            </a:endParaRPr>
          </a:p>
          <a:p>
            <a:pPr marL="0" indent="0">
              <a:buNone/>
            </a:pPr>
            <a:endParaRPr lang="en-US" dirty="0">
              <a:solidFill>
                <a:srgbClr val="444444"/>
              </a:solidFill>
              <a:latin typeface="Calibri" panose="020F0502020204030204" pitchFamily="34" charset="0"/>
              <a:cs typeface="Calibri" panose="020F0502020204030204" pitchFamily="34" charset="0"/>
            </a:endParaRPr>
          </a:p>
          <a:p>
            <a:pPr marL="0" indent="0">
              <a:buNone/>
            </a:pPr>
            <a:r>
              <a:rPr lang="en-US" b="0" i="0" dirty="0" err="1">
                <a:effectLst/>
                <a:latin typeface="Times New Roman" panose="02020603050405020304" pitchFamily="18" charset="0"/>
                <a:cs typeface="Times New Roman" panose="02020603050405020304" pitchFamily="18" charset="0"/>
              </a:rPr>
              <a:t>XGBoost</a:t>
            </a:r>
            <a:r>
              <a:rPr lang="en-US" b="0" i="0" dirty="0">
                <a:effectLst/>
                <a:latin typeface="Times New Roman" panose="02020603050405020304" pitchFamily="18" charset="0"/>
                <a:cs typeface="Times New Roman" panose="02020603050405020304" pitchFamily="18" charset="0"/>
              </a:rPr>
              <a:t> is a new Machine Learning algorithm designed with speed and performance in mind. </a:t>
            </a:r>
            <a:r>
              <a:rPr lang="en-US" b="0" i="0" dirty="0" err="1">
                <a:effectLst/>
                <a:latin typeface="Times New Roman" panose="02020603050405020304" pitchFamily="18" charset="0"/>
                <a:cs typeface="Times New Roman" panose="02020603050405020304" pitchFamily="18" charset="0"/>
              </a:rPr>
              <a:t>XGBoost</a:t>
            </a:r>
            <a:r>
              <a:rPr lang="en-US" b="0" i="0" dirty="0">
                <a:effectLst/>
                <a:latin typeface="Times New Roman" panose="02020603050405020304" pitchFamily="18" charset="0"/>
                <a:cs typeface="Times New Roman" panose="02020603050405020304" pitchFamily="18" charset="0"/>
              </a:rPr>
              <a:t> stands for </a:t>
            </a:r>
            <a:r>
              <a:rPr lang="en-US" b="0" i="0" dirty="0" err="1">
                <a:effectLst/>
                <a:latin typeface="Times New Roman" panose="02020603050405020304" pitchFamily="18" charset="0"/>
                <a:cs typeface="Times New Roman" panose="02020603050405020304" pitchFamily="18" charset="0"/>
              </a:rPr>
              <a:t>eXtreme</a:t>
            </a:r>
            <a:r>
              <a:rPr lang="en-US" b="0" i="0" dirty="0">
                <a:effectLst/>
                <a:latin typeface="Times New Roman" panose="02020603050405020304" pitchFamily="18" charset="0"/>
                <a:cs typeface="Times New Roman" panose="02020603050405020304" pitchFamily="18" charset="0"/>
              </a:rPr>
              <a:t> Gradient Boosting and is based on decision trees. In this project, we will import the </a:t>
            </a:r>
            <a:r>
              <a:rPr lang="en-US" b="0" i="0" dirty="0" err="1">
                <a:effectLst/>
                <a:latin typeface="Times New Roman" panose="02020603050405020304" pitchFamily="18" charset="0"/>
                <a:cs typeface="Times New Roman" panose="02020603050405020304" pitchFamily="18" charset="0"/>
              </a:rPr>
              <a:t>XGBClassifier</a:t>
            </a:r>
            <a:r>
              <a:rPr lang="en-US" b="0" i="0" dirty="0">
                <a:effectLst/>
                <a:latin typeface="Times New Roman" panose="02020603050405020304" pitchFamily="18" charset="0"/>
                <a:cs typeface="Times New Roman" panose="02020603050405020304" pitchFamily="18" charset="0"/>
              </a:rPr>
              <a:t> from the </a:t>
            </a:r>
            <a:r>
              <a:rPr lang="en-US" b="0" i="0" dirty="0" err="1">
                <a:effectLst/>
                <a:latin typeface="Times New Roman" panose="02020603050405020304" pitchFamily="18" charset="0"/>
                <a:cs typeface="Times New Roman" panose="02020603050405020304" pitchFamily="18" charset="0"/>
              </a:rPr>
              <a:t>xgboost</a:t>
            </a:r>
            <a:r>
              <a:rPr lang="en-US" b="0" i="0" dirty="0">
                <a:effectLst/>
                <a:latin typeface="Times New Roman" panose="02020603050405020304" pitchFamily="18" charset="0"/>
                <a:cs typeface="Times New Roman" panose="02020603050405020304" pitchFamily="18" charset="0"/>
              </a:rPr>
              <a:t> library. It falls under the category of Ensemble Learning in ML, where we train and predict using many models to produce one superior output.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6B984C2-E36F-435C-87AC-5A2EC899C153}"/>
              </a:ext>
            </a:extLst>
          </p:cNvPr>
          <p:cNvPicPr>
            <a:picLocks noChangeAspect="1"/>
          </p:cNvPicPr>
          <p:nvPr/>
        </p:nvPicPr>
        <p:blipFill>
          <a:blip r:embed="rId2"/>
          <a:stretch>
            <a:fillRect/>
          </a:stretch>
        </p:blipFill>
        <p:spPr>
          <a:xfrm>
            <a:off x="3275230" y="1450898"/>
            <a:ext cx="3799070" cy="1458759"/>
          </a:xfrm>
          <a:prstGeom prst="rect">
            <a:avLst/>
          </a:prstGeom>
        </p:spPr>
      </p:pic>
    </p:spTree>
    <p:extLst>
      <p:ext uri="{BB962C8B-B14F-4D97-AF65-F5344CB8AC3E}">
        <p14:creationId xmlns:p14="http://schemas.microsoft.com/office/powerpoint/2010/main" val="238914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C10C2-9460-4A9A-A5EC-D5C279838CE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SCIKIT LEARN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7D3266-E9C3-458E-8DBE-092551B1BC06}"/>
              </a:ext>
            </a:extLst>
          </p:cNvPr>
          <p:cNvSpPr>
            <a:spLocks noGrp="1"/>
          </p:cNvSpPr>
          <p:nvPr>
            <p:ph idx="1"/>
          </p:nvPr>
        </p:nvSpPr>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latin typeface="Times New Roman" panose="02020603050405020304" pitchFamily="18" charset="0"/>
                <a:cs typeface="Times New Roman" panose="02020603050405020304" pitchFamily="18" charset="0"/>
              </a:rPr>
              <a:t>Scikit-learn is a free software machine learning library for the Python programming language. It features various classification, regression and clustering algorithms including support-vector machines, random forests, gradient boosting, k-means and DBSCAN, and is designed to interoperate with the Python numerical and scientific libraries NumPy and SciPy.</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2C55603-416C-4A3A-A45E-DA653E6C16DD}"/>
              </a:ext>
            </a:extLst>
          </p:cNvPr>
          <p:cNvPicPr>
            <a:picLocks noChangeAspect="1"/>
          </p:cNvPicPr>
          <p:nvPr/>
        </p:nvPicPr>
        <p:blipFill>
          <a:blip r:embed="rId2"/>
          <a:stretch>
            <a:fillRect/>
          </a:stretch>
        </p:blipFill>
        <p:spPr>
          <a:xfrm>
            <a:off x="4193485" y="1438697"/>
            <a:ext cx="2914650" cy="1571625"/>
          </a:xfrm>
          <a:prstGeom prst="rect">
            <a:avLst/>
          </a:prstGeom>
        </p:spPr>
      </p:pic>
    </p:spTree>
    <p:extLst>
      <p:ext uri="{BB962C8B-B14F-4D97-AF65-F5344CB8AC3E}">
        <p14:creationId xmlns:p14="http://schemas.microsoft.com/office/powerpoint/2010/main" val="42000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1AE5-0FF7-44AF-AA04-2371490EA94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PANDAS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D13D99-D1C9-422D-B873-6DCB453F5C18}"/>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latin typeface="Times New Roman" panose="02020603050405020304" pitchFamily="18" charset="0"/>
                <a:cs typeface="Times New Roman" panose="02020603050405020304" pitchFamily="18" charset="0"/>
              </a:rPr>
              <a:t>Pandas is a software library written for the Python programming language for data manipulation and analysis. In particular, it offers data structures and operations for manipulating numerical tables and time series.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60C15C3-BF95-4B98-99B1-C906C82B0341}"/>
              </a:ext>
            </a:extLst>
          </p:cNvPr>
          <p:cNvPicPr>
            <a:picLocks noChangeAspect="1"/>
          </p:cNvPicPr>
          <p:nvPr/>
        </p:nvPicPr>
        <p:blipFill>
          <a:blip r:embed="rId2"/>
          <a:stretch>
            <a:fillRect/>
          </a:stretch>
        </p:blipFill>
        <p:spPr>
          <a:xfrm>
            <a:off x="1671637" y="2259690"/>
            <a:ext cx="3362325" cy="1362075"/>
          </a:xfrm>
          <a:prstGeom prst="rect">
            <a:avLst/>
          </a:prstGeom>
        </p:spPr>
      </p:pic>
      <p:pic>
        <p:nvPicPr>
          <p:cNvPr id="5" name="Picture 4">
            <a:extLst>
              <a:ext uri="{FF2B5EF4-FFF2-40B4-BE49-F238E27FC236}">
                <a16:creationId xmlns:a16="http://schemas.microsoft.com/office/drawing/2014/main" id="{952717BA-B83C-448E-B488-A30A3FC64D80}"/>
              </a:ext>
            </a:extLst>
          </p:cNvPr>
          <p:cNvPicPr>
            <a:picLocks noChangeAspect="1"/>
          </p:cNvPicPr>
          <p:nvPr/>
        </p:nvPicPr>
        <p:blipFill>
          <a:blip r:embed="rId3"/>
          <a:stretch>
            <a:fillRect/>
          </a:stretch>
        </p:blipFill>
        <p:spPr>
          <a:xfrm>
            <a:off x="6217143" y="2097764"/>
            <a:ext cx="2705100" cy="1685925"/>
          </a:xfrm>
          <a:prstGeom prst="rect">
            <a:avLst/>
          </a:prstGeom>
        </p:spPr>
      </p:pic>
    </p:spTree>
    <p:extLst>
      <p:ext uri="{BB962C8B-B14F-4D97-AF65-F5344CB8AC3E}">
        <p14:creationId xmlns:p14="http://schemas.microsoft.com/office/powerpoint/2010/main" val="1733170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FF7B-FC60-4D62-AFAE-1CB0CC42484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NUMPY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5A980C-DB26-485E-B20D-8A2474A0EF96}"/>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latin typeface="Times New Roman" panose="02020603050405020304" pitchFamily="18" charset="0"/>
                <a:cs typeface="Times New Roman" panose="02020603050405020304" pitchFamily="18" charset="0"/>
              </a:rPr>
              <a:t>NumPy is a library for the Python programming language, adding support for large, multi-dimensional arrays, linear algebra, </a:t>
            </a:r>
            <a:r>
              <a:rPr lang="en-US" dirty="0" err="1">
                <a:latin typeface="Times New Roman" panose="02020603050405020304" pitchFamily="18" charset="0"/>
                <a:cs typeface="Times New Roman" panose="02020603050405020304" pitchFamily="18" charset="0"/>
              </a:rPr>
              <a:t>fourier</a:t>
            </a:r>
            <a:r>
              <a:rPr lang="en-US" dirty="0">
                <a:latin typeface="Times New Roman" panose="02020603050405020304" pitchFamily="18" charset="0"/>
                <a:cs typeface="Times New Roman" panose="02020603050405020304" pitchFamily="18" charset="0"/>
              </a:rPr>
              <a:t> transform and matrices, along with a large collection of high-level mathematical functions to operate on these arrays. </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BE96C0-46B0-4092-BA0B-970319E7ED63}"/>
              </a:ext>
            </a:extLst>
          </p:cNvPr>
          <p:cNvPicPr>
            <a:picLocks noChangeAspect="1"/>
          </p:cNvPicPr>
          <p:nvPr/>
        </p:nvPicPr>
        <p:blipFill>
          <a:blip r:embed="rId2"/>
          <a:stretch>
            <a:fillRect/>
          </a:stretch>
        </p:blipFill>
        <p:spPr>
          <a:xfrm>
            <a:off x="3586162" y="2037980"/>
            <a:ext cx="3190875" cy="1428750"/>
          </a:xfrm>
          <a:prstGeom prst="rect">
            <a:avLst/>
          </a:prstGeom>
        </p:spPr>
      </p:pic>
    </p:spTree>
    <p:extLst>
      <p:ext uri="{BB962C8B-B14F-4D97-AF65-F5344CB8AC3E}">
        <p14:creationId xmlns:p14="http://schemas.microsoft.com/office/powerpoint/2010/main" val="1812532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0B40-D7B6-4265-85FC-C5275FEB9EB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PREREQUISITES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51EFA4-F280-40E4-8589-9B19BEFD98CD}"/>
              </a:ext>
            </a:extLst>
          </p:cNvPr>
          <p:cNvSpPr>
            <a:spLocks noGrp="1"/>
          </p:cNvSpPr>
          <p:nvPr>
            <p:ph idx="1"/>
          </p:nvPr>
        </p:nvSpPr>
        <p:spPr/>
        <p:txBody>
          <a:bodyPr/>
          <a:lstStyle/>
          <a:p>
            <a:r>
              <a:rPr lang="en-US" b="0" i="0" dirty="0">
                <a:solidFill>
                  <a:srgbClr val="444444"/>
                </a:solidFill>
                <a:effectLst/>
                <a:latin typeface="Georgia" panose="02040502050405020303" pitchFamily="18" charset="0"/>
              </a:rPr>
              <a:t>We need to install the following libraries with pip</a:t>
            </a:r>
          </a:p>
          <a:p>
            <a:pPr marL="0" indent="0">
              <a:buNone/>
            </a:pPr>
            <a:r>
              <a:rPr lang="en-US" dirty="0">
                <a:solidFill>
                  <a:srgbClr val="444444"/>
                </a:solidFill>
                <a:latin typeface="Georgia" panose="02040502050405020303" pitchFamily="18" charset="0"/>
              </a:rPr>
              <a:t>    </a:t>
            </a:r>
            <a:r>
              <a:rPr lang="en-US" b="0" i="0" dirty="0">
                <a:solidFill>
                  <a:srgbClr val="000000"/>
                </a:solidFill>
                <a:effectLst/>
                <a:latin typeface="Source Code Pro" panose="020B0604020202020204" pitchFamily="49" charset="0"/>
              </a:rPr>
              <a:t>pip install </a:t>
            </a:r>
            <a:r>
              <a:rPr lang="en-US" b="0" i="0" dirty="0" err="1">
                <a:solidFill>
                  <a:srgbClr val="000000"/>
                </a:solidFill>
                <a:effectLst/>
                <a:latin typeface="Source Code Pro" panose="020B0604020202020204" pitchFamily="49" charset="0"/>
              </a:rPr>
              <a:t>numpy</a:t>
            </a:r>
            <a:r>
              <a:rPr lang="en-US" b="0" i="0" dirty="0">
                <a:solidFill>
                  <a:srgbClr val="000000"/>
                </a:solidFill>
                <a:effectLst/>
                <a:latin typeface="Source Code Pro" panose="020B0604020202020204" pitchFamily="49" charset="0"/>
              </a:rPr>
              <a:t> pandas </a:t>
            </a:r>
            <a:r>
              <a:rPr lang="en-US" b="0" i="0" dirty="0" err="1">
                <a:solidFill>
                  <a:srgbClr val="000000"/>
                </a:solidFill>
                <a:effectLst/>
                <a:latin typeface="Source Code Pro" panose="020B0604020202020204" pitchFamily="49" charset="0"/>
              </a:rPr>
              <a:t>sklearn</a:t>
            </a:r>
            <a:r>
              <a:rPr lang="en-US" b="0" i="0" dirty="0">
                <a:solidFill>
                  <a:srgbClr val="000000"/>
                </a:solidFill>
                <a:effectLst/>
                <a:latin typeface="Source Code Pro" panose="020B0604020202020204" pitchFamily="49" charset="0"/>
              </a:rPr>
              <a:t> </a:t>
            </a:r>
            <a:r>
              <a:rPr lang="en-US" b="0" i="0" dirty="0" err="1">
                <a:solidFill>
                  <a:srgbClr val="000000"/>
                </a:solidFill>
                <a:effectLst/>
                <a:latin typeface="Source Code Pro" panose="020B0604020202020204" pitchFamily="49" charset="0"/>
              </a:rPr>
              <a:t>xgboost</a:t>
            </a:r>
            <a:endParaRPr lang="en-US" dirty="0">
              <a:solidFill>
                <a:srgbClr val="444444"/>
              </a:solidFill>
              <a:latin typeface="Georgia" panose="02040502050405020303" pitchFamily="18" charset="0"/>
            </a:endParaRPr>
          </a:p>
          <a:p>
            <a:endParaRPr lang="en-US" b="0" i="0" dirty="0">
              <a:solidFill>
                <a:srgbClr val="444444"/>
              </a:solidFill>
              <a:effectLst/>
              <a:latin typeface="Georgia" panose="02040502050405020303" pitchFamily="18" charset="0"/>
            </a:endParaRPr>
          </a:p>
          <a:p>
            <a:r>
              <a:rPr lang="en-US" b="0" i="0" dirty="0">
                <a:solidFill>
                  <a:srgbClr val="444444"/>
                </a:solidFill>
                <a:effectLst/>
                <a:latin typeface="Georgia" panose="02040502050405020303" pitchFamily="18" charset="0"/>
              </a:rPr>
              <a:t>We also need to install </a:t>
            </a:r>
            <a:r>
              <a:rPr lang="en-US" b="0" i="0" dirty="0" err="1">
                <a:solidFill>
                  <a:srgbClr val="444444"/>
                </a:solidFill>
                <a:effectLst/>
                <a:latin typeface="Georgia" panose="02040502050405020303" pitchFamily="18" charset="0"/>
              </a:rPr>
              <a:t>Jupyter</a:t>
            </a:r>
            <a:r>
              <a:rPr lang="en-US" b="0" i="0" dirty="0">
                <a:solidFill>
                  <a:srgbClr val="444444"/>
                </a:solidFill>
                <a:effectLst/>
                <a:latin typeface="Georgia" panose="02040502050405020303" pitchFamily="18" charset="0"/>
              </a:rPr>
              <a:t> Lab or </a:t>
            </a:r>
            <a:r>
              <a:rPr lang="en-US" b="0" i="0" dirty="0" err="1">
                <a:solidFill>
                  <a:srgbClr val="444444"/>
                </a:solidFill>
                <a:effectLst/>
                <a:latin typeface="Georgia" panose="02040502050405020303" pitchFamily="18" charset="0"/>
              </a:rPr>
              <a:t>Jupyter</a:t>
            </a:r>
            <a:r>
              <a:rPr lang="en-US" b="0" i="0" dirty="0">
                <a:solidFill>
                  <a:srgbClr val="444444"/>
                </a:solidFill>
                <a:effectLst/>
                <a:latin typeface="Georgia" panose="02040502050405020303" pitchFamily="18" charset="0"/>
              </a:rPr>
              <a:t> Notebook, and then use the command prompt to run it</a:t>
            </a:r>
            <a:endParaRPr lang="en-IN" dirty="0"/>
          </a:p>
        </p:txBody>
      </p:sp>
      <p:sp>
        <p:nvSpPr>
          <p:cNvPr id="4" name="Rectangle 3">
            <a:extLst>
              <a:ext uri="{FF2B5EF4-FFF2-40B4-BE49-F238E27FC236}">
                <a16:creationId xmlns:a16="http://schemas.microsoft.com/office/drawing/2014/main" id="{035A746C-1619-44FF-83BA-33AA59033DB8}"/>
              </a:ext>
            </a:extLst>
          </p:cNvPr>
          <p:cNvSpPr/>
          <p:nvPr/>
        </p:nvSpPr>
        <p:spPr>
          <a:xfrm>
            <a:off x="1035424" y="2299447"/>
            <a:ext cx="9049870" cy="605118"/>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4826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5F2D-02B4-4A56-9D20-77886D82A34A}"/>
              </a:ext>
            </a:extLst>
          </p:cNvPr>
          <p:cNvSpPr>
            <a:spLocks noGrp="1"/>
          </p:cNvSpPr>
          <p:nvPr>
            <p:ph type="title"/>
          </p:nvPr>
        </p:nvSpPr>
        <p:spPr>
          <a:xfrm>
            <a:off x="354105" y="94968"/>
            <a:ext cx="11089341" cy="923039"/>
          </a:xfrm>
        </p:spPr>
        <p:txBody>
          <a:bodyPr>
            <a:normAutofit fontScale="90000"/>
          </a:bodyPr>
          <a:lstStyle/>
          <a:p>
            <a:r>
              <a:rPr lang="en-US" sz="4000" b="1" dirty="0">
                <a:latin typeface="Times New Roman" panose="02020603050405020304" pitchFamily="18" charset="0"/>
                <a:cs typeface="Times New Roman" panose="02020603050405020304" pitchFamily="18" charset="0"/>
              </a:rPr>
              <a:t>STEPS FOR DETECTING PARKINSON’S DISEASE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3AFC4B-9907-4777-AFA1-53E07FA6C323}"/>
              </a:ext>
            </a:extLst>
          </p:cNvPr>
          <p:cNvSpPr>
            <a:spLocks noGrp="1"/>
          </p:cNvSpPr>
          <p:nvPr>
            <p:ph idx="1"/>
          </p:nvPr>
        </p:nvSpPr>
        <p:spPr>
          <a:xfrm>
            <a:off x="735107" y="1044901"/>
            <a:ext cx="10515600" cy="435133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STEP 1- </a:t>
            </a:r>
            <a:r>
              <a:rPr lang="en-US" dirty="0">
                <a:latin typeface="Times New Roman" panose="02020603050405020304" pitchFamily="18" charset="0"/>
                <a:cs typeface="Times New Roman" panose="02020603050405020304" pitchFamily="18" charset="0"/>
              </a:rPr>
              <a:t>Make necessary imports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STEP 2- </a:t>
            </a:r>
            <a:r>
              <a:rPr lang="en-US" sz="2800" dirty="0">
                <a:latin typeface="Times New Roman" panose="02020603050405020304" pitchFamily="18" charset="0"/>
                <a:cs typeface="Times New Roman" panose="02020603050405020304" pitchFamily="18" charset="0"/>
              </a:rPr>
              <a:t>Now</a:t>
            </a: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read the data into a </a:t>
            </a:r>
            <a:r>
              <a:rPr lang="en-US" sz="2800" dirty="0" err="1">
                <a:latin typeface="Times New Roman" panose="02020603050405020304" pitchFamily="18" charset="0"/>
                <a:cs typeface="Times New Roman" panose="02020603050405020304" pitchFamily="18" charset="0"/>
              </a:rPr>
              <a:t>DataFrame</a:t>
            </a:r>
            <a:r>
              <a:rPr lang="en-US" sz="2800" dirty="0">
                <a:latin typeface="Times New Roman" panose="02020603050405020304" pitchFamily="18" charset="0"/>
                <a:cs typeface="Times New Roman" panose="02020603050405020304" pitchFamily="18" charset="0"/>
              </a:rPr>
              <a:t> and get the first 10 records.</a:t>
            </a:r>
          </a:p>
          <a:p>
            <a:pPr marL="0" indent="0">
              <a:buNone/>
            </a:pPr>
            <a:endParaRPr lang="en-US" dirty="0"/>
          </a:p>
          <a:p>
            <a:pPr marL="0" indent="0">
              <a:buNone/>
            </a:pPr>
            <a:endParaRPr lang="en-US" sz="2800" dirty="0"/>
          </a:p>
          <a:p>
            <a:pPr marL="0" indent="0">
              <a:buNone/>
            </a:pPr>
            <a:endParaRPr lang="en-US" dirty="0"/>
          </a:p>
          <a:p>
            <a:pPr marL="0" indent="0">
              <a:buNone/>
            </a:pPr>
            <a:endParaRPr lang="en-US" dirty="0"/>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D5510D2B-4085-467E-AFF9-65AE84BCE216}"/>
              </a:ext>
            </a:extLst>
          </p:cNvPr>
          <p:cNvPicPr>
            <a:picLocks noChangeAspect="1"/>
          </p:cNvPicPr>
          <p:nvPr/>
        </p:nvPicPr>
        <p:blipFill rotWithShape="1">
          <a:blip r:embed="rId2"/>
          <a:srcRect l="14669" t="29598" r="34816" b="48038"/>
          <a:stretch/>
        </p:blipFill>
        <p:spPr>
          <a:xfrm>
            <a:off x="735107" y="1461762"/>
            <a:ext cx="8511990" cy="1671404"/>
          </a:xfrm>
          <a:prstGeom prst="rect">
            <a:avLst/>
          </a:prstGeom>
        </p:spPr>
      </p:pic>
      <p:pic>
        <p:nvPicPr>
          <p:cNvPr id="9" name="Picture 8">
            <a:extLst>
              <a:ext uri="{FF2B5EF4-FFF2-40B4-BE49-F238E27FC236}">
                <a16:creationId xmlns:a16="http://schemas.microsoft.com/office/drawing/2014/main" id="{3FFB0F9F-9840-43FB-A3EA-545955082962}"/>
              </a:ext>
            </a:extLst>
          </p:cNvPr>
          <p:cNvPicPr>
            <a:picLocks noChangeAspect="1"/>
          </p:cNvPicPr>
          <p:nvPr/>
        </p:nvPicPr>
        <p:blipFill rotWithShape="1">
          <a:blip r:embed="rId3"/>
          <a:srcRect l="15111" t="40990" r="13749" b="14489"/>
          <a:stretch/>
        </p:blipFill>
        <p:spPr>
          <a:xfrm>
            <a:off x="847164" y="3910406"/>
            <a:ext cx="9345706" cy="2772782"/>
          </a:xfrm>
          <a:prstGeom prst="rect">
            <a:avLst/>
          </a:prstGeom>
        </p:spPr>
      </p:pic>
    </p:spTree>
    <p:extLst>
      <p:ext uri="{BB962C8B-B14F-4D97-AF65-F5344CB8AC3E}">
        <p14:creationId xmlns:p14="http://schemas.microsoft.com/office/powerpoint/2010/main" val="3382510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910</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Georgia</vt:lpstr>
      <vt:lpstr>Source Code Pro</vt:lpstr>
      <vt:lpstr>Times New Roman</vt:lpstr>
      <vt:lpstr>Wingdings</vt:lpstr>
      <vt:lpstr>Office Theme</vt:lpstr>
      <vt:lpstr>PARKINSON’S DISEASE PREDICTION</vt:lpstr>
      <vt:lpstr>INTRODUCTION</vt:lpstr>
      <vt:lpstr>TECHNOLOGIES USED TO BUILD THIS PROJECT</vt:lpstr>
      <vt:lpstr>XG BOOST</vt:lpstr>
      <vt:lpstr>SCIKIT LEARN</vt:lpstr>
      <vt:lpstr>PANDAS</vt:lpstr>
      <vt:lpstr>NUMPY</vt:lpstr>
      <vt:lpstr>PREREQUISITES</vt:lpstr>
      <vt:lpstr>STEPS FOR DETECTING PARKINSON’S DISEASE</vt:lpstr>
      <vt:lpstr>PowerPoint Presentation</vt:lpstr>
      <vt:lpstr>PowerPoint Presentation</vt:lpstr>
      <vt:lpstr>PowerPoint Presentation</vt:lpstr>
      <vt:lpstr>PowerPoint Presentation</vt:lpstr>
      <vt:lpstr>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DISEASE PREDICTION</dc:title>
  <dc:creator>Siddharth Anand</dc:creator>
  <cp:lastModifiedBy>Drishya Dinesh</cp:lastModifiedBy>
  <cp:revision>3</cp:revision>
  <dcterms:created xsi:type="dcterms:W3CDTF">2022-04-11T16:56:43Z</dcterms:created>
  <dcterms:modified xsi:type="dcterms:W3CDTF">2022-04-12T04:53:29Z</dcterms:modified>
</cp:coreProperties>
</file>