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6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AF9EB-3C92-43A1-82BA-CD38C924093F}"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DA2CE-914F-44BF-BDB6-B0EBA9D6E551}" type="slidenum">
              <a:rPr lang="en-IN" smtClean="0"/>
              <a:t>‹#›</a:t>
            </a:fld>
            <a:endParaRPr lang="en-IN"/>
          </a:p>
        </p:txBody>
      </p:sp>
    </p:spTree>
    <p:extLst>
      <p:ext uri="{BB962C8B-B14F-4D97-AF65-F5344CB8AC3E}">
        <p14:creationId xmlns:p14="http://schemas.microsoft.com/office/powerpoint/2010/main" val="77011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EDA2CE-914F-44BF-BDB6-B0EBA9D6E551}" type="slidenum">
              <a:rPr lang="en-IN" smtClean="0"/>
              <a:t>2</a:t>
            </a:fld>
            <a:endParaRPr lang="en-IN"/>
          </a:p>
        </p:txBody>
      </p:sp>
    </p:spTree>
    <p:extLst>
      <p:ext uri="{BB962C8B-B14F-4D97-AF65-F5344CB8AC3E}">
        <p14:creationId xmlns:p14="http://schemas.microsoft.com/office/powerpoint/2010/main" val="4227769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E052-CD6C-D58D-87CD-8F121C2EE3DB}"/>
              </a:ext>
            </a:extLst>
          </p:cNvPr>
          <p:cNvSpPr>
            <a:spLocks noGrp="1"/>
          </p:cNvSpPr>
          <p:nvPr>
            <p:ph type="title"/>
          </p:nvPr>
        </p:nvSpPr>
        <p:spPr>
          <a:xfrm>
            <a:off x="1367576" y="2029968"/>
            <a:ext cx="10355032" cy="1188720"/>
          </a:xfrm>
        </p:spPr>
        <p:txBody>
          <a:bodyPr>
            <a:normAutofit fontScale="90000"/>
          </a:bodyPr>
          <a:lstStyle/>
          <a:p>
            <a:r>
              <a:rPr lang="en-IN" b="1" dirty="0"/>
              <a:t>Introduction to Gen AI and Simple LLM Inference On CPU </a:t>
            </a:r>
            <a:br>
              <a:rPr lang="en-IN" b="1" dirty="0"/>
            </a:br>
            <a:r>
              <a:rPr lang="en-IN" b="1" dirty="0"/>
              <a:t>and Fine-Tuning of LLM Model to create a Custom Chatbot</a:t>
            </a:r>
            <a:br>
              <a:rPr lang="en-IN" b="1" dirty="0"/>
            </a:br>
            <a:endParaRPr lang="en-IN" dirty="0"/>
          </a:p>
        </p:txBody>
      </p:sp>
      <p:sp>
        <p:nvSpPr>
          <p:cNvPr id="3" name="Content Placeholder 2">
            <a:extLst>
              <a:ext uri="{FF2B5EF4-FFF2-40B4-BE49-F238E27FC236}">
                <a16:creationId xmlns:a16="http://schemas.microsoft.com/office/drawing/2014/main" id="{4EDBB249-5533-79EB-2237-C2AF0FDCF9A4}"/>
              </a:ext>
            </a:extLst>
          </p:cNvPr>
          <p:cNvSpPr>
            <a:spLocks noGrp="1"/>
          </p:cNvSpPr>
          <p:nvPr>
            <p:ph idx="1"/>
          </p:nvPr>
        </p:nvSpPr>
        <p:spPr>
          <a:xfrm>
            <a:off x="866729" y="5010912"/>
            <a:ext cx="11029615" cy="1243584"/>
          </a:xfrm>
        </p:spPr>
        <p:txBody>
          <a:bodyPr/>
          <a:lstStyle/>
          <a:p>
            <a:pPr marL="0" indent="0">
              <a:buNone/>
            </a:pPr>
            <a:r>
              <a:rPr lang="en-IN" b="1" dirty="0"/>
              <a:t>Prepared By:                                                                                                                                               Guided By:</a:t>
            </a:r>
          </a:p>
          <a:p>
            <a:pPr marL="0" indent="0">
              <a:buNone/>
            </a:pPr>
            <a:r>
              <a:rPr lang="en-IN" dirty="0"/>
              <a:t>Drishya Nair                                                                                                                                                 Prof. Ashish Pandey</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13274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259A-1E52-2C09-A94A-57FD10D04D74}"/>
              </a:ext>
            </a:extLst>
          </p:cNvPr>
          <p:cNvSpPr>
            <a:spLocks noGrp="1"/>
          </p:cNvSpPr>
          <p:nvPr>
            <p:ph type="title"/>
          </p:nvPr>
        </p:nvSpPr>
        <p:spPr>
          <a:xfrm>
            <a:off x="4193072" y="649224"/>
            <a:ext cx="4309905" cy="539496"/>
          </a:xfrm>
        </p:spPr>
        <p:txBody>
          <a:bodyPr/>
          <a:lstStyle/>
          <a:p>
            <a:r>
              <a:rPr lang="en-IN" dirty="0"/>
              <a:t>Problem Statement</a:t>
            </a:r>
          </a:p>
        </p:txBody>
      </p:sp>
      <p:sp>
        <p:nvSpPr>
          <p:cNvPr id="3" name="Content Placeholder 2">
            <a:extLst>
              <a:ext uri="{FF2B5EF4-FFF2-40B4-BE49-F238E27FC236}">
                <a16:creationId xmlns:a16="http://schemas.microsoft.com/office/drawing/2014/main" id="{B4B4F0EA-8C2B-CE6D-1684-F187076C39A2}"/>
              </a:ext>
            </a:extLst>
          </p:cNvPr>
          <p:cNvSpPr>
            <a:spLocks noGrp="1"/>
          </p:cNvSpPr>
          <p:nvPr>
            <p:ph idx="1"/>
          </p:nvPr>
        </p:nvSpPr>
        <p:spPr>
          <a:xfrm>
            <a:off x="407456" y="2258569"/>
            <a:ext cx="11029615" cy="2642616"/>
          </a:xfrm>
        </p:spPr>
        <p:txBody>
          <a:bodyPr>
            <a:normAutofit fontScale="70000" lnSpcReduction="20000"/>
          </a:bodyPr>
          <a:lstStyle/>
          <a:p>
            <a:pPr algn="just"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Utilizes machine learning to create content (text, images, music).</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Learns patterns from extensive datasets to generate human-like outputs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Trained on vast text datasets.</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Capable of understanding and generating natural language. </a:t>
            </a:r>
          </a:p>
          <a:p>
            <a:pPr algn="just"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Adapting a pre-trained LLM to a specific dataset.</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300" b="0" i="0" u="none" strike="noStrike" cap="none" normalizeH="0" baseline="0" dirty="0">
                <a:ln>
                  <a:noFill/>
                </a:ln>
                <a:solidFill>
                  <a:schemeClr val="tx1"/>
                </a:solidFill>
                <a:effectLst/>
                <a:latin typeface="Arial" panose="020B0604020202020204" pitchFamily="34" charset="0"/>
              </a:rPr>
              <a:t>Tailors the model for particular tasks or domains.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IN" sz="2000" dirty="0"/>
          </a:p>
        </p:txBody>
      </p:sp>
      <p:sp>
        <p:nvSpPr>
          <p:cNvPr id="9" name="TextBox 8">
            <a:extLst>
              <a:ext uri="{FF2B5EF4-FFF2-40B4-BE49-F238E27FC236}">
                <a16:creationId xmlns:a16="http://schemas.microsoft.com/office/drawing/2014/main" id="{E447468F-9B11-D5A9-A293-08E9CCB31B3D}"/>
              </a:ext>
            </a:extLst>
          </p:cNvPr>
          <p:cNvSpPr txBox="1"/>
          <p:nvPr/>
        </p:nvSpPr>
        <p:spPr>
          <a:xfrm>
            <a:off x="419176" y="1493818"/>
            <a:ext cx="11857696" cy="677108"/>
          </a:xfrm>
          <a:prstGeom prst="rect">
            <a:avLst/>
          </a:prstGeom>
          <a:noFill/>
        </p:spPr>
        <p:txBody>
          <a:bodyPr wrap="square" rtlCol="0">
            <a:spAutoFit/>
          </a:bodyPr>
          <a:lstStyle/>
          <a:p>
            <a:r>
              <a:rPr lang="en-IN" b="1" dirty="0"/>
              <a:t>Introduction to Gen AI and Simple LLM Inference On CPU and Fine-Tuning of LLM Model to create a Custom Chatbot</a:t>
            </a:r>
          </a:p>
          <a:p>
            <a:endParaRPr lang="en-IN" sz="2000" b="1" dirty="0"/>
          </a:p>
        </p:txBody>
      </p:sp>
    </p:spTree>
    <p:extLst>
      <p:ext uri="{BB962C8B-B14F-4D97-AF65-F5344CB8AC3E}">
        <p14:creationId xmlns:p14="http://schemas.microsoft.com/office/powerpoint/2010/main" val="403006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4631984" y="566928"/>
            <a:ext cx="2701504" cy="555852"/>
          </a:xfrm>
        </p:spPr>
        <p:txBody>
          <a:bodyPr/>
          <a:lstStyle/>
          <a:p>
            <a:r>
              <a:rPr lang="en-IN" dirty="0"/>
              <a:t>Unique Idea </a:t>
            </a:r>
          </a:p>
        </p:txBody>
      </p:sp>
      <p:sp>
        <p:nvSpPr>
          <p:cNvPr id="3" name="Content Placeholder 2">
            <a:extLst>
              <a:ext uri="{FF2B5EF4-FFF2-40B4-BE49-F238E27FC236}">
                <a16:creationId xmlns:a16="http://schemas.microsoft.com/office/drawing/2014/main" id="{B4A719ED-3ABF-C047-AB66-AE5D0EAD0B16}"/>
              </a:ext>
            </a:extLst>
          </p:cNvPr>
          <p:cNvSpPr>
            <a:spLocks noGrp="1"/>
          </p:cNvSpPr>
          <p:nvPr>
            <p:ph idx="1"/>
          </p:nvPr>
        </p:nvSpPr>
        <p:spPr>
          <a:xfrm>
            <a:off x="1738396" y="1287372"/>
            <a:ext cx="8715208" cy="555852"/>
          </a:xfrm>
        </p:spPr>
        <p:txBody>
          <a:bodyPr>
            <a:normAutofit/>
          </a:bodyPr>
          <a:lstStyle/>
          <a:p>
            <a:pPr marL="0" indent="0">
              <a:buNone/>
            </a:pPr>
            <a:r>
              <a:rPr lang="en-US" sz="1800" b="1" dirty="0"/>
              <a:t>Hierarchical Learning Strategy for Chatbot Fine-Tuning : Mimicking Child Development</a:t>
            </a:r>
            <a:endParaRPr lang="en-IN" sz="1800" b="1" dirty="0"/>
          </a:p>
        </p:txBody>
      </p:sp>
      <p:sp>
        <p:nvSpPr>
          <p:cNvPr id="4" name="Content Placeholder 2">
            <a:extLst>
              <a:ext uri="{FF2B5EF4-FFF2-40B4-BE49-F238E27FC236}">
                <a16:creationId xmlns:a16="http://schemas.microsoft.com/office/drawing/2014/main" id="{626B91A5-C282-975F-D3C9-253E6750B01A}"/>
              </a:ext>
            </a:extLst>
          </p:cNvPr>
          <p:cNvSpPr txBox="1">
            <a:spLocks/>
          </p:cNvSpPr>
          <p:nvPr/>
        </p:nvSpPr>
        <p:spPr>
          <a:xfrm>
            <a:off x="661477" y="2770632"/>
            <a:ext cx="11029615" cy="4306824"/>
          </a:xfrm>
          <a:prstGeom prst="rect">
            <a:avLst/>
          </a:prstGeom>
        </p:spPr>
        <p:txBody>
          <a:bodyPr vert="horz" lIns="91440" tIns="45720" rIns="91440" bIns="45720" rtlCol="0" anchor="ctr">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defTabSz="914400" eaLnBrk="0" fontAlgn="base" hangingPunct="0">
              <a:lnSpc>
                <a:spcPct val="100000"/>
              </a:lnSpc>
              <a:spcBef>
                <a:spcPct val="0"/>
              </a:spcBef>
              <a:spcAft>
                <a:spcPct val="0"/>
              </a:spcAft>
              <a:buSzTx/>
              <a:buFont typeface="Wingdings" panose="05000000000000000000" pitchFamily="2" charset="2"/>
              <a:buChar char="§"/>
            </a:pPr>
            <a:endParaRPr lang="en-US" altLang="en-US" sz="1600" dirty="0">
              <a:solidFill>
                <a:schemeClr val="tx1"/>
              </a:solidFill>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 the LLM on essential language constructs and simple conversational data.</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Focus on teaching the model basic grammar, common phrases, and everyday interactions.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Gradually introduce intermediate-level data to enhance contextual comprehension.</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 the model on more varied and slightly complex conversations, incorporating different scenarios and cultural contexts.</a:t>
            </a:r>
          </a:p>
          <a:p>
            <a:pPr marL="0" marR="0" lvl="0" indent="0" algn="just" defTabSz="914400" rtl="0" eaLnBrk="0" fontAlgn="base" latinLnBrk="0" hangingPunct="0">
              <a:lnSpc>
                <a:spcPct val="100000"/>
              </a:lnSpc>
              <a:spcBef>
                <a:spcPct val="0"/>
              </a:spcBef>
              <a:spcAft>
                <a:spcPct val="0"/>
              </a:spcAft>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Provide advanced datasets that include technical and domain-specific knowledge.</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Fine-tune the model to handle complex queries, nuanced dialogues, and specific industry jargon.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 a step-by-step curriculum, similar to educational syllabuses, to systematically introduce data.</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Employ continuous evaluation and feedback loops to monitor the model’s progress and adjust training data accordingly.</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Incorporate reinforcement learning techniques to refine the model’s responses based on user interactions.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23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SzTx/>
              <a:buFont typeface="Wingdings 2" panose="05020102010507070707" pitchFamily="18" charset="2"/>
              <a:buNone/>
            </a:pPr>
            <a:endParaRPr lang="en-US" altLang="en-US" sz="1600" dirty="0">
              <a:solidFill>
                <a:schemeClr val="tx1"/>
              </a:solidFill>
              <a:latin typeface="Arial" panose="020B0604020202020204" pitchFamily="34" charset="0"/>
            </a:endParaRPr>
          </a:p>
          <a:p>
            <a:pPr marL="0" indent="0">
              <a:buFont typeface="Wingdings 2" panose="05020102010507070707" pitchFamily="18" charset="2"/>
              <a:buNone/>
            </a:pPr>
            <a:endParaRPr lang="en-IN" sz="2000" dirty="0"/>
          </a:p>
        </p:txBody>
      </p:sp>
    </p:spTree>
    <p:extLst>
      <p:ext uri="{BB962C8B-B14F-4D97-AF65-F5344CB8AC3E}">
        <p14:creationId xmlns:p14="http://schemas.microsoft.com/office/powerpoint/2010/main" val="265794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4430816" y="566928"/>
            <a:ext cx="3652480" cy="555852"/>
          </a:xfrm>
        </p:spPr>
        <p:txBody>
          <a:bodyPr>
            <a:normAutofit/>
          </a:bodyPr>
          <a:lstStyle/>
          <a:p>
            <a:r>
              <a:rPr lang="en-IN" dirty="0"/>
              <a:t>Features offered </a:t>
            </a:r>
          </a:p>
        </p:txBody>
      </p:sp>
      <p:sp>
        <p:nvSpPr>
          <p:cNvPr id="4" name="Content Placeholder 2">
            <a:extLst>
              <a:ext uri="{FF2B5EF4-FFF2-40B4-BE49-F238E27FC236}">
                <a16:creationId xmlns:a16="http://schemas.microsoft.com/office/drawing/2014/main" id="{626B91A5-C282-975F-D3C9-253E6750B01A}"/>
              </a:ext>
            </a:extLst>
          </p:cNvPr>
          <p:cNvSpPr txBox="1">
            <a:spLocks/>
          </p:cNvSpPr>
          <p:nvPr/>
        </p:nvSpPr>
        <p:spPr>
          <a:xfrm>
            <a:off x="1091245" y="1764792"/>
            <a:ext cx="11029615" cy="609904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defTabSz="914400" eaLnBrk="0" fontAlgn="base" hangingPunct="0">
              <a:lnSpc>
                <a:spcPct val="100000"/>
              </a:lnSpc>
              <a:spcBef>
                <a:spcPct val="0"/>
              </a:spcBef>
              <a:spcAft>
                <a:spcPct val="0"/>
              </a:spcAft>
              <a:buSzTx/>
              <a:buFont typeface="Wingdings" panose="05000000000000000000" pitchFamily="2" charset="2"/>
              <a:buChar char="§"/>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Ability to comprehend and respond appropriately to various conversational contexts.</a:t>
            </a:r>
          </a:p>
          <a:p>
            <a:pPr marL="0" marR="0" lvl="0" indent="0" algn="l" defTabSz="914400" rtl="0" eaLnBrk="0" fontAlgn="base" latinLnBrk="0" hangingPunct="0">
              <a:lnSpc>
                <a:spcPct val="100000"/>
              </a:lnSpc>
              <a:spcBef>
                <a:spcPct val="0"/>
              </a:spcBef>
              <a:spcAft>
                <a:spcPct val="0"/>
              </a:spcAft>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Improved handling of multi-turn conversations, maintaining context across interactions.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Gradual improvement in performance as the chatbot learns from interactions.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Capability to update knowledge base dynamically with new information.</a:t>
            </a:r>
          </a:p>
          <a:p>
            <a:pPr marL="0" marR="0" lvl="0" indent="0" algn="l" defTabSz="914400" rtl="0" eaLnBrk="0" fontAlgn="base" latinLnBrk="0" hangingPunct="0">
              <a:lnSpc>
                <a:spcPct val="100000"/>
              </a:lnSpc>
              <a:spcBef>
                <a:spcPct val="0"/>
              </a:spcBef>
              <a:spcAft>
                <a:spcPct val="0"/>
              </a:spcAft>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Customizable to provide specialized responses based on specific industry or domain knowledge.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Integration of technical jargon and industry-specific terminology.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Tailored responses based on user preferences and historical interactions.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Capability to remember user preferences and adapt accordingly.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Enhanced language comprehension and generation, producing human-like responses.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Ability to understand and respond to diverse linguistic nuances and variations.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Capability to detect and appropriately respond to user emotions and sentiments.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Providing empathetic and contextually sensitive replies.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lang="en-US" sz="1400" dirty="0"/>
              <a:t>Analytics to track performance, identify improvement areas, and measure user satisfaction.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SzTx/>
              <a:buFont typeface="Wingdings 2" panose="05020102010507070707" pitchFamily="18" charset="2"/>
              <a:buNone/>
            </a:pPr>
            <a:endParaRPr lang="en-US" altLang="en-US" sz="1400" dirty="0">
              <a:solidFill>
                <a:schemeClr val="tx1"/>
              </a:solidFill>
              <a:latin typeface="Arial" panose="020B0604020202020204" pitchFamily="34" charset="0"/>
            </a:endParaRPr>
          </a:p>
          <a:p>
            <a:pPr marL="0" indent="0">
              <a:buFont typeface="Wingdings 2" panose="05020102010507070707" pitchFamily="18" charset="2"/>
              <a:buNone/>
            </a:pPr>
            <a:endParaRPr lang="en-IN" sz="1400" dirty="0"/>
          </a:p>
        </p:txBody>
      </p:sp>
    </p:spTree>
    <p:extLst>
      <p:ext uri="{BB962C8B-B14F-4D97-AF65-F5344CB8AC3E}">
        <p14:creationId xmlns:p14="http://schemas.microsoft.com/office/powerpoint/2010/main" val="50949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4447771" y="617421"/>
            <a:ext cx="3935944" cy="555852"/>
          </a:xfrm>
        </p:spPr>
        <p:txBody>
          <a:bodyPr>
            <a:normAutofit/>
          </a:bodyPr>
          <a:lstStyle/>
          <a:p>
            <a:r>
              <a:rPr lang="en-IN" dirty="0"/>
              <a:t>Process Flow</a:t>
            </a:r>
          </a:p>
        </p:txBody>
      </p:sp>
      <p:sp>
        <p:nvSpPr>
          <p:cNvPr id="9" name="Google Shape;155;p15">
            <a:extLst>
              <a:ext uri="{FF2B5EF4-FFF2-40B4-BE49-F238E27FC236}">
                <a16:creationId xmlns:a16="http://schemas.microsoft.com/office/drawing/2014/main" id="{BE7AB3C3-FCD0-9B3A-9E8F-4D8FA119A243}"/>
              </a:ext>
            </a:extLst>
          </p:cNvPr>
          <p:cNvSpPr/>
          <p:nvPr/>
        </p:nvSpPr>
        <p:spPr>
          <a:xfrm>
            <a:off x="188819" y="2153094"/>
            <a:ext cx="1353172" cy="854894"/>
          </a:xfrm>
          <a:prstGeom prst="ellipse">
            <a:avLst/>
          </a:prstGeom>
          <a:solidFill>
            <a:srgbClr val="F9CB9C"/>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Start</a:t>
            </a:r>
            <a:endParaRPr sz="1200" dirty="0">
              <a:solidFill>
                <a:schemeClr val="dk1"/>
              </a:solidFill>
              <a:latin typeface="Nunito Medium"/>
              <a:ea typeface="Nunito Medium"/>
              <a:cs typeface="Nunito Medium"/>
              <a:sym typeface="Nunito Medium"/>
            </a:endParaRPr>
          </a:p>
        </p:txBody>
      </p:sp>
      <p:sp>
        <p:nvSpPr>
          <p:cNvPr id="24" name="Rectangle 23">
            <a:extLst>
              <a:ext uri="{FF2B5EF4-FFF2-40B4-BE49-F238E27FC236}">
                <a16:creationId xmlns:a16="http://schemas.microsoft.com/office/drawing/2014/main" id="{6F6D0B23-7631-A875-0738-E30C6A742BE7}"/>
              </a:ext>
            </a:extLst>
          </p:cNvPr>
          <p:cNvSpPr/>
          <p:nvPr/>
        </p:nvSpPr>
        <p:spPr>
          <a:xfrm>
            <a:off x="1984248" y="2153094"/>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Data ingestion and preprocessing</a:t>
            </a:r>
            <a:endParaRPr lang="en-IN" sz="1200" dirty="0"/>
          </a:p>
        </p:txBody>
      </p:sp>
      <p:sp>
        <p:nvSpPr>
          <p:cNvPr id="25" name="Rectangle 24">
            <a:extLst>
              <a:ext uri="{FF2B5EF4-FFF2-40B4-BE49-F238E27FC236}">
                <a16:creationId xmlns:a16="http://schemas.microsoft.com/office/drawing/2014/main" id="{77B715C1-08E4-0627-3338-D16364BF1C69}"/>
              </a:ext>
            </a:extLst>
          </p:cNvPr>
          <p:cNvSpPr/>
          <p:nvPr/>
        </p:nvSpPr>
        <p:spPr>
          <a:xfrm>
            <a:off x="4301025" y="2153094"/>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dk1"/>
                </a:solidFill>
                <a:latin typeface="Nunito Medium"/>
                <a:sym typeface="Nunito Medium"/>
              </a:rPr>
              <a:t>B</a:t>
            </a:r>
            <a:r>
              <a:rPr lang="en" sz="1200" dirty="0">
                <a:solidFill>
                  <a:schemeClr val="dk1"/>
                </a:solidFill>
                <a:latin typeface="Nunito Medium"/>
                <a:sym typeface="Nunito Medium"/>
              </a:rPr>
              <a:t>asic Training Phase</a:t>
            </a:r>
            <a:endParaRPr lang="en-IN" sz="1200" dirty="0"/>
          </a:p>
        </p:txBody>
      </p:sp>
      <p:sp>
        <p:nvSpPr>
          <p:cNvPr id="26" name="Rectangle 25">
            <a:extLst>
              <a:ext uri="{FF2B5EF4-FFF2-40B4-BE49-F238E27FC236}">
                <a16:creationId xmlns:a16="http://schemas.microsoft.com/office/drawing/2014/main" id="{86868D95-95EE-5942-D6DD-D05D4DEDF192}"/>
              </a:ext>
            </a:extLst>
          </p:cNvPr>
          <p:cNvSpPr/>
          <p:nvPr/>
        </p:nvSpPr>
        <p:spPr>
          <a:xfrm>
            <a:off x="6581226" y="2153094"/>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Intermediate Training Phase</a:t>
            </a:r>
            <a:endParaRPr lang="en-IN" sz="1200" dirty="0"/>
          </a:p>
        </p:txBody>
      </p:sp>
      <p:sp>
        <p:nvSpPr>
          <p:cNvPr id="27" name="Rectangle 26">
            <a:extLst>
              <a:ext uri="{FF2B5EF4-FFF2-40B4-BE49-F238E27FC236}">
                <a16:creationId xmlns:a16="http://schemas.microsoft.com/office/drawing/2014/main" id="{6E793986-6493-3384-A22C-181C64F9F93C}"/>
              </a:ext>
            </a:extLst>
          </p:cNvPr>
          <p:cNvSpPr/>
          <p:nvPr/>
        </p:nvSpPr>
        <p:spPr>
          <a:xfrm>
            <a:off x="8940675" y="2153094"/>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Advance Training Phase</a:t>
            </a:r>
            <a:endParaRPr lang="en-IN" sz="1200" dirty="0"/>
          </a:p>
        </p:txBody>
      </p:sp>
      <p:sp>
        <p:nvSpPr>
          <p:cNvPr id="28" name="Rectangle 27">
            <a:extLst>
              <a:ext uri="{FF2B5EF4-FFF2-40B4-BE49-F238E27FC236}">
                <a16:creationId xmlns:a16="http://schemas.microsoft.com/office/drawing/2014/main" id="{2EE2306E-2869-2BDC-1796-EB0D0B7F793C}"/>
              </a:ext>
            </a:extLst>
          </p:cNvPr>
          <p:cNvSpPr/>
          <p:nvPr/>
        </p:nvSpPr>
        <p:spPr>
          <a:xfrm>
            <a:off x="8940675" y="3558222"/>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Model Deployment</a:t>
            </a:r>
            <a:endParaRPr lang="en-IN" sz="1200" dirty="0"/>
          </a:p>
        </p:txBody>
      </p:sp>
      <p:sp>
        <p:nvSpPr>
          <p:cNvPr id="29" name="Rectangle 28">
            <a:extLst>
              <a:ext uri="{FF2B5EF4-FFF2-40B4-BE49-F238E27FC236}">
                <a16:creationId xmlns:a16="http://schemas.microsoft.com/office/drawing/2014/main" id="{35277C03-C71B-DAE2-F637-88D66C7DFCC5}"/>
              </a:ext>
            </a:extLst>
          </p:cNvPr>
          <p:cNvSpPr/>
          <p:nvPr/>
        </p:nvSpPr>
        <p:spPr>
          <a:xfrm>
            <a:off x="8940675" y="4963350"/>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User Interaction</a:t>
            </a:r>
            <a:endParaRPr lang="en-IN" sz="1200" dirty="0"/>
          </a:p>
        </p:txBody>
      </p:sp>
      <p:sp>
        <p:nvSpPr>
          <p:cNvPr id="30" name="Rectangle 29">
            <a:extLst>
              <a:ext uri="{FF2B5EF4-FFF2-40B4-BE49-F238E27FC236}">
                <a16:creationId xmlns:a16="http://schemas.microsoft.com/office/drawing/2014/main" id="{3E46B5DC-6291-4B40-FA59-5FA89221849E}"/>
              </a:ext>
            </a:extLst>
          </p:cNvPr>
          <p:cNvSpPr/>
          <p:nvPr/>
        </p:nvSpPr>
        <p:spPr>
          <a:xfrm>
            <a:off x="6581226" y="3558222"/>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Feedback Loop</a:t>
            </a:r>
            <a:endParaRPr lang="en-IN" sz="1200" dirty="0"/>
          </a:p>
        </p:txBody>
      </p:sp>
      <p:sp>
        <p:nvSpPr>
          <p:cNvPr id="31" name="Rectangle 30">
            <a:extLst>
              <a:ext uri="{FF2B5EF4-FFF2-40B4-BE49-F238E27FC236}">
                <a16:creationId xmlns:a16="http://schemas.microsoft.com/office/drawing/2014/main" id="{E98CCFE1-EFB8-5F97-B2E0-0437EFC5DB3F}"/>
              </a:ext>
            </a:extLst>
          </p:cNvPr>
          <p:cNvSpPr/>
          <p:nvPr/>
        </p:nvSpPr>
        <p:spPr>
          <a:xfrm>
            <a:off x="4182153" y="3558222"/>
            <a:ext cx="1929384" cy="960120"/>
          </a:xfrm>
          <a:prstGeom prst="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200" dirty="0">
                <a:solidFill>
                  <a:schemeClr val="dk1"/>
                </a:solidFill>
                <a:latin typeface="Nunito Medium"/>
                <a:sym typeface="Nunito Medium"/>
              </a:rPr>
              <a:t>Data ingestion and preprocessing</a:t>
            </a:r>
            <a:endParaRPr lang="en-IN" sz="1200" dirty="0"/>
          </a:p>
        </p:txBody>
      </p:sp>
      <p:sp>
        <p:nvSpPr>
          <p:cNvPr id="32" name="Google Shape;155;p15">
            <a:extLst>
              <a:ext uri="{FF2B5EF4-FFF2-40B4-BE49-F238E27FC236}">
                <a16:creationId xmlns:a16="http://schemas.microsoft.com/office/drawing/2014/main" id="{049F9B3E-D250-1784-A8FC-F919F735ABD1}"/>
              </a:ext>
            </a:extLst>
          </p:cNvPr>
          <p:cNvSpPr/>
          <p:nvPr/>
        </p:nvSpPr>
        <p:spPr>
          <a:xfrm>
            <a:off x="2137007" y="3663448"/>
            <a:ext cx="1353172" cy="854894"/>
          </a:xfrm>
          <a:prstGeom prst="ellipse">
            <a:avLst/>
          </a:prstGeom>
          <a:solidFill>
            <a:srgbClr val="F9CB9C"/>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End</a:t>
            </a:r>
            <a:endParaRPr sz="1200" dirty="0">
              <a:solidFill>
                <a:schemeClr val="dk1"/>
              </a:solidFill>
              <a:latin typeface="Nunito Medium"/>
              <a:ea typeface="Nunito Medium"/>
              <a:cs typeface="Nunito Medium"/>
              <a:sym typeface="Nunito Medium"/>
            </a:endParaRPr>
          </a:p>
        </p:txBody>
      </p:sp>
      <p:sp>
        <p:nvSpPr>
          <p:cNvPr id="33" name="Google Shape;156;p15">
            <a:extLst>
              <a:ext uri="{FF2B5EF4-FFF2-40B4-BE49-F238E27FC236}">
                <a16:creationId xmlns:a16="http://schemas.microsoft.com/office/drawing/2014/main" id="{CD7C9BDC-C04B-E66D-8C7C-EC70BE0869D7}"/>
              </a:ext>
            </a:extLst>
          </p:cNvPr>
          <p:cNvSpPr/>
          <p:nvPr/>
        </p:nvSpPr>
        <p:spPr>
          <a:xfrm>
            <a:off x="1633431" y="2519820"/>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4" name="Google Shape;156;p15">
            <a:extLst>
              <a:ext uri="{FF2B5EF4-FFF2-40B4-BE49-F238E27FC236}">
                <a16:creationId xmlns:a16="http://schemas.microsoft.com/office/drawing/2014/main" id="{074D1DB6-96C6-8224-9A75-EB2607595B27}"/>
              </a:ext>
            </a:extLst>
          </p:cNvPr>
          <p:cNvSpPr/>
          <p:nvPr/>
        </p:nvSpPr>
        <p:spPr>
          <a:xfrm>
            <a:off x="3950703" y="2519820"/>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5" name="Google Shape;156;p15">
            <a:extLst>
              <a:ext uri="{FF2B5EF4-FFF2-40B4-BE49-F238E27FC236}">
                <a16:creationId xmlns:a16="http://schemas.microsoft.com/office/drawing/2014/main" id="{9DAD7A5C-11AD-1144-FF64-E172B89E9910}"/>
              </a:ext>
            </a:extLst>
          </p:cNvPr>
          <p:cNvSpPr/>
          <p:nvPr/>
        </p:nvSpPr>
        <p:spPr>
          <a:xfrm>
            <a:off x="6230409" y="2519820"/>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6" name="Google Shape;156;p15">
            <a:extLst>
              <a:ext uri="{FF2B5EF4-FFF2-40B4-BE49-F238E27FC236}">
                <a16:creationId xmlns:a16="http://schemas.microsoft.com/office/drawing/2014/main" id="{53DF8E1E-5561-3E82-AC8F-FFCC10B1D7D4}"/>
              </a:ext>
            </a:extLst>
          </p:cNvPr>
          <p:cNvSpPr/>
          <p:nvPr/>
        </p:nvSpPr>
        <p:spPr>
          <a:xfrm>
            <a:off x="8558211" y="2519820"/>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7" name="Google Shape;156;p15">
            <a:extLst>
              <a:ext uri="{FF2B5EF4-FFF2-40B4-BE49-F238E27FC236}">
                <a16:creationId xmlns:a16="http://schemas.microsoft.com/office/drawing/2014/main" id="{EF1A4EC7-A998-A3FD-A360-5C36AF2CB42A}"/>
              </a:ext>
            </a:extLst>
          </p:cNvPr>
          <p:cNvSpPr/>
          <p:nvPr/>
        </p:nvSpPr>
        <p:spPr>
          <a:xfrm rot="5400000">
            <a:off x="9699373" y="3239058"/>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156;p15">
            <a:extLst>
              <a:ext uri="{FF2B5EF4-FFF2-40B4-BE49-F238E27FC236}">
                <a16:creationId xmlns:a16="http://schemas.microsoft.com/office/drawing/2014/main" id="{BF47668F-7C50-1D77-D6E5-B1F1ADBCBAE9}"/>
              </a:ext>
            </a:extLst>
          </p:cNvPr>
          <p:cNvSpPr/>
          <p:nvPr/>
        </p:nvSpPr>
        <p:spPr>
          <a:xfrm rot="5400000">
            <a:off x="9694265" y="4700649"/>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156;p15">
            <a:extLst>
              <a:ext uri="{FF2B5EF4-FFF2-40B4-BE49-F238E27FC236}">
                <a16:creationId xmlns:a16="http://schemas.microsoft.com/office/drawing/2014/main" id="{22E3C757-CBA2-09DA-2196-E7176E80E6FB}"/>
              </a:ext>
            </a:extLst>
          </p:cNvPr>
          <p:cNvSpPr/>
          <p:nvPr/>
        </p:nvSpPr>
        <p:spPr>
          <a:xfrm rot="10800000">
            <a:off x="8575261" y="3977561"/>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156;p15">
            <a:extLst>
              <a:ext uri="{FF2B5EF4-FFF2-40B4-BE49-F238E27FC236}">
                <a16:creationId xmlns:a16="http://schemas.microsoft.com/office/drawing/2014/main" id="{067F9C70-6A3E-DE1E-4916-7C9B53DC33CE}"/>
              </a:ext>
            </a:extLst>
          </p:cNvPr>
          <p:cNvSpPr/>
          <p:nvPr/>
        </p:nvSpPr>
        <p:spPr>
          <a:xfrm rot="10800000">
            <a:off x="6184689" y="3969454"/>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156;p15">
            <a:extLst>
              <a:ext uri="{FF2B5EF4-FFF2-40B4-BE49-F238E27FC236}">
                <a16:creationId xmlns:a16="http://schemas.microsoft.com/office/drawing/2014/main" id="{6D674409-374A-EFCB-93B5-77E0AE6025CF}"/>
              </a:ext>
            </a:extLst>
          </p:cNvPr>
          <p:cNvSpPr/>
          <p:nvPr/>
        </p:nvSpPr>
        <p:spPr>
          <a:xfrm rot="10800000">
            <a:off x="3677621" y="3977560"/>
            <a:ext cx="300762" cy="12144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38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3991707" y="627043"/>
            <a:ext cx="3935944" cy="555852"/>
          </a:xfrm>
        </p:spPr>
        <p:txBody>
          <a:bodyPr>
            <a:normAutofit fontScale="90000"/>
          </a:bodyPr>
          <a:lstStyle/>
          <a:p>
            <a:r>
              <a:rPr lang="en-IN" dirty="0"/>
              <a:t>Architecture Diagram </a:t>
            </a:r>
          </a:p>
        </p:txBody>
      </p:sp>
      <p:sp>
        <p:nvSpPr>
          <p:cNvPr id="3" name="Google Shape;154;p15">
            <a:extLst>
              <a:ext uri="{FF2B5EF4-FFF2-40B4-BE49-F238E27FC236}">
                <a16:creationId xmlns:a16="http://schemas.microsoft.com/office/drawing/2014/main" id="{9D578364-92F3-F3E1-43F6-597E29FCD456}"/>
              </a:ext>
            </a:extLst>
          </p:cNvPr>
          <p:cNvSpPr/>
          <p:nvPr/>
        </p:nvSpPr>
        <p:spPr>
          <a:xfrm>
            <a:off x="1915989" y="1768322"/>
            <a:ext cx="1342752" cy="1411117"/>
          </a:xfrm>
          <a:prstGeom prst="ellipse">
            <a:avLst/>
          </a:prstGeom>
          <a:solidFill>
            <a:srgbClr val="A4C2F4"/>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Data Gathering</a:t>
            </a:r>
            <a:endParaRPr sz="1200" dirty="0">
              <a:solidFill>
                <a:schemeClr val="dk1"/>
              </a:solidFill>
              <a:latin typeface="Nunito Medium"/>
              <a:ea typeface="Nunito Medium"/>
              <a:cs typeface="Nunito Medium"/>
              <a:sym typeface="Nunito Medium"/>
            </a:endParaRPr>
          </a:p>
        </p:txBody>
      </p:sp>
      <p:sp>
        <p:nvSpPr>
          <p:cNvPr id="4" name="Google Shape;156;p15">
            <a:extLst>
              <a:ext uri="{FF2B5EF4-FFF2-40B4-BE49-F238E27FC236}">
                <a16:creationId xmlns:a16="http://schemas.microsoft.com/office/drawing/2014/main" id="{623F778D-3FB3-9566-5F1A-6CFACDB42124}"/>
              </a:ext>
            </a:extLst>
          </p:cNvPr>
          <p:cNvSpPr/>
          <p:nvPr/>
        </p:nvSpPr>
        <p:spPr>
          <a:xfrm>
            <a:off x="3338117" y="2314582"/>
            <a:ext cx="683795" cy="276102"/>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 name="Google Shape;155;p15">
            <a:extLst>
              <a:ext uri="{FF2B5EF4-FFF2-40B4-BE49-F238E27FC236}">
                <a16:creationId xmlns:a16="http://schemas.microsoft.com/office/drawing/2014/main" id="{EFF854F4-9F5C-4DEE-1488-A58DD0125BE3}"/>
              </a:ext>
            </a:extLst>
          </p:cNvPr>
          <p:cNvSpPr/>
          <p:nvPr/>
        </p:nvSpPr>
        <p:spPr>
          <a:xfrm>
            <a:off x="4178934" y="1749875"/>
            <a:ext cx="1304230" cy="1341900"/>
          </a:xfrm>
          <a:prstGeom prst="ellipse">
            <a:avLst/>
          </a:prstGeom>
          <a:solidFill>
            <a:srgbClr val="F9CB9C"/>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Model Training</a:t>
            </a:r>
            <a:endParaRPr sz="1200" dirty="0">
              <a:solidFill>
                <a:schemeClr val="dk1"/>
              </a:solidFill>
              <a:latin typeface="Nunito Medium"/>
              <a:ea typeface="Nunito Medium"/>
              <a:cs typeface="Nunito Medium"/>
              <a:sym typeface="Nunito Medium"/>
            </a:endParaRPr>
          </a:p>
        </p:txBody>
      </p:sp>
      <p:sp>
        <p:nvSpPr>
          <p:cNvPr id="6" name="Google Shape;156;p15">
            <a:extLst>
              <a:ext uri="{FF2B5EF4-FFF2-40B4-BE49-F238E27FC236}">
                <a16:creationId xmlns:a16="http://schemas.microsoft.com/office/drawing/2014/main" id="{28232298-12BB-6885-7A18-0A8ADA246843}"/>
              </a:ext>
            </a:extLst>
          </p:cNvPr>
          <p:cNvSpPr/>
          <p:nvPr/>
        </p:nvSpPr>
        <p:spPr>
          <a:xfrm>
            <a:off x="5546550" y="2333833"/>
            <a:ext cx="714044" cy="263151"/>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r>
              <a:rPr lang="en-IN" dirty="0"/>
              <a:t>v</a:t>
            </a:r>
            <a:endParaRPr dirty="0"/>
          </a:p>
        </p:txBody>
      </p:sp>
      <p:sp>
        <p:nvSpPr>
          <p:cNvPr id="23" name="Google Shape;158;p15">
            <a:extLst>
              <a:ext uri="{FF2B5EF4-FFF2-40B4-BE49-F238E27FC236}">
                <a16:creationId xmlns:a16="http://schemas.microsoft.com/office/drawing/2014/main" id="{240D83FF-3A4A-CE69-4B4A-0534CA1AA2B6}"/>
              </a:ext>
            </a:extLst>
          </p:cNvPr>
          <p:cNvSpPr/>
          <p:nvPr/>
        </p:nvSpPr>
        <p:spPr>
          <a:xfrm>
            <a:off x="6323981" y="1749875"/>
            <a:ext cx="1291510" cy="1341900"/>
          </a:xfrm>
          <a:prstGeom prst="ellipse">
            <a:avLst/>
          </a:prstGeom>
          <a:solidFill>
            <a:srgbClr val="A4C2F4"/>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Model Testing</a:t>
            </a:r>
            <a:endParaRPr sz="1200" dirty="0">
              <a:solidFill>
                <a:schemeClr val="dk1"/>
              </a:solidFill>
              <a:latin typeface="Nunito Medium"/>
              <a:ea typeface="Nunito Medium"/>
              <a:cs typeface="Nunito Medium"/>
              <a:sym typeface="Nunito Medium"/>
            </a:endParaRPr>
          </a:p>
        </p:txBody>
      </p:sp>
      <p:sp>
        <p:nvSpPr>
          <p:cNvPr id="24" name="Google Shape;164;p15">
            <a:extLst>
              <a:ext uri="{FF2B5EF4-FFF2-40B4-BE49-F238E27FC236}">
                <a16:creationId xmlns:a16="http://schemas.microsoft.com/office/drawing/2014/main" id="{D45D6C40-630E-43D1-A95D-09E7A6D17815}"/>
              </a:ext>
            </a:extLst>
          </p:cNvPr>
          <p:cNvSpPr txBox="1"/>
          <p:nvPr/>
        </p:nvSpPr>
        <p:spPr>
          <a:xfrm>
            <a:off x="6325945" y="3063715"/>
            <a:ext cx="1147642" cy="369302"/>
          </a:xfrm>
          <a:prstGeom prst="rect">
            <a:avLst/>
          </a:prstGeom>
          <a:noFill/>
          <a:ln>
            <a:noFill/>
          </a:ln>
        </p:spPr>
        <p:txBody>
          <a:bodyPr spcFirstLastPara="1" wrap="square" lIns="91425" tIns="91425" rIns="91425" bIns="91425"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latin typeface="Nunito"/>
                <a:ea typeface="Nunito"/>
                <a:cs typeface="Nunito"/>
                <a:sym typeface="Nunito"/>
              </a:rPr>
              <a:t>Re-training</a:t>
            </a:r>
            <a:endParaRPr sz="1200" dirty="0">
              <a:latin typeface="Nunito"/>
              <a:ea typeface="Nunito"/>
              <a:cs typeface="Nunito"/>
              <a:sym typeface="Nunito"/>
            </a:endParaRPr>
          </a:p>
        </p:txBody>
      </p:sp>
      <p:cxnSp>
        <p:nvCxnSpPr>
          <p:cNvPr id="25" name="Google Shape;163;p15">
            <a:extLst>
              <a:ext uri="{FF2B5EF4-FFF2-40B4-BE49-F238E27FC236}">
                <a16:creationId xmlns:a16="http://schemas.microsoft.com/office/drawing/2014/main" id="{3629E4FA-64A0-A3A1-8EFD-30A7E654AA4C}"/>
              </a:ext>
            </a:extLst>
          </p:cNvPr>
          <p:cNvCxnSpPr/>
          <p:nvPr/>
        </p:nvCxnSpPr>
        <p:spPr>
          <a:xfrm rot="5400000">
            <a:off x="6960441" y="1343886"/>
            <a:ext cx="151800" cy="3541200"/>
          </a:xfrm>
          <a:prstGeom prst="curvedConnector3">
            <a:avLst>
              <a:gd name="adj1" fmla="val 256833"/>
            </a:avLst>
          </a:prstGeom>
          <a:noFill/>
          <a:ln w="9525" cap="flat" cmpd="sng">
            <a:solidFill>
              <a:srgbClr val="695D46"/>
            </a:solidFill>
            <a:prstDash val="solid"/>
            <a:round/>
            <a:headEnd type="none" w="med" len="med"/>
            <a:tailEnd type="none" w="med" len="med"/>
          </a:ln>
        </p:spPr>
      </p:cxnSp>
      <p:sp>
        <p:nvSpPr>
          <p:cNvPr id="26" name="Google Shape;159;p15">
            <a:extLst>
              <a:ext uri="{FF2B5EF4-FFF2-40B4-BE49-F238E27FC236}">
                <a16:creationId xmlns:a16="http://schemas.microsoft.com/office/drawing/2014/main" id="{E9458A9D-EBC8-98E9-D836-CD30A7988448}"/>
              </a:ext>
            </a:extLst>
          </p:cNvPr>
          <p:cNvSpPr/>
          <p:nvPr/>
        </p:nvSpPr>
        <p:spPr>
          <a:xfrm>
            <a:off x="8739403" y="1803063"/>
            <a:ext cx="1255276" cy="1235523"/>
          </a:xfrm>
          <a:prstGeom prst="ellipse">
            <a:avLst/>
          </a:prstGeom>
          <a:solidFill>
            <a:srgbClr val="F9CB9C"/>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Fine Tuning</a:t>
            </a:r>
            <a:endParaRPr sz="1200" dirty="0">
              <a:solidFill>
                <a:schemeClr val="dk1"/>
              </a:solidFill>
              <a:latin typeface="Nunito Medium"/>
              <a:ea typeface="Nunito Medium"/>
              <a:cs typeface="Nunito Medium"/>
              <a:sym typeface="Nunito Medium"/>
            </a:endParaRPr>
          </a:p>
        </p:txBody>
      </p:sp>
      <p:sp>
        <p:nvSpPr>
          <p:cNvPr id="27" name="Google Shape;156;p15">
            <a:extLst>
              <a:ext uri="{FF2B5EF4-FFF2-40B4-BE49-F238E27FC236}">
                <a16:creationId xmlns:a16="http://schemas.microsoft.com/office/drawing/2014/main" id="{F3ABC8C8-EEE1-A560-05E5-0C48AA37E1B2}"/>
              </a:ext>
            </a:extLst>
          </p:cNvPr>
          <p:cNvSpPr/>
          <p:nvPr/>
        </p:nvSpPr>
        <p:spPr>
          <a:xfrm>
            <a:off x="7755026" y="2328604"/>
            <a:ext cx="775804" cy="289508"/>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8" name="Google Shape;166;p15">
            <a:extLst>
              <a:ext uri="{FF2B5EF4-FFF2-40B4-BE49-F238E27FC236}">
                <a16:creationId xmlns:a16="http://schemas.microsoft.com/office/drawing/2014/main" id="{D0F3C8E1-5F1D-2753-3E52-8BC1359360A3}"/>
              </a:ext>
            </a:extLst>
          </p:cNvPr>
          <p:cNvSpPr/>
          <p:nvPr/>
        </p:nvSpPr>
        <p:spPr>
          <a:xfrm rot="5400000">
            <a:off x="8941826" y="3522203"/>
            <a:ext cx="850429" cy="258490"/>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9" name="Google Shape;161;p15">
            <a:extLst>
              <a:ext uri="{FF2B5EF4-FFF2-40B4-BE49-F238E27FC236}">
                <a16:creationId xmlns:a16="http://schemas.microsoft.com/office/drawing/2014/main" id="{A8240CED-2658-E168-4E7D-DBE1357EDB01}"/>
              </a:ext>
            </a:extLst>
          </p:cNvPr>
          <p:cNvSpPr/>
          <p:nvPr/>
        </p:nvSpPr>
        <p:spPr>
          <a:xfrm>
            <a:off x="8801280" y="4286443"/>
            <a:ext cx="1255275" cy="1315459"/>
          </a:xfrm>
          <a:prstGeom prst="ellipse">
            <a:avLst/>
          </a:prstGeom>
          <a:solidFill>
            <a:srgbClr val="F9CB9C"/>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200" dirty="0">
                <a:solidFill>
                  <a:schemeClr val="dk1"/>
                </a:solidFill>
                <a:latin typeface="Nunito Medium"/>
                <a:ea typeface="Nunito Medium"/>
                <a:cs typeface="Nunito Medium"/>
                <a:sym typeface="Nunito Medium"/>
              </a:rPr>
              <a:t>Final Model</a:t>
            </a:r>
            <a:endParaRPr sz="1200" dirty="0">
              <a:solidFill>
                <a:schemeClr val="dk1"/>
              </a:solidFill>
              <a:latin typeface="Nunito Medium"/>
              <a:ea typeface="Nunito Medium"/>
              <a:cs typeface="Nunito Medium"/>
              <a:sym typeface="Nunito Medium"/>
            </a:endParaRPr>
          </a:p>
        </p:txBody>
      </p:sp>
      <p:sp>
        <p:nvSpPr>
          <p:cNvPr id="30" name="Google Shape;167;p15">
            <a:extLst>
              <a:ext uri="{FF2B5EF4-FFF2-40B4-BE49-F238E27FC236}">
                <a16:creationId xmlns:a16="http://schemas.microsoft.com/office/drawing/2014/main" id="{5B1B9C99-4253-F4FA-DFD4-15870B8FA69A}"/>
              </a:ext>
            </a:extLst>
          </p:cNvPr>
          <p:cNvSpPr/>
          <p:nvPr/>
        </p:nvSpPr>
        <p:spPr>
          <a:xfrm rot="-9288828">
            <a:off x="5191947" y="4132659"/>
            <a:ext cx="3130074" cy="352448"/>
          </a:xfrm>
          <a:prstGeom prst="notchedRightArrow">
            <a:avLst>
              <a:gd name="adj1" fmla="val 50000"/>
              <a:gd name="adj2" fmla="val 50000"/>
            </a:avLst>
          </a:prstGeom>
          <a:solidFill>
            <a:schemeClr val="tx1"/>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01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3991707" y="627043"/>
            <a:ext cx="3935944" cy="555852"/>
          </a:xfrm>
        </p:spPr>
        <p:txBody>
          <a:bodyPr>
            <a:normAutofit/>
          </a:bodyPr>
          <a:lstStyle/>
          <a:p>
            <a:r>
              <a:rPr lang="en-IN" dirty="0"/>
              <a:t>Technologies Used</a:t>
            </a:r>
          </a:p>
        </p:txBody>
      </p:sp>
      <p:sp>
        <p:nvSpPr>
          <p:cNvPr id="7" name="Content Placeholder 2">
            <a:extLst>
              <a:ext uri="{FF2B5EF4-FFF2-40B4-BE49-F238E27FC236}">
                <a16:creationId xmlns:a16="http://schemas.microsoft.com/office/drawing/2014/main" id="{7ADAF78A-7E3F-A386-7525-7EA724BC4D65}"/>
              </a:ext>
            </a:extLst>
          </p:cNvPr>
          <p:cNvSpPr txBox="1">
            <a:spLocks/>
          </p:cNvSpPr>
          <p:nvPr/>
        </p:nvSpPr>
        <p:spPr>
          <a:xfrm>
            <a:off x="725485" y="822960"/>
            <a:ext cx="11029615" cy="58247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defTabSz="914400" eaLnBrk="0" fontAlgn="base" hangingPunct="0">
              <a:lnSpc>
                <a:spcPct val="100000"/>
              </a:lnSpc>
              <a:spcBef>
                <a:spcPct val="0"/>
              </a:spcBef>
              <a:spcAft>
                <a:spcPct val="0"/>
              </a:spcAft>
              <a:buSzTx/>
              <a:buFont typeface="Wingdings" panose="05000000000000000000" pitchFamily="2" charset="2"/>
              <a:buChar char="§"/>
            </a:pPr>
            <a:endParaRPr lang="en-US" altLang="en-US" sz="1400" dirty="0">
              <a:solidFill>
                <a:schemeClr val="tx1"/>
              </a:solidFill>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Natural Language Processing (NLP) Libraries</a:t>
            </a:r>
            <a:r>
              <a:rPr kumimoji="0" lang="en-US" altLang="en-US" sz="1400" b="0" i="0" u="none" strike="noStrike" cap="none" normalizeH="0" baseline="0" dirty="0">
                <a:ln>
                  <a:noFill/>
                </a:ln>
                <a:solidFill>
                  <a:schemeClr val="tx1"/>
                </a:solidFill>
                <a:effectLst/>
                <a:latin typeface="Arial" panose="020B0604020202020204" pitchFamily="34" charset="0"/>
              </a:rPr>
              <a:t>: Hugging Face's Transformers library for language understanding and generation.</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Machine Learning Frameworks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PyTorch</a:t>
            </a:r>
            <a:r>
              <a:rPr kumimoji="0" lang="en-US" altLang="en-US" sz="1400" b="0" i="0" u="none" strike="noStrike" cap="none" normalizeH="0" baseline="0" dirty="0">
                <a:ln>
                  <a:noFill/>
                </a:ln>
                <a:solidFill>
                  <a:schemeClr val="tx1"/>
                </a:solidFill>
                <a:effectLst/>
                <a:latin typeface="Arial" panose="020B0604020202020204" pitchFamily="34" charset="0"/>
              </a:rPr>
              <a:t> for training and fine-tuning Large Language Models (LLMs).</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Storage and Management</a:t>
            </a:r>
            <a:r>
              <a:rPr kumimoji="0" lang="en-US" altLang="en-US" sz="1400" b="0" i="0" u="none" strike="noStrike" cap="none" normalizeH="0" baseline="0" dirty="0">
                <a:ln>
                  <a:noFill/>
                </a:ln>
                <a:solidFill>
                  <a:schemeClr val="tx1"/>
                </a:solidFill>
                <a:effectLst/>
                <a:latin typeface="Arial" panose="020B0604020202020204" pitchFamily="34" charset="0"/>
              </a:rPr>
              <a:t>: MySQL</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APIs and Integration</a:t>
            </a:r>
            <a:r>
              <a:rPr kumimoji="0" lang="en-US" altLang="en-US" sz="1400" b="0" i="0" u="none" strike="noStrike" cap="none" normalizeH="0" baseline="0" dirty="0">
                <a:ln>
                  <a:noFill/>
                </a:ln>
                <a:solidFill>
                  <a:schemeClr val="tx1"/>
                </a:solidFill>
                <a:effectLst/>
                <a:latin typeface="Arial" panose="020B0604020202020204" pitchFamily="34" charset="0"/>
              </a:rPr>
              <a:t>: APIs for integrating with external systems, services, or data sources.</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Development Tools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Jupyter</a:t>
            </a:r>
            <a:r>
              <a:rPr kumimoji="0" lang="en-US" altLang="en-US" sz="1400" b="0" i="0" u="none" strike="noStrike" cap="none" normalizeH="0" baseline="0" dirty="0">
                <a:ln>
                  <a:noFill/>
                </a:ln>
                <a:solidFill>
                  <a:schemeClr val="tx1"/>
                </a:solidFill>
                <a:effectLst/>
                <a:latin typeface="Arial" panose="020B0604020202020204" pitchFamily="34" charset="0"/>
              </a:rPr>
              <a:t> Notebooks for coding and experimentation.</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Version Control</a:t>
            </a:r>
            <a:r>
              <a:rPr kumimoji="0" lang="en-US" altLang="en-US" sz="1400" b="0" i="0" u="none" strike="noStrike" cap="none" normalizeH="0" baseline="0" dirty="0">
                <a:ln>
                  <a:noFill/>
                </a:ln>
                <a:solidFill>
                  <a:schemeClr val="tx1"/>
                </a:solidFill>
                <a:effectLst/>
                <a:latin typeface="Arial" panose="020B0604020202020204" pitchFamily="34" charset="0"/>
              </a:rPr>
              <a:t>: Git for managing codebase and collaborative development.</a:t>
            </a:r>
          </a:p>
          <a:p>
            <a:pPr marL="0" marR="0" lvl="0" indent="0" algn="just" defTabSz="914400" rtl="0" eaLnBrk="0" fontAlgn="base" latinLnBrk="0" hangingPunct="0">
              <a:lnSpc>
                <a:spcPct val="100000"/>
              </a:lnSpc>
              <a:spcBef>
                <a:spcPct val="0"/>
              </a:spcBef>
              <a:spcAft>
                <a:spcPct val="0"/>
              </a:spcAft>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23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SzTx/>
              <a:buFont typeface="Wingdings 2" panose="05020102010507070707" pitchFamily="18" charset="2"/>
              <a:buNone/>
            </a:pPr>
            <a:endParaRPr lang="en-US" altLang="en-US" sz="1600" dirty="0">
              <a:solidFill>
                <a:schemeClr val="tx1"/>
              </a:solidFill>
              <a:latin typeface="Arial" panose="020B0604020202020204" pitchFamily="34" charset="0"/>
            </a:endParaRPr>
          </a:p>
          <a:p>
            <a:pPr marL="0" indent="0">
              <a:buFont typeface="Wingdings 2" panose="05020102010507070707" pitchFamily="18" charset="2"/>
              <a:buNone/>
            </a:pPr>
            <a:endParaRPr lang="en-IN" sz="2000" dirty="0"/>
          </a:p>
        </p:txBody>
      </p:sp>
    </p:spTree>
    <p:extLst>
      <p:ext uri="{BB962C8B-B14F-4D97-AF65-F5344CB8AC3E}">
        <p14:creationId xmlns:p14="http://schemas.microsoft.com/office/powerpoint/2010/main" val="416137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5399883" y="546304"/>
            <a:ext cx="3935944" cy="555852"/>
          </a:xfrm>
        </p:spPr>
        <p:txBody>
          <a:bodyPr>
            <a:normAutofit/>
          </a:bodyPr>
          <a:lstStyle/>
          <a:p>
            <a:r>
              <a:rPr lang="en-IN" dirty="0"/>
              <a:t>Team</a:t>
            </a:r>
          </a:p>
        </p:txBody>
      </p:sp>
      <p:sp>
        <p:nvSpPr>
          <p:cNvPr id="7" name="Content Placeholder 2">
            <a:extLst>
              <a:ext uri="{FF2B5EF4-FFF2-40B4-BE49-F238E27FC236}">
                <a16:creationId xmlns:a16="http://schemas.microsoft.com/office/drawing/2014/main" id="{7ADAF78A-7E3F-A386-7525-7EA724BC4D65}"/>
              </a:ext>
            </a:extLst>
          </p:cNvPr>
          <p:cNvSpPr txBox="1">
            <a:spLocks/>
          </p:cNvSpPr>
          <p:nvPr/>
        </p:nvSpPr>
        <p:spPr>
          <a:xfrm>
            <a:off x="725485" y="822960"/>
            <a:ext cx="11029615" cy="58247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23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SzTx/>
              <a:buFont typeface="Wingdings 2" panose="05020102010507070707" pitchFamily="18" charset="2"/>
              <a:buNone/>
            </a:pPr>
            <a:endParaRPr lang="en-US" altLang="en-US" sz="1600" dirty="0">
              <a:solidFill>
                <a:schemeClr val="tx1"/>
              </a:solidFill>
              <a:latin typeface="Arial" panose="020B0604020202020204" pitchFamily="34" charset="0"/>
            </a:endParaRPr>
          </a:p>
          <a:p>
            <a:pPr marL="0" indent="0">
              <a:buFont typeface="Wingdings 2" panose="05020102010507070707" pitchFamily="18" charset="2"/>
              <a:buNone/>
            </a:pPr>
            <a:endParaRPr lang="en-IN" sz="2000" dirty="0"/>
          </a:p>
        </p:txBody>
      </p:sp>
      <p:sp>
        <p:nvSpPr>
          <p:cNvPr id="4" name="TextBox 3">
            <a:extLst>
              <a:ext uri="{FF2B5EF4-FFF2-40B4-BE49-F238E27FC236}">
                <a16:creationId xmlns:a16="http://schemas.microsoft.com/office/drawing/2014/main" id="{5E550EE5-E947-894F-9846-C848AA59A13D}"/>
              </a:ext>
            </a:extLst>
          </p:cNvPr>
          <p:cNvSpPr txBox="1"/>
          <p:nvPr/>
        </p:nvSpPr>
        <p:spPr>
          <a:xfrm>
            <a:off x="436900" y="1686931"/>
            <a:ext cx="6094476" cy="369332"/>
          </a:xfrm>
          <a:prstGeom prst="rect">
            <a:avLst/>
          </a:prstGeom>
          <a:noFill/>
        </p:spPr>
        <p:txBody>
          <a:bodyPr wrap="square">
            <a:spAutoFit/>
          </a:bodyPr>
          <a:lstStyle/>
          <a:p>
            <a:pPr algn="just" defTabSz="914400" eaLnBrk="0" fontAlgn="base" hangingPunct="0">
              <a:lnSpc>
                <a:spcPct val="100000"/>
              </a:lnSpc>
              <a:spcBef>
                <a:spcPct val="0"/>
              </a:spcBef>
              <a:spcAft>
                <a:spcPct val="0"/>
              </a:spcAft>
              <a:buSzTx/>
            </a:pPr>
            <a:r>
              <a:rPr lang="en-US" altLang="en-US" sz="1800" dirty="0">
                <a:solidFill>
                  <a:schemeClr val="tx1"/>
                </a:solidFill>
                <a:latin typeface="Arial" panose="020B0604020202020204" pitchFamily="34" charset="0"/>
              </a:rPr>
              <a:t>Entirely Prepared by:</a:t>
            </a:r>
          </a:p>
        </p:txBody>
      </p:sp>
      <p:sp>
        <p:nvSpPr>
          <p:cNvPr id="6" name="TextBox 5">
            <a:extLst>
              <a:ext uri="{FF2B5EF4-FFF2-40B4-BE49-F238E27FC236}">
                <a16:creationId xmlns:a16="http://schemas.microsoft.com/office/drawing/2014/main" id="{195AD0D9-70E7-F6B7-0F43-8C67068F7103}"/>
              </a:ext>
            </a:extLst>
          </p:cNvPr>
          <p:cNvSpPr txBox="1"/>
          <p:nvPr/>
        </p:nvSpPr>
        <p:spPr>
          <a:xfrm>
            <a:off x="2809494" y="1681085"/>
            <a:ext cx="6094476" cy="954107"/>
          </a:xfrm>
          <a:prstGeom prst="rect">
            <a:avLst/>
          </a:prstGeom>
          <a:noFill/>
        </p:spPr>
        <p:txBody>
          <a:bodyPr wrap="square">
            <a:spAutoFit/>
          </a:bodyPr>
          <a:lstStyle/>
          <a:p>
            <a:pPr algn="just" defTabSz="914400" eaLnBrk="0" fontAlgn="base" hangingPunct="0">
              <a:lnSpc>
                <a:spcPct val="100000"/>
              </a:lnSpc>
              <a:spcBef>
                <a:spcPct val="0"/>
              </a:spcBef>
              <a:spcAft>
                <a:spcPct val="0"/>
              </a:spcAft>
              <a:buSzTx/>
            </a:pPr>
            <a:r>
              <a:rPr lang="en-US" altLang="en-US" sz="1800" dirty="0">
                <a:solidFill>
                  <a:schemeClr val="tx1"/>
                </a:solidFill>
                <a:latin typeface="Arial" panose="020B0604020202020204" pitchFamily="34" charset="0"/>
              </a:rPr>
              <a:t>Drishya Nair</a:t>
            </a:r>
          </a:p>
          <a:p>
            <a:pPr algn="just" defTabSz="914400" eaLnBrk="0" fontAlgn="base" hangingPunct="0">
              <a:lnSpc>
                <a:spcPct val="100000"/>
              </a:lnSpc>
              <a:spcBef>
                <a:spcPct val="0"/>
              </a:spcBef>
              <a:spcAft>
                <a:spcPct val="0"/>
              </a:spcAft>
              <a:buSzTx/>
            </a:pPr>
            <a:r>
              <a:rPr kumimoji="0" lang="en-US" altLang="en-US" b="1" i="0" u="none" strike="noStrike" cap="none" normalizeH="0" baseline="0" dirty="0">
                <a:ln>
                  <a:noFill/>
                </a:ln>
                <a:effectLst/>
                <a:latin typeface="Arial" panose="020B0604020202020204" pitchFamily="34" charset="0"/>
              </a:rPr>
              <a:t>Parul University</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5598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24AF-FD67-B0C0-485F-FA16BA9213CB}"/>
              </a:ext>
            </a:extLst>
          </p:cNvPr>
          <p:cNvSpPr>
            <a:spLocks noGrp="1"/>
          </p:cNvSpPr>
          <p:nvPr>
            <p:ph type="title"/>
          </p:nvPr>
        </p:nvSpPr>
        <p:spPr>
          <a:xfrm>
            <a:off x="4968026" y="716066"/>
            <a:ext cx="3935944" cy="555852"/>
          </a:xfrm>
        </p:spPr>
        <p:txBody>
          <a:bodyPr>
            <a:normAutofit/>
          </a:bodyPr>
          <a:lstStyle/>
          <a:p>
            <a:r>
              <a:rPr lang="en-IN" dirty="0"/>
              <a:t>conclusion</a:t>
            </a:r>
          </a:p>
        </p:txBody>
      </p:sp>
      <p:sp>
        <p:nvSpPr>
          <p:cNvPr id="7" name="Content Placeholder 2">
            <a:extLst>
              <a:ext uri="{FF2B5EF4-FFF2-40B4-BE49-F238E27FC236}">
                <a16:creationId xmlns:a16="http://schemas.microsoft.com/office/drawing/2014/main" id="{7ADAF78A-7E3F-A386-7525-7EA724BC4D65}"/>
              </a:ext>
            </a:extLst>
          </p:cNvPr>
          <p:cNvSpPr txBox="1">
            <a:spLocks/>
          </p:cNvSpPr>
          <p:nvPr/>
        </p:nvSpPr>
        <p:spPr>
          <a:xfrm>
            <a:off x="725485" y="822960"/>
            <a:ext cx="11029615" cy="58247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23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SzTx/>
              <a:buFont typeface="Wingdings 2" panose="05020102010507070707" pitchFamily="18" charset="2"/>
              <a:buNone/>
            </a:pPr>
            <a:endParaRPr lang="en-US" altLang="en-US" sz="1600" dirty="0">
              <a:solidFill>
                <a:schemeClr val="tx1"/>
              </a:solidFill>
              <a:latin typeface="Arial" panose="020B0604020202020204" pitchFamily="34" charset="0"/>
            </a:endParaRPr>
          </a:p>
          <a:p>
            <a:pPr marL="0" indent="0">
              <a:buFont typeface="Wingdings 2" panose="05020102010507070707" pitchFamily="18" charset="2"/>
              <a:buNone/>
            </a:pPr>
            <a:endParaRPr lang="en-IN" sz="2000" dirty="0"/>
          </a:p>
        </p:txBody>
      </p:sp>
      <p:sp>
        <p:nvSpPr>
          <p:cNvPr id="4" name="TextBox 3">
            <a:extLst>
              <a:ext uri="{FF2B5EF4-FFF2-40B4-BE49-F238E27FC236}">
                <a16:creationId xmlns:a16="http://schemas.microsoft.com/office/drawing/2014/main" id="{5E550EE5-E947-894F-9846-C848AA59A13D}"/>
              </a:ext>
            </a:extLst>
          </p:cNvPr>
          <p:cNvSpPr txBox="1"/>
          <p:nvPr/>
        </p:nvSpPr>
        <p:spPr>
          <a:xfrm>
            <a:off x="1274079" y="1488555"/>
            <a:ext cx="9643842" cy="2246769"/>
          </a:xfrm>
          <a:prstGeom prst="rect">
            <a:avLst/>
          </a:prstGeom>
          <a:noFill/>
        </p:spPr>
        <p:txBody>
          <a:bodyPr wrap="square">
            <a:spAutoFit/>
          </a:bodyPr>
          <a:lstStyle/>
          <a:p>
            <a:pPr algn="just"/>
            <a:r>
              <a:rPr lang="en-US" sz="1400" dirty="0"/>
              <a:t>The development of a hierarchical learning-based custom chatbot represents a significant advancement in the field of AI-driven conversational agents. By leveraging the principles of incremental learning, akin to how children acquire knowledge, this approach ensures the chatbot evolves from basic understanding to handling complex interactions seamlessly. Through structured phases of data training—beginning with fundamental concepts and progressing to specialized domains—the chatbot not only learns to generate contextually relevant responses but also adapts to user preferences and interaction patterns.</a:t>
            </a:r>
          </a:p>
          <a:p>
            <a:pPr algn="just"/>
            <a:r>
              <a:rPr lang="en-US" sz="1400" dirty="0"/>
              <a:t>The deployment of such a chatbot promises enhanced user engagement and satisfaction by providing accurate, personalized responses across various domains and languages. Moreover, its ability to continuously learn from user interactions and integrate new knowledge ensures ongoing </a:t>
            </a:r>
            <a:r>
              <a:rPr lang="en-US" sz="1400" dirty="0">
                <a:latin typeface="Arial" panose="020B0604020202020204" pitchFamily="34" charset="0"/>
                <a:cs typeface="Arial" panose="020B0604020202020204" pitchFamily="34" charset="0"/>
              </a:rPr>
              <a:t>improvement</a:t>
            </a:r>
            <a:r>
              <a:rPr lang="en-US" sz="1400" dirty="0"/>
              <a:t> and adaptation to evolving user needs. As AI technologies continue to evolve, hierarchical learning-based chatbots represent a scalable and versatile solution for diverse applications, from customer service automation to educational tools and beyond</a:t>
            </a:r>
          </a:p>
        </p:txBody>
      </p:sp>
      <p:sp>
        <p:nvSpPr>
          <p:cNvPr id="6" name="TextBox 5">
            <a:extLst>
              <a:ext uri="{FF2B5EF4-FFF2-40B4-BE49-F238E27FC236}">
                <a16:creationId xmlns:a16="http://schemas.microsoft.com/office/drawing/2014/main" id="{195AD0D9-70E7-F6B7-0F43-8C67068F7103}"/>
              </a:ext>
            </a:extLst>
          </p:cNvPr>
          <p:cNvSpPr txBox="1"/>
          <p:nvPr/>
        </p:nvSpPr>
        <p:spPr>
          <a:xfrm>
            <a:off x="2809494" y="1681085"/>
            <a:ext cx="6094476" cy="40011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757308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{07698460-78E1-41A1-A4A3-0015FE327560}tf33552983_win32</Template>
  <TotalTime>88</TotalTime>
  <Words>690</Words>
  <Application>Microsoft Office PowerPoint</Application>
  <PresentationFormat>Widescreen</PresentationFormat>
  <Paragraphs>138</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Franklin Gothic Book</vt:lpstr>
      <vt:lpstr>Franklin Gothic Demi</vt:lpstr>
      <vt:lpstr>Nunito</vt:lpstr>
      <vt:lpstr>Nunito Medium</vt:lpstr>
      <vt:lpstr>Wingdings</vt:lpstr>
      <vt:lpstr>Wingdings 2</vt:lpstr>
      <vt:lpstr>DividendVTI</vt:lpstr>
      <vt:lpstr>Introduction to Gen AI and Simple LLM Inference On CPU  and Fine-Tuning of LLM Model to create a Custom Chatbot </vt:lpstr>
      <vt:lpstr>Problem Statement</vt:lpstr>
      <vt:lpstr>Unique Idea </vt:lpstr>
      <vt:lpstr>Features offered </vt:lpstr>
      <vt:lpstr>Process Flow</vt:lpstr>
      <vt:lpstr>Architecture Diagram </vt:lpstr>
      <vt:lpstr>Technologies Used</vt:lpstr>
      <vt:lpstr>Team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Drishya Nair</dc:creator>
  <cp:lastModifiedBy>Drishya Nair</cp:lastModifiedBy>
  <cp:revision>3</cp:revision>
  <dcterms:created xsi:type="dcterms:W3CDTF">2024-07-13T07:17:09Z</dcterms:created>
  <dcterms:modified xsi:type="dcterms:W3CDTF">2024-07-13T08:45:22Z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