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0" r:id="rId5"/>
    <p:sldId id="267" r:id="rId6"/>
    <p:sldId id="263" r:id="rId7"/>
    <p:sldId id="259" r:id="rId8"/>
    <p:sldId id="261" r:id="rId9"/>
    <p:sldId id="264" r:id="rId10"/>
    <p:sldId id="266"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08" y="4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91D77-F61E-431F-A355-48B128CC49CD}" type="datetimeFigureOut">
              <a:rPr lang="fr-FR" smtClean="0"/>
              <a:t>15/06/2022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3493-87FF-4BB2-8E14-DD4E6798F1CF}" type="slidenum">
              <a:rPr lang="fr-FR" smtClean="0"/>
              <a:t>‹N°›</a:t>
            </a:fld>
            <a:endParaRPr lang="fr-FR"/>
          </a:p>
        </p:txBody>
      </p:sp>
    </p:spTree>
    <p:extLst>
      <p:ext uri="{BB962C8B-B14F-4D97-AF65-F5344CB8AC3E}">
        <p14:creationId xmlns:p14="http://schemas.microsoft.com/office/powerpoint/2010/main" val="81355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1773493-87FF-4BB2-8E14-DD4E6798F1CF}" type="slidenum">
              <a:rPr lang="fr-FR" smtClean="0"/>
              <a:t>2</a:t>
            </a:fld>
            <a:endParaRPr lang="fr-FR"/>
          </a:p>
        </p:txBody>
      </p:sp>
    </p:spTree>
    <p:extLst>
      <p:ext uri="{BB962C8B-B14F-4D97-AF65-F5344CB8AC3E}">
        <p14:creationId xmlns:p14="http://schemas.microsoft.com/office/powerpoint/2010/main" val="8978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00957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5411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416033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48314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81A649F-22AC-4A19-93F3-28F5B3A2324D}" type="datetimeFigureOut">
              <a:rPr lang="fr-FR" smtClean="0"/>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40302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81A649F-22AC-4A19-93F3-28F5B3A2324D}" type="datetimeFigureOut">
              <a:rPr lang="fr-FR" smtClean="0"/>
              <a:t>15/06/2022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245658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81A649F-22AC-4A19-93F3-28F5B3A2324D}" type="datetimeFigureOut">
              <a:rPr lang="fr-FR" smtClean="0"/>
              <a:t>15/06/2022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59932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81A649F-22AC-4A19-93F3-28F5B3A2324D}" type="datetimeFigureOut">
              <a:rPr lang="fr-FR" smtClean="0"/>
              <a:t>15/06/2022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76141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1A649F-22AC-4A19-93F3-28F5B3A2324D}" type="datetimeFigureOut">
              <a:rPr lang="fr-FR" smtClean="0"/>
              <a:t>15/06/2022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291976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81A649F-22AC-4A19-93F3-28F5B3A2324D}" type="datetimeFigureOut">
              <a:rPr lang="fr-FR" smtClean="0"/>
              <a:t>15/06/2022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48545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81A649F-22AC-4A19-93F3-28F5B3A2324D}" type="datetimeFigureOut">
              <a:rPr lang="fr-FR" smtClean="0"/>
              <a:t>15/06/2022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12001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A649F-22AC-4A19-93F3-28F5B3A2324D}" type="datetimeFigureOut">
              <a:rPr lang="fr-FR" smtClean="0"/>
              <a:t>15/06/2022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D7857-78EA-4852-979A-2E4B573BF08C}" type="slidenum">
              <a:rPr lang="fr-FR" smtClean="0"/>
              <a:t>‹N°›</a:t>
            </a:fld>
            <a:endParaRPr lang="fr-FR"/>
          </a:p>
        </p:txBody>
      </p:sp>
    </p:spTree>
    <p:extLst>
      <p:ext uri="{BB962C8B-B14F-4D97-AF65-F5344CB8AC3E}">
        <p14:creationId xmlns:p14="http://schemas.microsoft.com/office/powerpoint/2010/main" val="24125999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0" y="859536"/>
            <a:ext cx="12192000" cy="978407"/>
          </a:xfrm>
        </p:spPr>
        <p:txBody>
          <a:bodyPr>
            <a:noAutofit/>
          </a:bodyPr>
          <a:lstStyle/>
          <a:p>
            <a:r>
              <a:rPr lang="fr-FR" sz="11500" b="1" baseline="-25000" dirty="0" smtClean="0">
                <a:effectLst>
                  <a:outerShdw dist="38100" dir="2700000" algn="bl">
                    <a:schemeClr val="accent5"/>
                  </a:outerShdw>
                </a:effectLst>
              </a:rPr>
              <a:t>Présentation du Projet en </a:t>
            </a:r>
            <a:endParaRPr lang="fr-FR" sz="28700" b="1" dirty="0">
              <a:solidFill>
                <a:srgbClr val="FF0000"/>
              </a:solidFill>
            </a:endParaRPr>
          </a:p>
        </p:txBody>
      </p:sp>
      <p:sp>
        <p:nvSpPr>
          <p:cNvPr id="3" name="Sous-titre 2"/>
          <p:cNvSpPr>
            <a:spLocks noGrp="1"/>
          </p:cNvSpPr>
          <p:nvPr>
            <p:ph type="subTitle" idx="1"/>
          </p:nvPr>
        </p:nvSpPr>
        <p:spPr>
          <a:xfrm>
            <a:off x="8338457" y="5160185"/>
            <a:ext cx="2560192" cy="551508"/>
          </a:xfrm>
        </p:spPr>
        <p:txBody>
          <a:bodyPr>
            <a:noAutofit/>
          </a:bodyPr>
          <a:lstStyle/>
          <a:p>
            <a:r>
              <a:rPr lang="fr-FR" sz="3600" b="1" i="1" dirty="0" smtClean="0"/>
              <a:t>Driss RAISS</a:t>
            </a:r>
            <a:endParaRPr lang="fr-FR" sz="3600" b="1" i="1" dirty="0"/>
          </a:p>
        </p:txBody>
      </p:sp>
      <p:sp>
        <p:nvSpPr>
          <p:cNvPr id="4" name="Rectangle 3"/>
          <p:cNvSpPr/>
          <p:nvPr/>
        </p:nvSpPr>
        <p:spPr>
          <a:xfrm>
            <a:off x="0" y="466344"/>
            <a:ext cx="12192000" cy="3770263"/>
          </a:xfrm>
          <a:prstGeom prst="rect">
            <a:avLst/>
          </a:prstGeom>
        </p:spPr>
        <p:txBody>
          <a:bodyPr wrap="square">
            <a:spAutoFit/>
          </a:bodyPr>
          <a:lstStyle/>
          <a:p>
            <a:pPr algn="ctr"/>
            <a:r>
              <a:rPr lang="fr-FR" sz="23900" b="1" baseline="-25000" dirty="0">
                <a:solidFill>
                  <a:srgbClr val="FF0000"/>
                </a:solidFill>
                <a:effectLst>
                  <a:outerShdw dist="38100" dir="2700000" algn="bl">
                    <a:schemeClr val="accent5"/>
                  </a:outerShdw>
                </a:effectLst>
              </a:rPr>
              <a:t>PHP</a:t>
            </a:r>
            <a:endParaRPr lang="fr-FR" sz="1400" dirty="0"/>
          </a:p>
        </p:txBody>
      </p:sp>
    </p:spTree>
    <p:extLst>
      <p:ext uri="{BB962C8B-B14F-4D97-AF65-F5344CB8AC3E}">
        <p14:creationId xmlns:p14="http://schemas.microsoft.com/office/powerpoint/2010/main" val="280218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smtClean="0">
                <a:ln w="0"/>
                <a:solidFill>
                  <a:schemeClr val="tx2">
                    <a:lumMod val="50000"/>
                  </a:schemeClr>
                </a:solidFill>
                <a:latin typeface="Arial Rounded MT Bold" panose="020F0704030504030204" pitchFamily="34" charset="0"/>
              </a:rPr>
              <a:t>Les alerte sur le site : </a:t>
            </a:r>
            <a:endParaRPr lang="fr-FR" sz="5400" b="1" dirty="0">
              <a:ln w="0"/>
              <a:solidFill>
                <a:schemeClr val="tx2">
                  <a:lumMod val="50000"/>
                </a:schemeClr>
              </a:solidFill>
              <a:effectLst/>
              <a:latin typeface="Arial Rounded MT Bold" panose="020F0704030504030204" pitchFamily="34" charset="0"/>
            </a:endParaRPr>
          </a:p>
        </p:txBody>
      </p:sp>
      <p:sp>
        <p:nvSpPr>
          <p:cNvPr id="2" name="Rectangle 1"/>
          <p:cNvSpPr/>
          <p:nvPr/>
        </p:nvSpPr>
        <p:spPr>
          <a:xfrm>
            <a:off x="0" y="1861848"/>
            <a:ext cx="12192000" cy="4678204"/>
          </a:xfrm>
          <a:prstGeom prst="rect">
            <a:avLst/>
          </a:prstGeom>
        </p:spPr>
        <p:txBody>
          <a:bodyPr wrap="square">
            <a:spAutoFit/>
          </a:bodyPr>
          <a:lstStyle/>
          <a:p>
            <a:r>
              <a:rPr lang="fr-FR" sz="3000" dirty="0"/>
              <a:t>Sur chaque page, il y a un </a:t>
            </a:r>
            <a:r>
              <a:rPr lang="fr-FR" sz="3000" dirty="0" smtClean="0"/>
              <a:t>alerte caché </a:t>
            </a:r>
            <a:r>
              <a:rPr lang="fr-FR" sz="3000" dirty="0"/>
              <a:t>qui ne s'affiche que lorsqu'il est appelé, via le </a:t>
            </a:r>
            <a:r>
              <a:rPr lang="fr-FR" sz="3000" dirty="0" smtClean="0"/>
              <a:t>lien, </a:t>
            </a:r>
            <a:r>
              <a:rPr lang="fr-FR" sz="3000" dirty="0"/>
              <a:t>afin de </a:t>
            </a:r>
            <a:r>
              <a:rPr lang="fr-FR" sz="3000" b="1" dirty="0"/>
              <a:t>communiquer</a:t>
            </a:r>
            <a:r>
              <a:rPr lang="fr-FR" sz="3000" dirty="0"/>
              <a:t> avec l'utilisateur</a:t>
            </a:r>
            <a:r>
              <a:rPr lang="fr-FR" sz="3000" dirty="0" smtClean="0"/>
              <a:t>.</a:t>
            </a:r>
            <a:endParaRPr lang="ar-MA" sz="3000" dirty="0" smtClean="0"/>
          </a:p>
          <a:p>
            <a:endParaRPr lang="ar-MA" sz="2000" dirty="0"/>
          </a:p>
          <a:p>
            <a:r>
              <a:rPr lang="fr-FR" sz="3000" dirty="0"/>
              <a:t>Cette alarme disparaît après 5 secondes de son apparition, ou vous pouvez la masquer en cliquant sur le x ci-dessus, à l'aide de </a:t>
            </a:r>
            <a:r>
              <a:rPr lang="fr-FR" sz="3000" b="1" dirty="0" smtClean="0"/>
              <a:t>JavaScript</a:t>
            </a:r>
            <a:r>
              <a:rPr lang="ar-MA" sz="3000" b="1" dirty="0" smtClean="0"/>
              <a:t>.</a:t>
            </a:r>
          </a:p>
          <a:p>
            <a:endParaRPr lang="ar-MA" sz="2000" b="1" dirty="0" smtClean="0"/>
          </a:p>
          <a:p>
            <a:r>
              <a:rPr lang="fr-FR" sz="3000" dirty="0"/>
              <a:t>Cette alerte est transmise comme </a:t>
            </a:r>
            <a:r>
              <a:rPr lang="fr-FR" sz="3000" dirty="0" smtClean="0"/>
              <a:t>suit : </a:t>
            </a:r>
          </a:p>
          <a:p>
            <a:r>
              <a:rPr lang="fr-FR" sz="3000" b="1" dirty="0" smtClean="0"/>
              <a:t>Link</a:t>
            </a:r>
            <a:r>
              <a:rPr lang="fr-FR" sz="3000" b="1" i="1" dirty="0" smtClean="0"/>
              <a:t> </a:t>
            </a:r>
            <a:r>
              <a:rPr lang="fr-FR" sz="3000" b="1" dirty="0" smtClean="0">
                <a:sym typeface="Wingdings" panose="05000000000000000000" pitchFamily="2" charset="2"/>
              </a:rPr>
              <a:t></a:t>
            </a:r>
            <a:r>
              <a:rPr lang="fr-FR" sz="3000" b="1" dirty="0" smtClean="0"/>
              <a:t> </a:t>
            </a:r>
            <a:r>
              <a:rPr lang="fr-FR" sz="3000" b="1" i="1" dirty="0" smtClean="0"/>
              <a:t>« </a:t>
            </a:r>
            <a:r>
              <a:rPr lang="fr-FR" sz="3000" b="1" i="1" dirty="0"/>
              <a:t> </a:t>
            </a:r>
            <a:r>
              <a:rPr lang="fr-FR" sz="3000" b="1" i="1" dirty="0" smtClean="0"/>
              <a:t>exemple.php?alert=</a:t>
            </a:r>
            <a:r>
              <a:rPr lang="fr-FR" sz="3000" b="1" i="1" dirty="0" err="1" smtClean="0"/>
              <a:t>title_message_color_backgroundcolor</a:t>
            </a:r>
            <a:r>
              <a:rPr lang="fr-FR" sz="3000" b="1" i="1" dirty="0" smtClean="0"/>
              <a:t>  »</a:t>
            </a:r>
            <a:endParaRPr lang="ar-MA" sz="3000" b="1" i="1" dirty="0" smtClean="0"/>
          </a:p>
          <a:p>
            <a:endParaRPr lang="ar-MA" sz="2000" i="1" dirty="0"/>
          </a:p>
          <a:p>
            <a:r>
              <a:rPr lang="fr-FR" sz="3000" i="1" dirty="0"/>
              <a:t>Cette information est obtenue avec </a:t>
            </a:r>
            <a:r>
              <a:rPr lang="fr-FR" sz="3000" b="1" i="1" dirty="0" smtClean="0"/>
              <a:t>PHP </a:t>
            </a:r>
            <a:r>
              <a:rPr lang="fr-FR" sz="3000" i="1" dirty="0" smtClean="0"/>
              <a:t>et </a:t>
            </a:r>
            <a:r>
              <a:rPr lang="fr-FR" sz="3000" i="1" dirty="0"/>
              <a:t>le texte est donné en </a:t>
            </a:r>
            <a:r>
              <a:rPr lang="fr-FR" sz="3000" b="1" i="1" dirty="0" smtClean="0"/>
              <a:t>HTML</a:t>
            </a:r>
            <a:r>
              <a:rPr lang="fr-FR" sz="3000" i="1" dirty="0" smtClean="0"/>
              <a:t> et </a:t>
            </a:r>
            <a:r>
              <a:rPr lang="fr-FR" sz="3000" i="1" dirty="0"/>
              <a:t>les couleurs en </a:t>
            </a:r>
            <a:r>
              <a:rPr lang="fr-FR" sz="3000" b="1" i="1" dirty="0" smtClean="0"/>
              <a:t>CSS</a:t>
            </a:r>
            <a:endParaRPr lang="fr-FR" sz="3000" b="1" i="1" dirty="0"/>
          </a:p>
        </p:txBody>
      </p:sp>
    </p:spTree>
    <p:extLst>
      <p:ext uri="{BB962C8B-B14F-4D97-AF65-F5344CB8AC3E}">
        <p14:creationId xmlns:p14="http://schemas.microsoft.com/office/powerpoint/2010/main" val="3618082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1328946"/>
            <a:ext cx="12192000" cy="3631763"/>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fr-FR" sz="11500" b="1" dirty="0">
                <a:ln w="0"/>
                <a:solidFill>
                  <a:schemeClr val="tx2">
                    <a:lumMod val="50000"/>
                  </a:schemeClr>
                </a:solidFill>
                <a:effectLst>
                  <a:glow rad="101600">
                    <a:schemeClr val="bg1">
                      <a:alpha val="60000"/>
                    </a:schemeClr>
                  </a:glow>
                </a:effectLst>
                <a:latin typeface="Arial Rounded MT Bold" panose="020F0704030504030204" pitchFamily="34" charset="0"/>
              </a:rPr>
              <a:t>Merci pour votre attention</a:t>
            </a:r>
          </a:p>
        </p:txBody>
      </p:sp>
    </p:spTree>
    <p:extLst>
      <p:ext uri="{BB962C8B-B14F-4D97-AF65-F5344CB8AC3E}">
        <p14:creationId xmlns:p14="http://schemas.microsoft.com/office/powerpoint/2010/main" val="59726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 y="248507"/>
            <a:ext cx="12191999" cy="1200329"/>
          </a:xfrm>
          <a:prstGeom prst="rect">
            <a:avLst/>
          </a:prstGeom>
          <a:noFill/>
        </p:spPr>
        <p:txBody>
          <a:bodyPr wrap="square" lIns="91440" tIns="45720" rIns="91440" bIns="45720">
            <a:spAutoFit/>
          </a:bodyPr>
          <a:lstStyle/>
          <a:p>
            <a:pPr algn="ctr"/>
            <a:r>
              <a:rPr lang="fr-FR" sz="7200" b="1" dirty="0" smtClean="0">
                <a:ln w="9525">
                  <a:solidFill>
                    <a:schemeClr val="bg1">
                      <a:lumMod val="95000"/>
                    </a:schemeClr>
                  </a:solidFill>
                  <a:prstDash val="solid"/>
                </a:ln>
                <a:effectLst>
                  <a:outerShdw blurRad="50800" dist="38100" dir="10800000" algn="r" rotWithShape="0">
                    <a:prstClr val="black">
                      <a:alpha val="40000"/>
                    </a:prstClr>
                  </a:outerShdw>
                </a:effectLst>
              </a:rPr>
              <a:t>Plan</a:t>
            </a:r>
            <a:r>
              <a:rPr lang="fr-FR" sz="7200" b="1" dirty="0" smtClean="0">
                <a:ln w="9525">
                  <a:solidFill>
                    <a:schemeClr val="bg1"/>
                  </a:solidFill>
                  <a:prstDash val="solid"/>
                </a:ln>
                <a:effectLst>
                  <a:outerShdw blurRad="12700" dist="38100" dir="2700000" algn="tl" rotWithShape="0">
                    <a:schemeClr val="bg1">
                      <a:lumMod val="50000"/>
                    </a:schemeClr>
                  </a:outerShdw>
                </a:effectLst>
              </a:rPr>
              <a:t>:</a:t>
            </a:r>
            <a:endParaRPr lang="fr-FR" sz="7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Rectangle 2"/>
          <p:cNvSpPr/>
          <p:nvPr/>
        </p:nvSpPr>
        <p:spPr>
          <a:xfrm>
            <a:off x="1027337" y="1448836"/>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cap="none" spc="0" dirty="0" smtClean="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Présentation du </a:t>
            </a: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site</a:t>
            </a:r>
          </a:p>
        </p:txBody>
      </p:sp>
      <p:sp>
        <p:nvSpPr>
          <p:cNvPr id="7" name="Rectangle 6"/>
          <p:cNvSpPr/>
          <p:nvPr/>
        </p:nvSpPr>
        <p:spPr>
          <a:xfrm>
            <a:off x="1027336" y="2327137"/>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rôles sur le site</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9" name="Rectangle 8"/>
          <p:cNvSpPr/>
          <p:nvPr/>
        </p:nvSpPr>
        <p:spPr>
          <a:xfrm>
            <a:off x="1027334" y="4096347"/>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cap="none" spc="0" dirty="0" smtClean="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produite et le panier</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10" name="Rectangle 9"/>
          <p:cNvSpPr/>
          <p:nvPr/>
        </p:nvSpPr>
        <p:spPr>
          <a:xfrm>
            <a:off x="1027335" y="3211742"/>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catégories sur le site</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8" name="Rectangle 7"/>
          <p:cNvSpPr/>
          <p:nvPr/>
        </p:nvSpPr>
        <p:spPr>
          <a:xfrm>
            <a:off x="1027334" y="5859253"/>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formulaire de site</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11" name="Rectangle 10"/>
          <p:cNvSpPr/>
          <p:nvPr/>
        </p:nvSpPr>
        <p:spPr>
          <a:xfrm>
            <a:off x="1027334" y="4974648"/>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alerte sur le site</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Tree>
    <p:extLst>
      <p:ext uri="{BB962C8B-B14F-4D97-AF65-F5344CB8AC3E}">
        <p14:creationId xmlns:p14="http://schemas.microsoft.com/office/powerpoint/2010/main" val="84964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smtClean="0">
                <a:ln w="0"/>
                <a:solidFill>
                  <a:schemeClr val="tx2">
                    <a:lumMod val="50000"/>
                  </a:schemeClr>
                </a:solidFill>
                <a:effectLst/>
                <a:latin typeface="Arial Rounded MT Bold" panose="020F0704030504030204" pitchFamily="34" charset="0"/>
              </a:rPr>
              <a:t>Présentation du </a:t>
            </a:r>
            <a:r>
              <a:rPr lang="fr-FR" sz="5400" b="1" dirty="0" smtClean="0">
                <a:ln w="0"/>
                <a:solidFill>
                  <a:schemeClr val="tx2">
                    <a:lumMod val="50000"/>
                  </a:schemeClr>
                </a:solidFill>
                <a:effectLst/>
                <a:latin typeface="Arial Rounded MT Bold" panose="020F0704030504030204" pitchFamily="34" charset="0"/>
              </a:rPr>
              <a:t>site :</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0" y="2247827"/>
            <a:ext cx="12192000" cy="3570208"/>
          </a:xfrm>
          <a:prstGeom prst="rect">
            <a:avLst/>
          </a:prstGeom>
          <a:noFill/>
        </p:spPr>
        <p:txBody>
          <a:bodyPr wrap="square" lIns="91440" tIns="45720" rIns="91440" bIns="45720">
            <a:spAutoFit/>
          </a:bodyPr>
          <a:lstStyle/>
          <a:p>
            <a:r>
              <a:rPr lang="fr-FR" sz="2900" dirty="0" smtClean="0">
                <a:ln w="0"/>
                <a:effectLst>
                  <a:outerShdw blurRad="38100" dist="19050" dir="2700000" algn="tl" rotWithShape="0">
                    <a:schemeClr val="dk1">
                      <a:alpha val="40000"/>
                    </a:schemeClr>
                  </a:outerShdw>
                </a:effectLst>
              </a:rPr>
              <a:t>Le </a:t>
            </a:r>
            <a:r>
              <a:rPr lang="fr-FR" sz="2900" dirty="0">
                <a:ln w="0"/>
                <a:effectLst>
                  <a:outerShdw blurRad="38100" dist="19050" dir="2700000" algn="tl" rotWithShape="0">
                    <a:schemeClr val="dk1">
                      <a:alpha val="40000"/>
                    </a:schemeClr>
                  </a:outerShdw>
                </a:effectLst>
              </a:rPr>
              <a:t>site est un site d'achat et de vente d'articles d'occasion et neufs, qui réunit le vendeur et </a:t>
            </a:r>
            <a:r>
              <a:rPr lang="fr-FR" sz="2900" dirty="0" smtClean="0">
                <a:ln w="0"/>
                <a:effectLst>
                  <a:outerShdw blurRad="38100" dist="19050" dir="2700000" algn="tl" rotWithShape="0">
                    <a:schemeClr val="dk1">
                      <a:alpha val="40000"/>
                    </a:schemeClr>
                  </a:outerShdw>
                </a:effectLst>
              </a:rPr>
              <a:t>l'acheteur</a:t>
            </a:r>
            <a:r>
              <a:rPr lang="ar-MA" sz="2900" dirty="0" smtClean="0">
                <a:ln w="0"/>
                <a:effectLst>
                  <a:outerShdw blurRad="38100" dist="19050" dir="2700000" algn="tl" rotWithShape="0">
                    <a:schemeClr val="dk1">
                      <a:alpha val="40000"/>
                    </a:schemeClr>
                  </a:outerShdw>
                </a:effectLst>
              </a:rPr>
              <a:t>.</a:t>
            </a:r>
            <a:endParaRPr lang="fr-FR" sz="2900" dirty="0" smtClean="0">
              <a:ln w="0"/>
              <a:effectLst>
                <a:outerShdw blurRad="38100" dist="19050" dir="2700000" algn="tl" rotWithShape="0">
                  <a:schemeClr val="dk1">
                    <a:alpha val="40000"/>
                  </a:schemeClr>
                </a:outerShdw>
              </a:effectLst>
            </a:endParaRPr>
          </a:p>
          <a:p>
            <a:endParaRPr lang="ar-MA" sz="2800" b="0" cap="none" spc="0" dirty="0" smtClean="0">
              <a:ln w="0"/>
              <a:solidFill>
                <a:schemeClr val="tx1"/>
              </a:solidFill>
              <a:effectLst>
                <a:outerShdw blurRad="38100" dist="19050" dir="2700000" algn="tl" rotWithShape="0">
                  <a:schemeClr val="dk1">
                    <a:alpha val="40000"/>
                  </a:schemeClr>
                </a:outerShdw>
              </a:effectLst>
            </a:endParaRPr>
          </a:p>
          <a:p>
            <a:r>
              <a:rPr lang="fr-FR" sz="2800" dirty="0">
                <a:ln w="0"/>
                <a:effectLst>
                  <a:outerShdw blurRad="38100" dist="19050" dir="2700000" algn="tl" rotWithShape="0">
                    <a:schemeClr val="dk1">
                      <a:alpha val="40000"/>
                    </a:schemeClr>
                  </a:outerShdw>
                </a:effectLst>
              </a:rPr>
              <a:t>Au lieu d'aller au marché pour vendre ou acheter des produits, vous pouvez entrer sur le site et vous pouvez acheter ou vendre.</a:t>
            </a:r>
            <a:endParaRPr lang="ar-MA" sz="2800" dirty="0">
              <a:ln w="0"/>
              <a:effectLst>
                <a:outerShdw blurRad="38100" dist="19050" dir="2700000" algn="tl" rotWithShape="0">
                  <a:schemeClr val="dk1">
                    <a:alpha val="40000"/>
                  </a:schemeClr>
                </a:outerShdw>
              </a:effectLst>
            </a:endParaRPr>
          </a:p>
          <a:p>
            <a:endParaRPr lang="fr-FR" sz="2800" b="0" cap="none" spc="0" dirty="0" smtClean="0">
              <a:ln w="0"/>
              <a:solidFill>
                <a:schemeClr val="tx1"/>
              </a:solidFill>
              <a:effectLst>
                <a:outerShdw blurRad="38100" dist="19050" dir="2700000" algn="tl" rotWithShape="0">
                  <a:schemeClr val="dk1">
                    <a:alpha val="40000"/>
                  </a:schemeClr>
                </a:outerShdw>
              </a:effectLst>
            </a:endParaRPr>
          </a:p>
          <a:p>
            <a:r>
              <a:rPr lang="fr-FR" sz="2800" b="0" cap="none" spc="0" dirty="0" smtClean="0">
                <a:ln w="0"/>
                <a:solidFill>
                  <a:schemeClr val="tx1"/>
                </a:solidFill>
                <a:effectLst>
                  <a:outerShdw blurRad="38100" dist="19050" dir="2700000" algn="tl" rotWithShape="0">
                    <a:schemeClr val="dk1">
                      <a:alpha val="40000"/>
                    </a:schemeClr>
                  </a:outerShdw>
                </a:effectLst>
              </a:rPr>
              <a:t>Ce projet s'est basé sur  </a:t>
            </a:r>
            <a:r>
              <a:rPr lang="fr-FR" sz="2800" b="1" cap="none" spc="0" dirty="0" smtClean="0">
                <a:ln w="0"/>
                <a:solidFill>
                  <a:schemeClr val="tx1"/>
                </a:solidFill>
                <a:effectLst>
                  <a:outerShdw blurRad="38100" dist="19050" dir="2700000" algn="tl" rotWithShape="0">
                    <a:schemeClr val="dk1">
                      <a:alpha val="40000"/>
                    </a:schemeClr>
                  </a:outerShdw>
                </a:effectLst>
              </a:rPr>
              <a:t>HTML</a:t>
            </a:r>
            <a:r>
              <a:rPr lang="fr-FR" sz="2800" b="0" cap="none" spc="0" dirty="0" smtClean="0">
                <a:ln w="0"/>
                <a:solidFill>
                  <a:schemeClr val="tx1"/>
                </a:solidFill>
                <a:effectLst>
                  <a:outerShdw blurRad="38100" dist="19050" dir="2700000" algn="tl" rotWithShape="0">
                    <a:schemeClr val="dk1">
                      <a:alpha val="40000"/>
                    </a:schemeClr>
                  </a:outerShdw>
                </a:effectLst>
              </a:rPr>
              <a:t>, </a:t>
            </a:r>
            <a:r>
              <a:rPr lang="fr-FR" sz="2800" b="1" cap="none" spc="0" dirty="0" smtClean="0">
                <a:ln w="0"/>
                <a:solidFill>
                  <a:schemeClr val="tx1"/>
                </a:solidFill>
                <a:effectLst>
                  <a:outerShdw blurRad="38100" dist="19050" dir="2700000" algn="tl" rotWithShape="0">
                    <a:schemeClr val="dk1">
                      <a:alpha val="40000"/>
                    </a:schemeClr>
                  </a:outerShdw>
                </a:effectLst>
              </a:rPr>
              <a:t>CSS</a:t>
            </a:r>
            <a:r>
              <a:rPr lang="fr-FR" sz="2800" dirty="0" smtClean="0">
                <a:ln w="0"/>
                <a:effectLst>
                  <a:outerShdw blurRad="38100" dist="19050" dir="2700000" algn="tl" rotWithShape="0">
                    <a:schemeClr val="dk1">
                      <a:alpha val="40000"/>
                    </a:schemeClr>
                  </a:outerShdw>
                </a:effectLst>
              </a:rPr>
              <a:t>, </a:t>
            </a:r>
            <a:r>
              <a:rPr lang="fr-FR" sz="2800" b="1" dirty="0" smtClean="0">
                <a:ln w="0"/>
                <a:effectLst>
                  <a:outerShdw blurRad="38100" dist="19050" dir="2700000" algn="tl" rotWithShape="0">
                    <a:schemeClr val="dk1">
                      <a:alpha val="40000"/>
                    </a:schemeClr>
                  </a:outerShdw>
                </a:effectLst>
              </a:rPr>
              <a:t>JavaScript</a:t>
            </a:r>
            <a:r>
              <a:rPr lang="fr-FR" sz="2800" dirty="0" smtClean="0">
                <a:ln w="0"/>
                <a:effectLst>
                  <a:outerShdw blurRad="38100" dist="19050" dir="2700000" algn="tl" rotWithShape="0">
                    <a:schemeClr val="dk1">
                      <a:alpha val="40000"/>
                    </a:schemeClr>
                  </a:outerShdw>
                </a:effectLst>
              </a:rPr>
              <a:t>, </a:t>
            </a:r>
            <a:r>
              <a:rPr lang="fr-FR" sz="2800" b="1" dirty="0" smtClean="0">
                <a:ln w="0"/>
                <a:effectLst>
                  <a:outerShdw blurRad="38100" dist="19050" dir="2700000" algn="tl" rotWithShape="0">
                    <a:schemeClr val="dk1">
                      <a:alpha val="40000"/>
                    </a:schemeClr>
                  </a:outerShdw>
                </a:effectLst>
              </a:rPr>
              <a:t>PHP </a:t>
            </a:r>
            <a:r>
              <a:rPr lang="fr-FR" sz="2800" dirty="0" smtClean="0">
                <a:ln w="0"/>
                <a:effectLst>
                  <a:outerShdw blurRad="38100" dist="19050" dir="2700000" algn="tl" rotWithShape="0">
                    <a:schemeClr val="dk1">
                      <a:alpha val="40000"/>
                    </a:schemeClr>
                  </a:outerShdw>
                </a:effectLst>
              </a:rPr>
              <a:t>et </a:t>
            </a:r>
            <a:r>
              <a:rPr lang="fr-FR" sz="2800" b="1" dirty="0" smtClean="0">
                <a:ln w="0"/>
                <a:effectLst>
                  <a:outerShdw blurRad="38100" dist="19050" dir="2700000" algn="tl" rotWithShape="0">
                    <a:schemeClr val="dk1">
                      <a:alpha val="40000"/>
                    </a:schemeClr>
                  </a:outerShdw>
                </a:effectLst>
              </a:rPr>
              <a:t>MySQL</a:t>
            </a:r>
            <a:r>
              <a:rPr lang="fr-FR" sz="2800" b="0" cap="none" spc="0" dirty="0" smtClean="0">
                <a:ln w="0"/>
                <a:solidFill>
                  <a:schemeClr val="tx1"/>
                </a:solidFill>
                <a:effectLst>
                  <a:outerShdw blurRad="38100" dist="19050" dir="2700000" algn="tl" rotWithShape="0">
                    <a:schemeClr val="dk1">
                      <a:alpha val="40000"/>
                    </a:schemeClr>
                  </a:outerShdw>
                </a:effectLst>
              </a:rPr>
              <a:t>.</a:t>
            </a:r>
          </a:p>
          <a:p>
            <a:endParaRPr lang="ar-MA" sz="28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1606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smtClean="0">
                <a:ln w="0"/>
                <a:solidFill>
                  <a:schemeClr val="tx2">
                    <a:lumMod val="50000"/>
                  </a:schemeClr>
                </a:solidFill>
                <a:latin typeface="Arial Rounded MT Bold" panose="020F0704030504030204" pitchFamily="34" charset="0"/>
              </a:rPr>
              <a:t>Les rôles </a:t>
            </a:r>
            <a:r>
              <a:rPr lang="fr-FR" sz="5400" b="1" dirty="0">
                <a:ln w="0"/>
                <a:solidFill>
                  <a:schemeClr val="tx2">
                    <a:lumMod val="50000"/>
                  </a:schemeClr>
                </a:solidFill>
                <a:latin typeface="Arial Rounded MT Bold" panose="020F0704030504030204" pitchFamily="34" charset="0"/>
              </a:rPr>
              <a:t>sur le site :</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0" y="1612920"/>
            <a:ext cx="12192001" cy="5232202"/>
          </a:xfrm>
          <a:prstGeom prst="rect">
            <a:avLst/>
          </a:prstGeom>
          <a:noFill/>
        </p:spPr>
        <p:txBody>
          <a:bodyPr wrap="square" lIns="91440" tIns="45720" rIns="91440" bIns="45720">
            <a:spAutoFit/>
          </a:bodyPr>
          <a:lstStyle/>
          <a:p>
            <a:r>
              <a:rPr lang="fr-FR" sz="3200" b="1" u="sng" dirty="0" smtClean="0">
                <a:ln w="0"/>
                <a:effectLst>
                  <a:outerShdw blurRad="38100" dist="38100" dir="2700000" algn="tl">
                    <a:srgbClr val="000000">
                      <a:alpha val="43137"/>
                    </a:srgbClr>
                  </a:outerShdw>
                </a:effectLst>
              </a:rPr>
              <a:t>Rôle </a:t>
            </a:r>
            <a:r>
              <a:rPr lang="fr-FR" sz="3200" b="1" u="sng" dirty="0">
                <a:ln w="0"/>
                <a:effectLst>
                  <a:outerShdw blurRad="38100" dist="38100" dir="2700000" algn="tl">
                    <a:srgbClr val="000000">
                      <a:alpha val="43137"/>
                    </a:srgbClr>
                  </a:outerShdw>
                </a:effectLst>
              </a:rPr>
              <a:t>d'utilisateur</a:t>
            </a:r>
            <a:r>
              <a:rPr lang="fr-FR" sz="3200" u="sng" dirty="0">
                <a:ln w="0"/>
                <a:effectLst>
                  <a:outerShdw blurRad="38100" dist="38100" dir="2700000" algn="tl">
                    <a:srgbClr val="000000">
                      <a:alpha val="43137"/>
                    </a:srgbClr>
                  </a:outerShdw>
                </a:effectLst>
              </a:rPr>
              <a:t> </a:t>
            </a:r>
            <a:r>
              <a:rPr lang="fr-FR" sz="3200" dirty="0" smtClean="0">
                <a:ln w="0"/>
                <a:effectLst>
                  <a:outerShdw blurRad="38100" dist="19050" dir="2700000" algn="tl" rotWithShape="0">
                    <a:schemeClr val="dk1">
                      <a:alpha val="40000"/>
                    </a:schemeClr>
                  </a:outerShdw>
                </a:effectLst>
              </a:rPr>
              <a:t>: </a:t>
            </a:r>
            <a:r>
              <a:rPr lang="fr-FR" sz="3000" dirty="0" smtClean="0">
                <a:ln w="0"/>
                <a:effectLst>
                  <a:outerShdw blurRad="38100" dist="19050" dir="2700000" algn="tl" rotWithShape="0">
                    <a:schemeClr val="dk1">
                      <a:alpha val="40000"/>
                    </a:schemeClr>
                  </a:outerShdw>
                </a:effectLst>
              </a:rPr>
              <a:t>Vous </a:t>
            </a:r>
            <a:r>
              <a:rPr lang="fr-FR" sz="3000" dirty="0">
                <a:ln w="0"/>
                <a:effectLst>
                  <a:outerShdw blurRad="38100" dist="19050" dir="2700000" algn="tl" rotWithShape="0">
                    <a:schemeClr val="dk1">
                      <a:alpha val="40000"/>
                    </a:schemeClr>
                  </a:outerShdw>
                </a:effectLst>
              </a:rPr>
              <a:t>pouvez créer un compte utilisateur et cela vous permet de voir et de vendre vos produits, et vous permet également d'acheter les produits d'autres </a:t>
            </a:r>
            <a:r>
              <a:rPr lang="fr-FR" sz="3000" dirty="0" smtClean="0">
                <a:ln w="0"/>
                <a:effectLst>
                  <a:outerShdw blurRad="38100" dist="19050" dir="2700000" algn="tl" rotWithShape="0">
                    <a:schemeClr val="dk1">
                      <a:alpha val="40000"/>
                    </a:schemeClr>
                  </a:outerShdw>
                </a:effectLst>
              </a:rPr>
              <a:t>utilisateurs</a:t>
            </a:r>
            <a:r>
              <a:rPr lang="ar-MA" sz="3000" dirty="0" smtClean="0">
                <a:ln w="0"/>
                <a:effectLst>
                  <a:outerShdw blurRad="38100" dist="19050" dir="2700000" algn="tl" rotWithShape="0">
                    <a:schemeClr val="dk1">
                      <a:alpha val="40000"/>
                    </a:schemeClr>
                  </a:outerShdw>
                </a:effectLst>
              </a:rPr>
              <a:t>.</a:t>
            </a:r>
          </a:p>
          <a:p>
            <a:endParaRPr lang="fr-FR" sz="3000" dirty="0" smtClean="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Il peut faire:</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Modifier son </a:t>
            </a:r>
            <a:r>
              <a:rPr lang="fr-FR" sz="2600" dirty="0" smtClean="0">
                <a:ln w="0"/>
                <a:effectLst>
                  <a:outerShdw blurRad="38100" dist="19050" dir="2700000" algn="tl" rotWithShape="0">
                    <a:schemeClr val="dk1">
                      <a:alpha val="40000"/>
                    </a:schemeClr>
                  </a:outerShdw>
                </a:effectLst>
              </a:rPr>
              <a:t>compte</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Commander des </a:t>
            </a:r>
            <a:r>
              <a:rPr lang="fr-FR" sz="2600" b="1" dirty="0" smtClean="0">
                <a:ln w="0"/>
                <a:effectLst>
                  <a:outerShdw blurRad="38100" dist="19050" dir="2700000" algn="tl" rotWithShape="0">
                    <a:schemeClr val="dk1">
                      <a:alpha val="40000"/>
                    </a:schemeClr>
                  </a:outerShdw>
                </a:effectLst>
              </a:rPr>
              <a:t>produits</a:t>
            </a:r>
            <a:r>
              <a:rPr lang="fr-FR" sz="2600" dirty="0" smtClean="0">
                <a:ln w="0"/>
                <a:effectLst>
                  <a:outerShdw blurRad="38100" dist="19050" dir="2700000" algn="tl" rotWithShape="0">
                    <a:schemeClr val="dk1">
                      <a:alpha val="40000"/>
                    </a:schemeClr>
                  </a:outerShdw>
                </a:effectLst>
              </a:rPr>
              <a:t>.</a:t>
            </a:r>
            <a:endParaRPr lang="ar-MA" sz="2600" dirty="0" smtClean="0">
              <a:ln w="0"/>
              <a:effectLst>
                <a:outerShdw blurRad="38100" dist="19050" dir="2700000" algn="tl" rotWithShape="0">
                  <a:schemeClr val="dk1">
                    <a:alpha val="40000"/>
                  </a:schemeClr>
                </a:outerShdw>
              </a:effectLst>
            </a:endParaRP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Ajouter des </a:t>
            </a:r>
            <a:r>
              <a:rPr lang="fr-FR" sz="2600" b="1" dirty="0" smtClean="0">
                <a:ln w="0"/>
                <a:effectLst>
                  <a:outerShdw blurRad="38100" dist="19050" dir="2700000" algn="tl" rotWithShape="0">
                    <a:schemeClr val="dk1">
                      <a:alpha val="40000"/>
                    </a:schemeClr>
                  </a:outerShdw>
                </a:effectLst>
              </a:rPr>
              <a:t>produits</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Voir </a:t>
            </a:r>
            <a:r>
              <a:rPr lang="fr-FR" sz="2600" dirty="0">
                <a:ln w="0"/>
                <a:effectLst>
                  <a:outerShdw blurRad="38100" dist="19050" dir="2700000" algn="tl" rotWithShape="0">
                    <a:schemeClr val="dk1">
                      <a:alpha val="40000"/>
                    </a:schemeClr>
                  </a:outerShdw>
                </a:effectLst>
              </a:rPr>
              <a:t>ses produits et les </a:t>
            </a:r>
            <a:r>
              <a:rPr lang="fr-FR" sz="2600" dirty="0" smtClean="0">
                <a:ln w="0"/>
                <a:effectLst>
                  <a:outerShdw blurRad="38100" dist="19050" dir="2700000" algn="tl" rotWithShape="0">
                    <a:schemeClr val="dk1">
                      <a:alpha val="40000"/>
                    </a:schemeClr>
                  </a:outerShdw>
                </a:effectLst>
              </a:rPr>
              <a:t>modifier</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Afficher </a:t>
            </a:r>
            <a:r>
              <a:rPr lang="fr-FR" sz="2600" dirty="0">
                <a:ln w="0"/>
                <a:effectLst>
                  <a:outerShdw blurRad="38100" dist="19050" dir="2700000" algn="tl" rotWithShape="0">
                    <a:schemeClr val="dk1">
                      <a:alpha val="40000"/>
                    </a:schemeClr>
                  </a:outerShdw>
                </a:effectLst>
              </a:rPr>
              <a:t>et modifier les </a:t>
            </a:r>
            <a:r>
              <a:rPr lang="fr-FR" sz="2600" dirty="0" smtClean="0">
                <a:ln w="0"/>
                <a:effectLst>
                  <a:outerShdw blurRad="38100" dist="19050" dir="2700000" algn="tl" rotWithShape="0">
                    <a:schemeClr val="dk1">
                      <a:alpha val="40000"/>
                    </a:schemeClr>
                  </a:outerShdw>
                </a:effectLst>
              </a:rPr>
              <a:t>commandes</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C</a:t>
            </a:r>
            <a:r>
              <a:rPr lang="fr-FR" sz="2600" dirty="0" smtClean="0">
                <a:ln w="0"/>
                <a:effectLst>
                  <a:outerShdw blurRad="38100" dist="19050" dir="2700000" algn="tl" rotWithShape="0">
                    <a:schemeClr val="dk1">
                      <a:alpha val="40000"/>
                    </a:schemeClr>
                  </a:outerShdw>
                </a:effectLst>
              </a:rPr>
              <a:t>hanger </a:t>
            </a:r>
            <a:r>
              <a:rPr lang="fr-FR" sz="2600" dirty="0">
                <a:ln w="0"/>
                <a:effectLst>
                  <a:outerShdw blurRad="38100" dist="19050" dir="2700000" algn="tl" rotWithShape="0">
                    <a:schemeClr val="dk1">
                      <a:alpha val="40000"/>
                    </a:schemeClr>
                  </a:outerShdw>
                </a:effectLst>
              </a:rPr>
              <a:t>le mot de </a:t>
            </a:r>
            <a:r>
              <a:rPr lang="fr-FR" sz="2600" dirty="0" smtClean="0">
                <a:ln w="0"/>
                <a:effectLst>
                  <a:outerShdw blurRad="38100" dist="19050" dir="2700000" algn="tl" rotWithShape="0">
                    <a:schemeClr val="dk1">
                      <a:alpha val="40000"/>
                    </a:schemeClr>
                  </a:outerShdw>
                </a:effectLst>
              </a:rPr>
              <a:t>passe</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a:t>
            </a:r>
            <a:r>
              <a:rPr lang="fr-FR" sz="2600" dirty="0" smtClean="0">
                <a:ln w="0"/>
                <a:effectLst>
                  <a:outerShdw blurRad="38100" dist="19050" dir="2700000" algn="tl" rotWithShape="0">
                    <a:schemeClr val="dk1">
                      <a:alpha val="40000"/>
                    </a:schemeClr>
                  </a:outerShdw>
                </a:effectLst>
              </a:rPr>
              <a:t>upprimer </a:t>
            </a:r>
            <a:r>
              <a:rPr lang="fr-FR" sz="2600" dirty="0">
                <a:ln w="0"/>
                <a:effectLst>
                  <a:outerShdw blurRad="38100" dist="19050" dir="2700000" algn="tl" rotWithShape="0">
                    <a:schemeClr val="dk1">
                      <a:alpha val="40000"/>
                    </a:schemeClr>
                  </a:outerShdw>
                </a:effectLst>
              </a:rPr>
              <a:t>son </a:t>
            </a:r>
            <a:r>
              <a:rPr lang="fr-FR" sz="2600" dirty="0" smtClean="0">
                <a:ln w="0"/>
                <a:effectLst>
                  <a:outerShdw blurRad="38100" dist="19050" dir="2700000" algn="tl" rotWithShape="0">
                    <a:schemeClr val="dk1">
                      <a:alpha val="40000"/>
                    </a:schemeClr>
                  </a:outerShdw>
                </a:effectLst>
              </a:rPr>
              <a:t>compte</a:t>
            </a:r>
            <a:r>
              <a:rPr lang="ar-MA" sz="2600" dirty="0" smtClean="0">
                <a:ln w="0"/>
                <a:effectLst>
                  <a:outerShdw blurRad="38100" dist="19050" dir="2700000" algn="tl" rotWithShape="0">
                    <a:schemeClr val="dk1">
                      <a:alpha val="40000"/>
                    </a:schemeClr>
                  </a:outerShdw>
                </a:effectLst>
              </a:rPr>
              <a:t>.</a:t>
            </a:r>
            <a:endParaRPr lang="fr-FR" sz="26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5724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1612920"/>
            <a:ext cx="12192001" cy="4893647"/>
          </a:xfrm>
          <a:prstGeom prst="rect">
            <a:avLst/>
          </a:prstGeom>
          <a:noFill/>
        </p:spPr>
        <p:txBody>
          <a:bodyPr wrap="square" lIns="91440" tIns="45720" rIns="91440" bIns="45720">
            <a:spAutoFit/>
          </a:bodyPr>
          <a:lstStyle/>
          <a:p>
            <a:r>
              <a:rPr lang="fr-FR" sz="3200" b="1" u="sng" dirty="0">
                <a:effectLst>
                  <a:outerShdw blurRad="38100" dist="19050" dir="2700000" algn="tl" rotWithShape="0">
                    <a:schemeClr val="dk1">
                      <a:alpha val="40000"/>
                    </a:schemeClr>
                  </a:outerShdw>
                </a:effectLst>
              </a:rPr>
              <a:t>Rôle d’administrateurs </a:t>
            </a:r>
            <a:r>
              <a:rPr lang="fr-FR" sz="3200" dirty="0">
                <a:effectLst>
                  <a:outerShdw blurRad="38100" dist="19050" dir="2700000" algn="tl" rotWithShape="0">
                    <a:schemeClr val="dk1">
                      <a:alpha val="40000"/>
                    </a:schemeClr>
                  </a:outerShdw>
                </a:effectLst>
              </a:rPr>
              <a:t>:</a:t>
            </a:r>
            <a:r>
              <a:rPr lang="ar-MA" sz="3200" dirty="0">
                <a:effectLst>
                  <a:outerShdw blurRad="38100" dist="19050" dir="2700000" algn="tl" rotWithShape="0">
                    <a:schemeClr val="dk1">
                      <a:alpha val="40000"/>
                    </a:schemeClr>
                  </a:outerShdw>
                </a:effectLst>
              </a:rPr>
              <a:t> </a:t>
            </a:r>
            <a:r>
              <a:rPr lang="fr-FR" sz="3200" dirty="0">
                <a:effectLst>
                  <a:outerShdw blurRad="38100" dist="19050" dir="2700000" algn="tl" rotWithShape="0">
                    <a:schemeClr val="dk1">
                      <a:alpha val="40000"/>
                    </a:schemeClr>
                  </a:outerShdw>
                </a:effectLst>
              </a:rPr>
              <a:t>Ces comptes permettent à leurs propriétaires de surveiller le site, de consulter des rapports et de contrôler les comptes d'utilisateurs.</a:t>
            </a:r>
            <a:endParaRPr lang="fr-FR" sz="3200" dirty="0"/>
          </a:p>
          <a:p>
            <a:endParaRPr lang="fr-FR" sz="3000" dirty="0" smtClean="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Il peut faire:</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Modifier son </a:t>
            </a:r>
            <a:r>
              <a:rPr lang="fr-FR" sz="2600" dirty="0" smtClean="0">
                <a:ln w="0"/>
                <a:effectLst>
                  <a:outerShdw blurRad="38100" dist="19050" dir="2700000" algn="tl" rotWithShape="0">
                    <a:schemeClr val="dk1">
                      <a:alpha val="40000"/>
                    </a:schemeClr>
                  </a:outerShdw>
                </a:effectLst>
              </a:rPr>
              <a:t>compte</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Ajouter des </a:t>
            </a:r>
            <a:r>
              <a:rPr lang="fr-FR" sz="2600" b="1" dirty="0" smtClean="0">
                <a:ln w="0"/>
                <a:effectLst>
                  <a:outerShdw blurRad="38100" dist="19050" dir="2700000" algn="tl" rotWithShape="0">
                    <a:schemeClr val="dk1">
                      <a:alpha val="40000"/>
                    </a:schemeClr>
                  </a:outerShdw>
                </a:effectLst>
              </a:rPr>
              <a:t>catégories</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Supprimer des comptes </a:t>
            </a:r>
            <a:r>
              <a:rPr lang="fr-FR" sz="2600" dirty="0" smtClean="0">
                <a:ln w="0"/>
                <a:effectLst>
                  <a:outerShdw blurRad="38100" dist="19050" dir="2700000" algn="tl" rotWithShape="0">
                    <a:schemeClr val="dk1">
                      <a:alpha val="40000"/>
                    </a:schemeClr>
                  </a:outerShdw>
                </a:effectLst>
              </a:rPr>
              <a:t>d'utilisateurs</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Afficher et modifier les </a:t>
            </a:r>
            <a:r>
              <a:rPr lang="fr-FR" sz="2600" dirty="0" smtClean="0">
                <a:ln w="0"/>
                <a:effectLst>
                  <a:outerShdw blurRad="38100" dist="19050" dir="2700000" algn="tl" rotWithShape="0">
                    <a:schemeClr val="dk1">
                      <a:alpha val="40000"/>
                    </a:schemeClr>
                  </a:outerShdw>
                </a:effectLst>
              </a:rPr>
              <a:t>notifications(Feedback)</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C</a:t>
            </a:r>
            <a:r>
              <a:rPr lang="fr-FR" sz="2600" dirty="0" smtClean="0">
                <a:ln w="0"/>
                <a:effectLst>
                  <a:outerShdw blurRad="38100" dist="19050" dir="2700000" algn="tl" rotWithShape="0">
                    <a:schemeClr val="dk1">
                      <a:alpha val="40000"/>
                    </a:schemeClr>
                  </a:outerShdw>
                </a:effectLst>
              </a:rPr>
              <a:t>hanger </a:t>
            </a:r>
            <a:r>
              <a:rPr lang="fr-FR" sz="2600" dirty="0">
                <a:ln w="0"/>
                <a:effectLst>
                  <a:outerShdw blurRad="38100" dist="19050" dir="2700000" algn="tl" rotWithShape="0">
                    <a:schemeClr val="dk1">
                      <a:alpha val="40000"/>
                    </a:schemeClr>
                  </a:outerShdw>
                </a:effectLst>
              </a:rPr>
              <a:t>le mot de </a:t>
            </a:r>
            <a:r>
              <a:rPr lang="fr-FR" sz="2600" dirty="0" smtClean="0">
                <a:ln w="0"/>
                <a:effectLst>
                  <a:outerShdw blurRad="38100" dist="19050" dir="2700000" algn="tl" rotWithShape="0">
                    <a:schemeClr val="dk1">
                      <a:alpha val="40000"/>
                    </a:schemeClr>
                  </a:outerShdw>
                </a:effectLst>
              </a:rPr>
              <a:t>passe</a:t>
            </a:r>
            <a:r>
              <a:rPr lang="ar-MA" sz="2600" dirty="0" smtClean="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a:t>
            </a:r>
            <a:r>
              <a:rPr lang="fr-FR" sz="2600" dirty="0" smtClean="0">
                <a:ln w="0"/>
                <a:effectLst>
                  <a:outerShdw blurRad="38100" dist="19050" dir="2700000" algn="tl" rotWithShape="0">
                    <a:schemeClr val="dk1">
                      <a:alpha val="40000"/>
                    </a:schemeClr>
                  </a:outerShdw>
                </a:effectLst>
              </a:rPr>
              <a:t>upprimer </a:t>
            </a:r>
            <a:r>
              <a:rPr lang="fr-FR" sz="2600" dirty="0">
                <a:ln w="0"/>
                <a:effectLst>
                  <a:outerShdw blurRad="38100" dist="19050" dir="2700000" algn="tl" rotWithShape="0">
                    <a:schemeClr val="dk1">
                      <a:alpha val="40000"/>
                    </a:schemeClr>
                  </a:outerShdw>
                </a:effectLst>
              </a:rPr>
              <a:t>son </a:t>
            </a:r>
            <a:r>
              <a:rPr lang="fr-FR" sz="2600" dirty="0" smtClean="0">
                <a:ln w="0"/>
                <a:effectLst>
                  <a:outerShdw blurRad="38100" dist="19050" dir="2700000" algn="tl" rotWithShape="0">
                    <a:schemeClr val="dk1">
                      <a:alpha val="40000"/>
                    </a:schemeClr>
                  </a:outerShdw>
                </a:effectLst>
              </a:rPr>
              <a:t>compte</a:t>
            </a:r>
            <a:r>
              <a:rPr lang="ar-MA" sz="2600" dirty="0" smtClean="0">
                <a:ln w="0"/>
                <a:effectLst>
                  <a:outerShdw blurRad="38100" dist="19050" dir="2700000" algn="tl" rotWithShape="0">
                    <a:schemeClr val="dk1">
                      <a:alpha val="40000"/>
                    </a:schemeClr>
                  </a:outerShdw>
                </a:effectLst>
              </a:rPr>
              <a:t>.</a:t>
            </a:r>
            <a:endParaRPr lang="fr-FR" sz="26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626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1613626"/>
            <a:ext cx="12192000" cy="5201424"/>
          </a:xfrm>
          <a:prstGeom prst="rect">
            <a:avLst/>
          </a:prstGeom>
        </p:spPr>
        <p:txBody>
          <a:bodyPr wrap="square">
            <a:spAutoFit/>
          </a:bodyPr>
          <a:lstStyle/>
          <a:p>
            <a:r>
              <a:rPr lang="fr-FR" sz="3200" b="1" u="sng" dirty="0">
                <a:effectLst>
                  <a:outerShdw blurRad="38100" dist="19050" dir="2700000" algn="tl" rotWithShape="0">
                    <a:schemeClr val="dk1">
                      <a:alpha val="40000"/>
                    </a:schemeClr>
                  </a:outerShdw>
                </a:effectLst>
              </a:rPr>
              <a:t>Rôle</a:t>
            </a:r>
            <a:r>
              <a:rPr lang="fr-FR" sz="3200" b="1" u="sng" dirty="0" smtClean="0">
                <a:effectLst>
                  <a:outerShdw blurRad="38100" dist="19050" dir="2700000" algn="tl" rotWithShape="0">
                    <a:schemeClr val="dk1">
                      <a:alpha val="40000"/>
                    </a:schemeClr>
                  </a:outerShdw>
                </a:effectLst>
              </a:rPr>
              <a:t> du </a:t>
            </a:r>
            <a:r>
              <a:rPr lang="fr-FR" sz="3200" b="1" u="sng" dirty="0">
                <a:effectLst>
                  <a:outerShdw blurRad="38100" dist="19050" dir="2700000" algn="tl" rotWithShape="0">
                    <a:schemeClr val="dk1">
                      <a:alpha val="40000"/>
                    </a:schemeClr>
                  </a:outerShdw>
                </a:effectLst>
              </a:rPr>
              <a:t>propriétaire du site</a:t>
            </a:r>
            <a:r>
              <a:rPr lang="fr-FR" sz="3200" u="sng" dirty="0">
                <a:effectLst>
                  <a:outerShdw blurRad="38100" dist="19050" dir="2700000" algn="tl" rotWithShape="0">
                    <a:schemeClr val="dk1">
                      <a:alpha val="40000"/>
                    </a:schemeClr>
                  </a:outerShdw>
                </a:effectLst>
              </a:rPr>
              <a:t>: </a:t>
            </a:r>
            <a:r>
              <a:rPr lang="fr-FR" sz="3200" dirty="0">
                <a:effectLst>
                  <a:outerShdw blurRad="38100" dist="19050" dir="2700000" algn="tl" rotWithShape="0">
                    <a:schemeClr val="dk1">
                      <a:alpha val="40000"/>
                    </a:schemeClr>
                  </a:outerShdw>
                </a:effectLst>
              </a:rPr>
              <a:t>Ce compte appartient au propriétaire du site, à travers lequel il peut ajouter les comptes des administrateurs, et voir et contrôler tous leurs comptes et aussi les </a:t>
            </a:r>
            <a:r>
              <a:rPr lang="fr-FR" sz="3200" dirty="0" smtClean="0">
                <a:effectLst>
                  <a:outerShdw blurRad="38100" dist="19050" dir="2700000" algn="tl" rotWithShape="0">
                    <a:schemeClr val="dk1">
                      <a:alpha val="40000"/>
                    </a:schemeClr>
                  </a:outerShdw>
                </a:effectLst>
              </a:rPr>
              <a:t>comptes </a:t>
            </a:r>
            <a:r>
              <a:rPr lang="fr-FR" sz="2800" dirty="0" smtClean="0">
                <a:effectLst>
                  <a:outerShdw blurRad="38100" dist="19050" dir="2700000" algn="tl" rotWithShape="0">
                    <a:schemeClr val="dk1">
                      <a:alpha val="40000"/>
                    </a:schemeClr>
                  </a:outerShdw>
                </a:effectLst>
              </a:rPr>
              <a:t>d'utilisateurs.</a:t>
            </a:r>
          </a:p>
          <a:p>
            <a:endParaRPr lang="fr-FR" sz="24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Il peut faire:</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Ajouter un officiel  </a:t>
            </a:r>
            <a:endParaRPr lang="fr-FR" sz="2600" dirty="0" smtClean="0">
              <a:ln w="0"/>
              <a:effectLst>
                <a:outerShdw blurRad="38100" dist="19050" dir="2700000" algn="tl" rotWithShape="0">
                  <a:schemeClr val="dk1">
                    <a:alpha val="40000"/>
                  </a:schemeClr>
                </a:outerShdw>
              </a:effectLst>
            </a:endParaRP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Ajouter </a:t>
            </a:r>
            <a:r>
              <a:rPr lang="fr-FR" sz="2600" dirty="0">
                <a:ln w="0"/>
                <a:effectLst>
                  <a:outerShdw blurRad="38100" dist="19050" dir="2700000" algn="tl" rotWithShape="0">
                    <a:schemeClr val="dk1">
                      <a:alpha val="40000"/>
                    </a:schemeClr>
                  </a:outerShdw>
                </a:effectLst>
              </a:rPr>
              <a:t>des catégories  </a:t>
            </a:r>
            <a:endParaRPr lang="fr-FR" sz="2600" dirty="0" smtClean="0">
              <a:ln w="0"/>
              <a:effectLst>
                <a:outerShdw blurRad="38100" dist="19050" dir="2700000" algn="tl" rotWithShape="0">
                  <a:schemeClr val="dk1">
                    <a:alpha val="40000"/>
                  </a:schemeClr>
                </a:outerShdw>
              </a:effectLst>
            </a:endParaRP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Afficher </a:t>
            </a:r>
            <a:r>
              <a:rPr lang="fr-FR" sz="2600" dirty="0">
                <a:ln w="0"/>
                <a:effectLst>
                  <a:outerShdw blurRad="38100" dist="19050" dir="2700000" algn="tl" rotWithShape="0">
                    <a:schemeClr val="dk1">
                      <a:alpha val="40000"/>
                    </a:schemeClr>
                  </a:outerShdw>
                </a:effectLst>
              </a:rPr>
              <a:t>et modifier les comptes d'utilisateurs </a:t>
            </a:r>
            <a:endParaRPr lang="fr-FR" sz="2600" dirty="0" smtClean="0">
              <a:ln w="0"/>
              <a:effectLst>
                <a:outerShdw blurRad="38100" dist="19050" dir="2700000" algn="tl" rotWithShape="0">
                  <a:schemeClr val="dk1">
                    <a:alpha val="40000"/>
                  </a:schemeClr>
                </a:outerShdw>
              </a:effectLst>
            </a:endParaRP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Afficher </a:t>
            </a:r>
            <a:r>
              <a:rPr lang="fr-FR" sz="2600" dirty="0">
                <a:ln w="0"/>
                <a:effectLst>
                  <a:outerShdw blurRad="38100" dist="19050" dir="2700000" algn="tl" rotWithShape="0">
                    <a:schemeClr val="dk1">
                      <a:alpha val="40000"/>
                    </a:schemeClr>
                  </a:outerShdw>
                </a:effectLst>
              </a:rPr>
              <a:t>et modifier les comptes </a:t>
            </a:r>
            <a:r>
              <a:rPr lang="fr-FR" sz="2600" dirty="0" smtClean="0">
                <a:ln w="0"/>
                <a:effectLst>
                  <a:outerShdw blurRad="38100" dist="19050" dir="2700000" algn="tl" rotWithShape="0">
                    <a:schemeClr val="dk1">
                      <a:alpha val="40000"/>
                    </a:schemeClr>
                  </a:outerShdw>
                </a:effectLst>
              </a:rPr>
              <a:t>d'administrateur.</a:t>
            </a: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Supprimer </a:t>
            </a:r>
            <a:r>
              <a:rPr lang="fr-FR" sz="2600" dirty="0">
                <a:ln w="0"/>
                <a:effectLst>
                  <a:outerShdw blurRad="38100" dist="19050" dir="2700000" algn="tl" rotWithShape="0">
                    <a:schemeClr val="dk1">
                      <a:alpha val="40000"/>
                    </a:schemeClr>
                  </a:outerShdw>
                </a:effectLst>
              </a:rPr>
              <a:t>un compte </a:t>
            </a:r>
            <a:r>
              <a:rPr lang="fr-FR" sz="2600" dirty="0" smtClean="0">
                <a:ln w="0"/>
                <a:effectLst>
                  <a:outerShdw blurRad="38100" dist="19050" dir="2700000" algn="tl" rotWithShape="0">
                    <a:schemeClr val="dk1">
                      <a:alpha val="40000"/>
                    </a:schemeClr>
                  </a:outerShdw>
                </a:effectLst>
              </a:rPr>
              <a:t>utilisateur.</a:t>
            </a: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Supprimer </a:t>
            </a:r>
            <a:r>
              <a:rPr lang="fr-FR" sz="2600" dirty="0">
                <a:ln w="0"/>
                <a:effectLst>
                  <a:outerShdw blurRad="38100" dist="19050" dir="2700000" algn="tl" rotWithShape="0">
                    <a:schemeClr val="dk1">
                      <a:alpha val="40000"/>
                    </a:schemeClr>
                  </a:outerShdw>
                </a:effectLst>
              </a:rPr>
              <a:t>un compte </a:t>
            </a:r>
            <a:r>
              <a:rPr lang="fr-FR" sz="2600" dirty="0" smtClean="0">
                <a:ln w="0"/>
                <a:effectLst>
                  <a:outerShdw blurRad="38100" dist="19050" dir="2700000" algn="tl" rotWithShape="0">
                    <a:schemeClr val="dk1">
                      <a:alpha val="40000"/>
                    </a:schemeClr>
                  </a:outerShdw>
                </a:effectLst>
              </a:rPr>
              <a:t>administrateur.</a:t>
            </a:r>
          </a:p>
          <a:p>
            <a:pPr marL="914400" lvl="1" indent="-457200">
              <a:buFont typeface="Wingdings" panose="05000000000000000000" pitchFamily="2" charset="2"/>
              <a:buChar char="ü"/>
            </a:pPr>
            <a:r>
              <a:rPr lang="fr-FR" sz="2600" dirty="0" smtClean="0">
                <a:ln w="0"/>
                <a:effectLst>
                  <a:outerShdw blurRad="38100" dist="19050" dir="2700000" algn="tl" rotWithShape="0">
                    <a:schemeClr val="dk1">
                      <a:alpha val="40000"/>
                    </a:schemeClr>
                  </a:outerShdw>
                </a:effectLst>
              </a:rPr>
              <a:t>Voir </a:t>
            </a:r>
            <a:r>
              <a:rPr lang="fr-FR" sz="2600" dirty="0">
                <a:ln w="0"/>
                <a:effectLst>
                  <a:outerShdw blurRad="38100" dist="19050" dir="2700000" algn="tl" rotWithShape="0">
                    <a:schemeClr val="dk1">
                      <a:alpha val="40000"/>
                    </a:schemeClr>
                  </a:outerShdw>
                </a:effectLst>
              </a:rPr>
              <a:t>les notifications</a:t>
            </a:r>
          </a:p>
        </p:txBody>
      </p:sp>
    </p:spTree>
    <p:extLst>
      <p:ext uri="{BB962C8B-B14F-4D97-AF65-F5344CB8AC3E}">
        <p14:creationId xmlns:p14="http://schemas.microsoft.com/office/powerpoint/2010/main" val="3293402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smtClean="0">
                <a:ln w="0"/>
                <a:solidFill>
                  <a:schemeClr val="tx2">
                    <a:lumMod val="50000"/>
                  </a:schemeClr>
                </a:solidFill>
                <a:latin typeface="Arial Rounded MT Bold" panose="020F0704030504030204" pitchFamily="34" charset="0"/>
              </a:rPr>
              <a:t>Les catégories sur </a:t>
            </a:r>
            <a:r>
              <a:rPr lang="fr-FR" sz="5400" b="1" dirty="0" smtClean="0">
                <a:ln w="0"/>
                <a:solidFill>
                  <a:schemeClr val="tx2">
                    <a:lumMod val="50000"/>
                  </a:schemeClr>
                </a:solidFill>
                <a:effectLst/>
                <a:latin typeface="Arial Rounded MT Bold" panose="020F0704030504030204" pitchFamily="34" charset="0"/>
              </a:rPr>
              <a:t>le </a:t>
            </a:r>
            <a:r>
              <a:rPr lang="fr-FR" sz="5400" b="1" dirty="0" smtClean="0">
                <a:ln w="0"/>
                <a:solidFill>
                  <a:schemeClr val="tx2">
                    <a:lumMod val="50000"/>
                  </a:schemeClr>
                </a:solidFill>
                <a:effectLst/>
                <a:latin typeface="Arial Rounded MT Bold" panose="020F0704030504030204" pitchFamily="34" charset="0"/>
              </a:rPr>
              <a:t>site :</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1" y="1999146"/>
            <a:ext cx="12192001" cy="3785652"/>
          </a:xfrm>
          <a:prstGeom prst="rect">
            <a:avLst/>
          </a:prstGeom>
          <a:noFill/>
        </p:spPr>
        <p:txBody>
          <a:bodyPr wrap="square" lIns="91440" tIns="45720" rIns="91440" bIns="45720">
            <a:spAutoFit/>
          </a:bodyPr>
          <a:lstStyle/>
          <a:p>
            <a:r>
              <a:rPr lang="fr-FR" sz="3000" dirty="0">
                <a:ln w="0"/>
                <a:effectLst>
                  <a:outerShdw blurRad="38100" dist="19050" dir="2700000" algn="tl" rotWithShape="0">
                    <a:schemeClr val="dk1">
                      <a:alpha val="40000"/>
                    </a:schemeClr>
                  </a:outerShdw>
                </a:effectLst>
              </a:rPr>
              <a:t>Les utilisateurs peuvent rechercher dans les catégories disponibles sur le site, </a:t>
            </a:r>
            <a:r>
              <a:rPr lang="fr-FR" sz="3000" dirty="0" smtClean="0">
                <a:ln w="0"/>
                <a:effectLst>
                  <a:outerShdw blurRad="38100" dist="19050" dir="2700000" algn="tl" rotWithShape="0">
                    <a:schemeClr val="dk1">
                      <a:alpha val="40000"/>
                    </a:schemeClr>
                  </a:outerShdw>
                </a:effectLst>
              </a:rPr>
              <a:t>et </a:t>
            </a:r>
            <a:r>
              <a:rPr lang="fr-FR" sz="3000" dirty="0">
                <a:ln w="0"/>
                <a:effectLst>
                  <a:outerShdw blurRad="38100" dist="19050" dir="2700000" algn="tl" rotWithShape="0">
                    <a:schemeClr val="dk1">
                      <a:alpha val="40000"/>
                    </a:schemeClr>
                  </a:outerShdw>
                </a:effectLst>
              </a:rPr>
              <a:t>commander des produits ou </a:t>
            </a:r>
            <a:r>
              <a:rPr lang="fr-FR" sz="3000" dirty="0" smtClean="0">
                <a:ln w="0"/>
                <a:effectLst>
                  <a:outerShdw blurRad="38100" dist="19050" dir="2700000" algn="tl" rotWithShape="0">
                    <a:schemeClr val="dk1">
                      <a:alpha val="40000"/>
                    </a:schemeClr>
                  </a:outerShdw>
                </a:effectLst>
              </a:rPr>
              <a:t> </a:t>
            </a:r>
            <a:r>
              <a:rPr lang="fr-FR" sz="3000" dirty="0">
                <a:ln w="0"/>
                <a:effectLst>
                  <a:outerShdw blurRad="38100" dist="19050" dir="2700000" algn="tl" rotWithShape="0">
                    <a:schemeClr val="dk1">
                      <a:alpha val="40000"/>
                    </a:schemeClr>
                  </a:outerShdw>
                </a:effectLst>
              </a:rPr>
              <a:t>ajouter des produits</a:t>
            </a:r>
            <a:r>
              <a:rPr lang="fr-FR" sz="3000" dirty="0" smtClean="0">
                <a:ln w="0"/>
                <a:effectLst>
                  <a:outerShdw blurRad="38100" dist="19050" dir="2700000" algn="tl" rotWithShape="0">
                    <a:schemeClr val="dk1">
                      <a:alpha val="40000"/>
                    </a:schemeClr>
                  </a:outerShdw>
                </a:effectLst>
              </a:rPr>
              <a:t>.</a:t>
            </a:r>
          </a:p>
          <a:p>
            <a:endParaRPr lang="ar-MA" sz="3000" dirty="0" smtClean="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Dans </a:t>
            </a:r>
            <a:r>
              <a:rPr lang="fr-FR" sz="3000" dirty="0">
                <a:ln w="0"/>
                <a:effectLst>
                  <a:outerShdw blurRad="38100" dist="19050" dir="2700000" algn="tl" rotWithShape="0">
                    <a:schemeClr val="dk1">
                      <a:alpha val="40000"/>
                    </a:schemeClr>
                  </a:outerShdw>
                </a:effectLst>
              </a:rPr>
              <a:t>le cas où une catégorie spécifique n'est pas disponible, l'utilisateur peut envoyer un rapport aux administrateurs du site pour l'ajouter</a:t>
            </a:r>
            <a:r>
              <a:rPr lang="fr-FR" sz="3000" dirty="0" smtClean="0">
                <a:ln w="0"/>
                <a:effectLst>
                  <a:outerShdw blurRad="38100" dist="19050" dir="2700000" algn="tl" rotWithShape="0">
                    <a:schemeClr val="dk1">
                      <a:alpha val="40000"/>
                    </a:schemeClr>
                  </a:outerShdw>
                </a:effectLst>
              </a:rPr>
              <a:t>.</a:t>
            </a:r>
          </a:p>
          <a:p>
            <a:endParaRPr lang="fr-FR" sz="3000" dirty="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Seuls </a:t>
            </a:r>
            <a:r>
              <a:rPr lang="fr-FR" sz="3000" dirty="0">
                <a:ln w="0"/>
                <a:effectLst>
                  <a:outerShdw blurRad="38100" dist="19050" dir="2700000" algn="tl" rotWithShape="0">
                    <a:schemeClr val="dk1">
                      <a:alpha val="40000"/>
                    </a:schemeClr>
                  </a:outerShdw>
                </a:effectLst>
              </a:rPr>
              <a:t>les administrateurs et le propriétaire du site peuvent ajouter des catégories.</a:t>
            </a:r>
            <a:endParaRPr lang="fr-FR" sz="3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461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smtClean="0">
                <a:ln w="0"/>
                <a:solidFill>
                  <a:schemeClr val="tx2">
                    <a:lumMod val="50000"/>
                  </a:schemeClr>
                </a:solidFill>
                <a:effectLst/>
                <a:latin typeface="Arial Rounded MT Bold" panose="020F0704030504030204" pitchFamily="34" charset="0"/>
              </a:rPr>
              <a:t>Les </a:t>
            </a:r>
            <a:r>
              <a:rPr lang="fr-FR" sz="5400" b="1" dirty="0" smtClean="0">
                <a:ln w="0"/>
                <a:solidFill>
                  <a:schemeClr val="tx2">
                    <a:lumMod val="50000"/>
                  </a:schemeClr>
                </a:solidFill>
                <a:latin typeface="Arial Rounded MT Bold" panose="020F0704030504030204" pitchFamily="34" charset="0"/>
              </a:rPr>
              <a:t>produits et le </a:t>
            </a:r>
            <a:r>
              <a:rPr lang="fr-FR" sz="5400" b="1" dirty="0" smtClean="0">
                <a:ln w="0"/>
                <a:solidFill>
                  <a:schemeClr val="tx2">
                    <a:lumMod val="50000"/>
                  </a:schemeClr>
                </a:solidFill>
                <a:latin typeface="Arial Rounded MT Bold" panose="020F0704030504030204" pitchFamily="34" charset="0"/>
              </a:rPr>
              <a:t>panier </a:t>
            </a:r>
            <a:r>
              <a:rPr lang="fr-FR" sz="5400" b="1" dirty="0" smtClean="0">
                <a:ln w="0"/>
                <a:solidFill>
                  <a:schemeClr val="tx2">
                    <a:lumMod val="50000"/>
                  </a:schemeClr>
                </a:solidFill>
                <a:effectLst/>
                <a:latin typeface="Arial Rounded MT Bold" panose="020F0704030504030204" pitchFamily="34" charset="0"/>
              </a:rPr>
              <a:t>:</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0" y="2247827"/>
            <a:ext cx="12192000" cy="4555093"/>
          </a:xfrm>
          <a:prstGeom prst="rect">
            <a:avLst/>
          </a:prstGeom>
          <a:noFill/>
        </p:spPr>
        <p:txBody>
          <a:bodyPr wrap="square" lIns="91440" tIns="45720" rIns="91440" bIns="45720">
            <a:spAutoFit/>
          </a:bodyPr>
          <a:lstStyle/>
          <a:p>
            <a:r>
              <a:rPr lang="fr-FR" sz="2900" dirty="0" smtClean="0">
                <a:ln w="0"/>
                <a:effectLst>
                  <a:outerShdw blurRad="38100" dist="19050" dir="2700000" algn="tl" rotWithShape="0">
                    <a:schemeClr val="dk1">
                      <a:alpha val="40000"/>
                    </a:schemeClr>
                  </a:outerShdw>
                </a:effectLst>
              </a:rPr>
              <a:t>Le </a:t>
            </a:r>
            <a:r>
              <a:rPr lang="fr-FR" sz="2900" dirty="0">
                <a:ln w="0"/>
                <a:effectLst>
                  <a:outerShdw blurRad="38100" dist="19050" dir="2700000" algn="tl" rotWithShape="0">
                    <a:schemeClr val="dk1">
                      <a:alpha val="40000"/>
                    </a:schemeClr>
                  </a:outerShdw>
                </a:effectLst>
              </a:rPr>
              <a:t>panier est un tableau dans lequel sont affichés les produits sélectionnés (le tableau reprend les données </a:t>
            </a:r>
            <a:r>
              <a:rPr lang="fr-FR" sz="2900" dirty="0" smtClean="0">
                <a:ln w="0"/>
                <a:effectLst>
                  <a:outerShdw blurRad="38100" dist="19050" dir="2700000" algn="tl" rotWithShape="0">
                    <a:schemeClr val="dk1">
                      <a:alpha val="40000"/>
                    </a:schemeClr>
                  </a:outerShdw>
                </a:effectLst>
              </a:rPr>
              <a:t>de </a:t>
            </a:r>
            <a:r>
              <a:rPr lang="fr-FR" sz="2900" b="1" dirty="0" smtClean="0">
                <a:ln w="0"/>
                <a:effectLst>
                  <a:outerShdw blurRad="38100" dist="19050" dir="2700000" algn="tl" rotWithShape="0">
                    <a:schemeClr val="dk1">
                      <a:alpha val="40000"/>
                    </a:schemeClr>
                  </a:outerShdw>
                </a:effectLst>
              </a:rPr>
              <a:t>COOKIES</a:t>
            </a:r>
            <a:r>
              <a:rPr lang="fr-FR" sz="2900" dirty="0" smtClean="0">
                <a:ln w="0"/>
                <a:effectLst>
                  <a:outerShdw blurRad="38100" dist="19050" dir="2700000" algn="tl" rotWithShape="0">
                    <a:schemeClr val="dk1">
                      <a:alpha val="40000"/>
                    </a:schemeClr>
                  </a:outerShdw>
                </a:effectLst>
              </a:rPr>
              <a:t>).</a:t>
            </a:r>
            <a:endParaRPr lang="fr-FR" sz="2900" dirty="0" smtClean="0">
              <a:ln w="0"/>
              <a:effectLst>
                <a:outerShdw blurRad="38100" dist="19050" dir="2700000" algn="tl" rotWithShape="0">
                  <a:schemeClr val="dk1">
                    <a:alpha val="40000"/>
                  </a:schemeClr>
                </a:outerShdw>
              </a:effectLst>
            </a:endParaRPr>
          </a:p>
          <a:p>
            <a:endParaRPr lang="fr-FR" sz="2900" dirty="0" smtClean="0">
              <a:ln w="0"/>
              <a:effectLst>
                <a:outerShdw blurRad="38100" dist="19050" dir="2700000" algn="tl" rotWithShape="0">
                  <a:schemeClr val="dk1">
                    <a:alpha val="40000"/>
                  </a:schemeClr>
                </a:outerShdw>
              </a:effectLst>
            </a:endParaRPr>
          </a:p>
          <a:p>
            <a:r>
              <a:rPr lang="fr-FR" sz="2900" dirty="0">
                <a:ln w="0"/>
                <a:effectLst>
                  <a:outerShdw blurRad="38100" dist="19050" dir="2700000" algn="tl" rotWithShape="0">
                    <a:schemeClr val="dk1">
                      <a:alpha val="40000"/>
                    </a:schemeClr>
                  </a:outerShdw>
                </a:effectLst>
              </a:rPr>
              <a:t>Avec ce tableau, vous pouvez </a:t>
            </a:r>
            <a:r>
              <a:rPr lang="fr-FR" sz="2900" dirty="0" smtClean="0">
                <a:ln w="0"/>
                <a:effectLst>
                  <a:outerShdw blurRad="38100" dist="19050" dir="2700000" algn="tl" rotWithShape="0">
                    <a:schemeClr val="dk1">
                      <a:alpha val="40000"/>
                    </a:schemeClr>
                  </a:outerShdw>
                </a:effectLst>
              </a:rPr>
              <a:t>:</a:t>
            </a:r>
          </a:p>
          <a:p>
            <a:endParaRPr lang="fr-FR" sz="29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smtClean="0">
                <a:ln w="0"/>
                <a:effectLst>
                  <a:outerShdw blurRad="38100" dist="19050" dir="2700000" algn="tl" rotWithShape="0">
                    <a:schemeClr val="dk1">
                      <a:alpha val="40000"/>
                    </a:schemeClr>
                  </a:outerShdw>
                </a:effectLst>
              </a:rPr>
              <a:t>Augmenter</a:t>
            </a:r>
            <a:r>
              <a:rPr lang="fr-FR" sz="2900" i="1" dirty="0" smtClean="0">
                <a:ln w="0"/>
                <a:effectLst>
                  <a:outerShdw blurRad="38100" dist="19050" dir="2700000" algn="tl" rotWithShape="0">
                    <a:schemeClr val="dk1">
                      <a:alpha val="40000"/>
                    </a:schemeClr>
                  </a:outerShdw>
                </a:effectLst>
              </a:rPr>
              <a:t> </a:t>
            </a:r>
            <a:r>
              <a:rPr lang="fr-FR" sz="2900" i="1" dirty="0">
                <a:ln w="0"/>
                <a:effectLst>
                  <a:outerShdw blurRad="38100" dist="19050" dir="2700000" algn="tl" rotWithShape="0">
                    <a:schemeClr val="dk1">
                      <a:alpha val="40000"/>
                    </a:schemeClr>
                  </a:outerShdw>
                </a:effectLst>
              </a:rPr>
              <a:t>la quantité de </a:t>
            </a:r>
            <a:r>
              <a:rPr lang="fr-FR" sz="2900" i="1" dirty="0" smtClean="0">
                <a:ln w="0"/>
                <a:effectLst>
                  <a:outerShdw blurRad="38100" dist="19050" dir="2700000" algn="tl" rotWithShape="0">
                    <a:schemeClr val="dk1">
                      <a:alpha val="40000"/>
                    </a:schemeClr>
                  </a:outerShdw>
                </a:effectLst>
              </a:rPr>
              <a:t>produit</a:t>
            </a:r>
            <a:r>
              <a:rPr lang="fr-FR" sz="2900" dirty="0" smtClean="0">
                <a:ln w="0"/>
                <a:effectLst>
                  <a:outerShdw blurRad="38100" dist="19050" dir="2700000" algn="tl" rotWithShape="0">
                    <a:schemeClr val="dk1">
                      <a:alpha val="40000"/>
                    </a:schemeClr>
                  </a:outerShdw>
                </a:effectLst>
              </a:rPr>
              <a:t>.</a:t>
            </a:r>
            <a:endParaRPr lang="ar-MA" sz="2900" dirty="0" smtClean="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a:ln w="0"/>
                <a:effectLst>
                  <a:outerShdw blurRad="38100" dist="19050" dir="2700000" algn="tl" rotWithShape="0">
                    <a:schemeClr val="dk1">
                      <a:alpha val="40000"/>
                    </a:schemeClr>
                  </a:outerShdw>
                </a:effectLst>
              </a:rPr>
              <a:t>D</a:t>
            </a:r>
            <a:r>
              <a:rPr lang="fr-FR" sz="2900" b="1" i="1" dirty="0" smtClean="0">
                <a:ln w="0"/>
                <a:effectLst>
                  <a:outerShdw blurRad="38100" dist="19050" dir="2700000" algn="tl" rotWithShape="0">
                    <a:schemeClr val="dk1">
                      <a:alpha val="40000"/>
                    </a:schemeClr>
                  </a:outerShdw>
                </a:effectLst>
              </a:rPr>
              <a:t>iminution</a:t>
            </a:r>
            <a:r>
              <a:rPr lang="fr-FR" sz="2900" i="1" dirty="0" smtClean="0">
                <a:ln w="0"/>
                <a:effectLst>
                  <a:outerShdw blurRad="38100" dist="19050" dir="2700000" algn="tl" rotWithShape="0">
                    <a:schemeClr val="dk1">
                      <a:alpha val="40000"/>
                    </a:schemeClr>
                  </a:outerShdw>
                </a:effectLst>
              </a:rPr>
              <a:t> </a:t>
            </a:r>
            <a:r>
              <a:rPr lang="fr-FR" sz="2900" i="1" dirty="0">
                <a:ln w="0"/>
                <a:effectLst>
                  <a:outerShdw blurRad="38100" dist="19050" dir="2700000" algn="tl" rotWithShape="0">
                    <a:schemeClr val="dk1">
                      <a:alpha val="40000"/>
                    </a:schemeClr>
                  </a:outerShdw>
                </a:effectLst>
              </a:rPr>
              <a:t>de la quantité de </a:t>
            </a:r>
            <a:r>
              <a:rPr lang="fr-FR" sz="2900" i="1" dirty="0" smtClean="0">
                <a:ln w="0"/>
                <a:effectLst>
                  <a:outerShdw blurRad="38100" dist="19050" dir="2700000" algn="tl" rotWithShape="0">
                    <a:schemeClr val="dk1">
                      <a:alpha val="40000"/>
                    </a:schemeClr>
                  </a:outerShdw>
                </a:effectLst>
              </a:rPr>
              <a:t>produit.</a:t>
            </a:r>
            <a:endParaRPr lang="ar-MA" sz="2900" i="1" dirty="0" smtClean="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a:ln w="0"/>
                <a:effectLst>
                  <a:outerShdw blurRad="38100" dist="19050" dir="2700000" algn="tl" rotWithShape="0">
                    <a:schemeClr val="dk1">
                      <a:alpha val="40000"/>
                    </a:schemeClr>
                  </a:outerShdw>
                </a:effectLst>
              </a:rPr>
              <a:t>S</a:t>
            </a:r>
            <a:r>
              <a:rPr lang="fr-FR" sz="2900" b="1" i="1" dirty="0" smtClean="0">
                <a:ln w="0"/>
                <a:effectLst>
                  <a:outerShdw blurRad="38100" dist="19050" dir="2700000" algn="tl" rotWithShape="0">
                    <a:schemeClr val="dk1">
                      <a:alpha val="40000"/>
                    </a:schemeClr>
                  </a:outerShdw>
                </a:effectLst>
              </a:rPr>
              <a:t>upprimer</a:t>
            </a:r>
            <a:r>
              <a:rPr lang="fr-FR" sz="2900" i="1" dirty="0" smtClean="0">
                <a:ln w="0"/>
                <a:effectLst>
                  <a:outerShdw blurRad="38100" dist="19050" dir="2700000" algn="tl" rotWithShape="0">
                    <a:schemeClr val="dk1">
                      <a:alpha val="40000"/>
                    </a:schemeClr>
                  </a:outerShdw>
                </a:effectLst>
              </a:rPr>
              <a:t> </a:t>
            </a:r>
            <a:r>
              <a:rPr lang="fr-FR" sz="2900" i="1" dirty="0">
                <a:ln w="0"/>
                <a:effectLst>
                  <a:outerShdw blurRad="38100" dist="19050" dir="2700000" algn="tl" rotWithShape="0">
                    <a:schemeClr val="dk1">
                      <a:alpha val="40000"/>
                    </a:schemeClr>
                  </a:outerShdw>
                </a:effectLst>
              </a:rPr>
              <a:t>le </a:t>
            </a:r>
            <a:r>
              <a:rPr lang="fr-FR" sz="2900" i="1" dirty="0" smtClean="0">
                <a:ln w="0"/>
                <a:effectLst>
                  <a:outerShdw blurRad="38100" dist="19050" dir="2700000" algn="tl" rotWithShape="0">
                    <a:schemeClr val="dk1">
                      <a:alpha val="40000"/>
                    </a:schemeClr>
                  </a:outerShdw>
                </a:effectLst>
              </a:rPr>
              <a:t>produit.</a:t>
            </a:r>
            <a:endParaRPr lang="ar-MA" sz="2900" i="1" dirty="0" smtClean="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smtClean="0">
                <a:ln w="0"/>
                <a:effectLst>
                  <a:outerShdw blurRad="38100" dist="19050" dir="2700000" algn="tl" rotWithShape="0">
                    <a:schemeClr val="dk1">
                      <a:alpha val="40000"/>
                    </a:schemeClr>
                  </a:outerShdw>
                </a:effectLst>
              </a:rPr>
              <a:t>Vider</a:t>
            </a:r>
            <a:r>
              <a:rPr lang="fr-FR" sz="2900" i="1" dirty="0" smtClean="0">
                <a:ln w="0"/>
                <a:effectLst>
                  <a:outerShdw blurRad="38100" dist="19050" dir="2700000" algn="tl" rotWithShape="0">
                    <a:schemeClr val="dk1">
                      <a:alpha val="40000"/>
                    </a:schemeClr>
                  </a:outerShdw>
                </a:effectLst>
              </a:rPr>
              <a:t> </a:t>
            </a:r>
            <a:r>
              <a:rPr lang="fr-FR" sz="2900" i="1" dirty="0">
                <a:ln w="0"/>
                <a:effectLst>
                  <a:outerShdw blurRad="38100" dist="19050" dir="2700000" algn="tl" rotWithShape="0">
                    <a:schemeClr val="dk1">
                      <a:alpha val="40000"/>
                    </a:schemeClr>
                  </a:outerShdw>
                </a:effectLst>
              </a:rPr>
              <a:t>le </a:t>
            </a:r>
            <a:r>
              <a:rPr lang="fr-FR" sz="2900" i="1" dirty="0" smtClean="0">
                <a:ln w="0"/>
                <a:effectLst>
                  <a:outerShdw blurRad="38100" dist="19050" dir="2700000" algn="tl" rotWithShape="0">
                    <a:schemeClr val="dk1">
                      <a:alpha val="40000"/>
                    </a:schemeClr>
                  </a:outerShdw>
                </a:effectLst>
              </a:rPr>
              <a:t>panier</a:t>
            </a:r>
            <a:r>
              <a:rPr lang="fr-FR" sz="2900" i="1" dirty="0" smtClean="0">
                <a:ln w="0"/>
                <a:effectLst>
                  <a:outerShdw blurRad="38100" dist="19050" dir="2700000" algn="tl" rotWithShape="0">
                    <a:schemeClr val="dk1">
                      <a:alpha val="40000"/>
                    </a:schemeClr>
                  </a:outerShdw>
                </a:effectLst>
              </a:rPr>
              <a:t>.</a:t>
            </a:r>
          </a:p>
          <a:p>
            <a:pPr marL="457200" indent="-457200">
              <a:buFont typeface="Wingdings" panose="05000000000000000000" pitchFamily="2" charset="2"/>
              <a:buChar char="ü"/>
            </a:pPr>
            <a:r>
              <a:rPr lang="fr-FR" sz="2900" b="1" i="1" cap="none" spc="0" dirty="0" smtClean="0">
                <a:ln w="0"/>
                <a:solidFill>
                  <a:schemeClr val="tx1"/>
                </a:solidFill>
                <a:effectLst>
                  <a:outerShdw blurRad="38100" dist="19050" dir="2700000" algn="tl" rotWithShape="0">
                    <a:schemeClr val="dk1">
                      <a:alpha val="40000"/>
                    </a:schemeClr>
                  </a:outerShdw>
                </a:effectLst>
              </a:rPr>
              <a:t>Valider</a:t>
            </a:r>
            <a:r>
              <a:rPr lang="fr-FR" sz="2900" b="0" i="1" cap="none" spc="0" dirty="0" smtClean="0">
                <a:ln w="0"/>
                <a:solidFill>
                  <a:schemeClr val="tx1"/>
                </a:solidFill>
                <a:effectLst>
                  <a:outerShdw blurRad="38100" dist="19050" dir="2700000" algn="tl" rotWithShape="0">
                    <a:schemeClr val="dk1">
                      <a:alpha val="40000"/>
                    </a:schemeClr>
                  </a:outerShdw>
                </a:effectLst>
              </a:rPr>
              <a:t> la commande.</a:t>
            </a:r>
            <a:endParaRPr lang="fr-FR" sz="2900" b="0" i="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9761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smtClean="0">
                <a:ln w="0"/>
                <a:solidFill>
                  <a:schemeClr val="tx2">
                    <a:lumMod val="50000"/>
                  </a:schemeClr>
                </a:solidFill>
                <a:latin typeface="Arial Rounded MT Bold" panose="020F0704030504030204" pitchFamily="34" charset="0"/>
              </a:rPr>
              <a:t>Les </a:t>
            </a:r>
            <a:r>
              <a:rPr lang="fr-FR" sz="5400" b="1" dirty="0">
                <a:ln w="0"/>
                <a:solidFill>
                  <a:schemeClr val="tx2">
                    <a:lumMod val="50000"/>
                  </a:schemeClr>
                </a:solidFill>
                <a:latin typeface="Arial Rounded MT Bold" panose="020F0704030504030204" pitchFamily="34" charset="0"/>
              </a:rPr>
              <a:t>formulaire de </a:t>
            </a:r>
            <a:r>
              <a:rPr lang="fr-FR" sz="5400" b="1" dirty="0" smtClean="0">
                <a:ln w="0"/>
                <a:solidFill>
                  <a:schemeClr val="tx2">
                    <a:lumMod val="50000"/>
                  </a:schemeClr>
                </a:solidFill>
                <a:latin typeface="Arial Rounded MT Bold" panose="020F0704030504030204" pitchFamily="34" charset="0"/>
              </a:rPr>
              <a:t>site :</a:t>
            </a:r>
            <a:endParaRPr lang="fr-FR" sz="5400" b="1" dirty="0">
              <a:ln w="0"/>
              <a:solidFill>
                <a:schemeClr val="tx2">
                  <a:lumMod val="50000"/>
                </a:schemeClr>
              </a:solidFill>
              <a:effectLst/>
              <a:latin typeface="Arial Rounded MT Bold" panose="020F0704030504030204" pitchFamily="34" charset="0"/>
            </a:endParaRPr>
          </a:p>
        </p:txBody>
      </p:sp>
      <p:sp>
        <p:nvSpPr>
          <p:cNvPr id="5" name="Rectangle 4"/>
          <p:cNvSpPr/>
          <p:nvPr/>
        </p:nvSpPr>
        <p:spPr>
          <a:xfrm>
            <a:off x="-1" y="1438460"/>
            <a:ext cx="12192001" cy="5170646"/>
          </a:xfrm>
          <a:prstGeom prst="rect">
            <a:avLst/>
          </a:prstGeom>
          <a:noFill/>
        </p:spPr>
        <p:txBody>
          <a:bodyPr wrap="square" lIns="91440" tIns="45720" rIns="91440" bIns="45720">
            <a:spAutoFit/>
          </a:bodyPr>
          <a:lstStyle/>
          <a:p>
            <a:endParaRPr lang="fr-FR" sz="2000" dirty="0" smtClean="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Avant </a:t>
            </a:r>
            <a:r>
              <a:rPr lang="fr-FR" sz="3000" dirty="0">
                <a:ln w="0"/>
                <a:effectLst>
                  <a:outerShdw blurRad="38100" dist="19050" dir="2700000" algn="tl" rotWithShape="0">
                    <a:schemeClr val="dk1">
                      <a:alpha val="40000"/>
                    </a:schemeClr>
                  </a:outerShdw>
                </a:effectLst>
              </a:rPr>
              <a:t>d'envoyer toute information à la base de données, elle est d'abord vérifiée par </a:t>
            </a:r>
            <a:r>
              <a:rPr lang="fr-FR" sz="3000" b="1" dirty="0" smtClean="0">
                <a:ln w="0"/>
                <a:effectLst>
                  <a:outerShdw blurRad="38100" dist="19050" dir="2700000" algn="tl" rotWithShape="0">
                    <a:schemeClr val="dk1">
                      <a:alpha val="40000"/>
                    </a:schemeClr>
                  </a:outerShdw>
                </a:effectLst>
              </a:rPr>
              <a:t>Expression Régulière</a:t>
            </a:r>
            <a:r>
              <a:rPr lang="fr-FR" sz="3000" dirty="0">
                <a:ln w="0"/>
                <a:effectLst>
                  <a:outerShdw blurRad="38100" dist="19050" dir="2700000" algn="tl" rotWithShape="0">
                    <a:schemeClr val="dk1">
                      <a:alpha val="40000"/>
                    </a:schemeClr>
                  </a:outerShdw>
                </a:effectLst>
              </a:rPr>
              <a:t>, </a:t>
            </a:r>
            <a:r>
              <a:rPr lang="fr-FR" sz="3000" dirty="0" smtClean="0">
                <a:ln w="0"/>
                <a:effectLst>
                  <a:outerShdw blurRad="38100" dist="19050" dir="2700000" algn="tl" rotWithShape="0">
                    <a:schemeClr val="dk1">
                      <a:alpha val="40000"/>
                    </a:schemeClr>
                  </a:outerShdw>
                </a:effectLst>
              </a:rPr>
              <a:t>avec </a:t>
            </a:r>
            <a:r>
              <a:rPr lang="fr-FR" sz="3000" dirty="0">
                <a:ln w="0"/>
                <a:effectLst>
                  <a:outerShdw blurRad="38100" dist="19050" dir="2700000" algn="tl" rotWithShape="0">
                    <a:schemeClr val="dk1">
                      <a:alpha val="40000"/>
                    </a:schemeClr>
                  </a:outerShdw>
                </a:effectLst>
              </a:rPr>
              <a:t>l'aide de </a:t>
            </a:r>
            <a:r>
              <a:rPr lang="fr-FR" sz="3000" b="1" dirty="0" smtClean="0">
                <a:ln w="0"/>
                <a:effectLst>
                  <a:outerShdw blurRad="38100" dist="19050" dir="2700000" algn="tl" rotWithShape="0">
                    <a:schemeClr val="dk1">
                      <a:alpha val="40000"/>
                    </a:schemeClr>
                  </a:outerShdw>
                </a:effectLst>
              </a:rPr>
              <a:t>PHP.</a:t>
            </a:r>
          </a:p>
          <a:p>
            <a:endParaRPr lang="fr-FR" sz="2000" b="1"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fr-FR" sz="3000" b="1" dirty="0" smtClean="0">
                <a:ln w="0"/>
                <a:effectLst>
                  <a:outerShdw blurRad="38100" dist="19050" dir="2700000" algn="tl" rotWithShape="0">
                    <a:schemeClr val="dk1">
                      <a:alpha val="40000"/>
                    </a:schemeClr>
                  </a:outerShdw>
                </a:effectLst>
              </a:rPr>
              <a:t>En utilisant PHP : </a:t>
            </a:r>
            <a:r>
              <a:rPr lang="fr-FR" sz="3000" dirty="0" smtClean="0">
                <a:ln w="0"/>
                <a:effectLst>
                  <a:outerShdw blurRad="38100" dist="19050" dir="2700000" algn="tl" rotWithShape="0">
                    <a:schemeClr val="dk1">
                      <a:alpha val="40000"/>
                    </a:schemeClr>
                  </a:outerShdw>
                </a:effectLst>
              </a:rPr>
              <a:t>Par exemple, lorsque l'utilisateur saisit son âge, on vérifie d'abord que la saisie est un nombre puis vérifie que cet âge ne dépasse pas 100 ans ou moins de 18 ans :</a:t>
            </a:r>
            <a:endParaRPr lang="ar-MA" sz="3000" dirty="0" smtClean="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      </a:t>
            </a:r>
            <a:r>
              <a:rPr lang="fr-FR" sz="3000" dirty="0" smtClean="0">
                <a:ln w="0"/>
                <a:effectLst>
                  <a:outerShdw blurRad="38100" dist="19050" dir="2700000" algn="tl" rotWithShape="0">
                    <a:schemeClr val="dk1">
                      <a:alpha val="40000"/>
                    </a:schemeClr>
                  </a:outerShdw>
                </a:effectLst>
                <a:sym typeface="Wingdings" panose="05000000000000000000" pitchFamily="2" charset="2"/>
              </a:rPr>
              <a:t></a:t>
            </a:r>
            <a:r>
              <a:rPr lang="fr-FR" sz="3000" dirty="0" smtClean="0">
                <a:ln w="0"/>
                <a:effectLst>
                  <a:outerShdw blurRad="38100" dist="19050" dir="2700000" algn="tl" rotWithShape="0">
                    <a:schemeClr val="dk1">
                      <a:alpha val="40000"/>
                    </a:schemeClr>
                  </a:outerShdw>
                </a:effectLst>
              </a:rPr>
              <a:t> </a:t>
            </a:r>
            <a:r>
              <a:rPr lang="fr-FR" sz="3000" i="1" spc="300" dirty="0" smtClean="0">
                <a:ln w="0"/>
                <a:solidFill>
                  <a:srgbClr val="FF0000"/>
                </a:solidFill>
                <a:effectLst>
                  <a:outerShdw blurRad="38100" dist="19050" dir="2700000" algn="tl" rotWithShape="0">
                    <a:schemeClr val="dk1">
                      <a:alpha val="40000"/>
                    </a:schemeClr>
                  </a:outerShdw>
                </a:effectLst>
              </a:rPr>
              <a:t>is_int($age) &amp;&amp; $age &lt;= 100 &amp;&amp; $age &gt;= 18</a:t>
            </a:r>
          </a:p>
          <a:p>
            <a:endParaRPr lang="fr-FR" spc="300" dirty="0" smtClean="0">
              <a:ln w="0"/>
              <a:solidFill>
                <a:srgbClr val="FF0000"/>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fr-FR" sz="3000" b="1" dirty="0" smtClean="0">
                <a:ln w="0"/>
                <a:effectLst>
                  <a:outerShdw blurRad="38100" dist="19050" dir="2700000" algn="tl" rotWithShape="0">
                    <a:schemeClr val="dk1">
                      <a:alpha val="40000"/>
                    </a:schemeClr>
                  </a:outerShdw>
                </a:effectLst>
              </a:rPr>
              <a:t>En </a:t>
            </a:r>
            <a:r>
              <a:rPr lang="fr-FR" sz="3000" b="1" dirty="0">
                <a:ln w="0"/>
                <a:effectLst>
                  <a:outerShdw blurRad="38100" dist="19050" dir="2700000" algn="tl" rotWithShape="0">
                    <a:schemeClr val="dk1">
                      <a:alpha val="40000"/>
                    </a:schemeClr>
                  </a:outerShdw>
                </a:effectLst>
              </a:rPr>
              <a:t>utilisant Expression Régulière</a:t>
            </a:r>
            <a:r>
              <a:rPr lang="fr-FR" sz="3000" b="1" dirty="0" smtClean="0">
                <a:ln w="0"/>
                <a:effectLst>
                  <a:outerShdw blurRad="38100" dist="19050" dir="2700000" algn="tl" rotWithShape="0">
                    <a:schemeClr val="dk1">
                      <a:alpha val="40000"/>
                    </a:schemeClr>
                  </a:outerShdw>
                </a:effectLst>
              </a:rPr>
              <a:t> : </a:t>
            </a:r>
            <a:r>
              <a:rPr lang="fr-FR" sz="3000" dirty="0" smtClean="0">
                <a:ln w="0"/>
                <a:effectLst>
                  <a:outerShdw blurRad="38100" dist="19050" dir="2700000" algn="tl" rotWithShape="0">
                    <a:schemeClr val="dk1">
                      <a:alpha val="40000"/>
                    </a:schemeClr>
                  </a:outerShdw>
                </a:effectLst>
              </a:rPr>
              <a:t>Par </a:t>
            </a:r>
            <a:r>
              <a:rPr lang="fr-FR" sz="3000" dirty="0">
                <a:ln w="0"/>
                <a:effectLst>
                  <a:outerShdw blurRad="38100" dist="19050" dir="2700000" algn="tl" rotWithShape="0">
                    <a:schemeClr val="dk1">
                      <a:alpha val="40000"/>
                    </a:schemeClr>
                  </a:outerShdw>
                </a:effectLst>
              </a:rPr>
              <a:t>exemple, lors de la saisie de l'utilisateur Gmail, il doit être vérifié de la manière suivante </a:t>
            </a:r>
            <a:r>
              <a:rPr lang="fr-FR" sz="3000" dirty="0" smtClean="0">
                <a:ln w="0"/>
                <a:effectLst>
                  <a:outerShdw blurRad="38100" dist="19050" dir="2700000" algn="tl" rotWithShape="0">
                    <a:schemeClr val="dk1">
                      <a:alpha val="40000"/>
                    </a:schemeClr>
                  </a:outerShdw>
                </a:effectLst>
              </a:rPr>
              <a:t>:</a:t>
            </a:r>
          </a:p>
          <a:p>
            <a:r>
              <a:rPr lang="fr-FR" sz="3000" b="1" dirty="0" smtClean="0">
                <a:ln w="0"/>
                <a:effectLst>
                  <a:outerShdw blurRad="38100" dist="19050" dir="2700000" algn="tl" rotWithShape="0">
                    <a:schemeClr val="dk1">
                      <a:alpha val="40000"/>
                    </a:schemeClr>
                  </a:outerShdw>
                </a:effectLst>
              </a:rPr>
              <a:t>      </a:t>
            </a:r>
            <a:r>
              <a:rPr lang="fr-FR" sz="3000" b="1" dirty="0" smtClean="0">
                <a:ln w="0"/>
                <a:effectLst>
                  <a:outerShdw blurRad="38100" dist="19050" dir="2700000" algn="tl" rotWithShape="0">
                    <a:schemeClr val="dk1">
                      <a:alpha val="40000"/>
                    </a:schemeClr>
                  </a:outerShdw>
                </a:effectLst>
                <a:sym typeface="Wingdings" panose="05000000000000000000" pitchFamily="2" charset="2"/>
              </a:rPr>
              <a:t> </a:t>
            </a:r>
            <a:r>
              <a:rPr lang="fr-FR" sz="3200" i="1" dirty="0">
                <a:solidFill>
                  <a:srgbClr val="FF0000"/>
                </a:solidFill>
              </a:rPr>
              <a:t>preg_match("/^([a-z]|[A-Z]|[0-9]|_)+@[a-z]+\.[a-z]+$/", $email</a:t>
            </a:r>
            <a:r>
              <a:rPr lang="fr-FR" sz="3200" i="1" dirty="0" smtClean="0">
                <a:solidFill>
                  <a:srgbClr val="FF0000"/>
                </a:solidFill>
              </a:rPr>
              <a:t>)</a:t>
            </a:r>
            <a:endParaRPr lang="fr-FR" sz="3200" i="1" dirty="0">
              <a:solidFill>
                <a:srgbClr val="FF0000"/>
              </a:solidFill>
            </a:endParaRPr>
          </a:p>
        </p:txBody>
      </p:sp>
    </p:spTree>
    <p:extLst>
      <p:ext uri="{BB962C8B-B14F-4D97-AF65-F5344CB8AC3E}">
        <p14:creationId xmlns:p14="http://schemas.microsoft.com/office/powerpoint/2010/main" val="2005945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1128</TotalTime>
  <Words>614</Words>
  <Application>Microsoft Office PowerPoint</Application>
  <PresentationFormat>Grand écran</PresentationFormat>
  <Paragraphs>82</Paragraphs>
  <Slides>11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Wingdings</vt:lpstr>
      <vt:lpstr>Thème Office</vt:lpstr>
      <vt:lpstr>Présentation du Projet en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en JavaScript</dc:title>
  <dc:creator>Driss raiss</dc:creator>
  <cp:lastModifiedBy>Driss raiss</cp:lastModifiedBy>
  <cp:revision>40</cp:revision>
  <dcterms:created xsi:type="dcterms:W3CDTF">2022-05-04T21:58:07Z</dcterms:created>
  <dcterms:modified xsi:type="dcterms:W3CDTF">2022-06-15T15:23:04Z</dcterms:modified>
</cp:coreProperties>
</file>