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89" r:id="rId7"/>
    <p:sldId id="260" r:id="rId8"/>
    <p:sldId id="261" r:id="rId9"/>
    <p:sldId id="29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91" r:id="rId19"/>
    <p:sldId id="292" r:id="rId20"/>
    <p:sldId id="293" r:id="rId21"/>
    <p:sldId id="294" r:id="rId22"/>
    <p:sldId id="271" r:id="rId23"/>
    <p:sldId id="272" r:id="rId24"/>
    <p:sldId id="279" r:id="rId25"/>
    <p:sldId id="297" r:id="rId26"/>
    <p:sldId id="295" r:id="rId27"/>
    <p:sldId id="281" r:id="rId28"/>
    <p:sldId id="285" r:id="rId29"/>
    <p:sldId id="284" r:id="rId30"/>
    <p:sldId id="286" r:id="rId31"/>
    <p:sldId id="28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407" r:id="rId52"/>
    <p:sldId id="405" r:id="rId53"/>
    <p:sldId id="378" r:id="rId54"/>
    <p:sldId id="379" r:id="rId55"/>
    <p:sldId id="380" r:id="rId56"/>
    <p:sldId id="391" r:id="rId57"/>
    <p:sldId id="392" r:id="rId58"/>
    <p:sldId id="408" r:id="rId59"/>
    <p:sldId id="409" r:id="rId60"/>
    <p:sldId id="410" r:id="rId61"/>
    <p:sldId id="411" r:id="rId62"/>
    <p:sldId id="412" r:id="rId63"/>
    <p:sldId id="413" r:id="rId6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14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86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6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4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182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21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52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6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5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68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218B-3483-4D15-88C9-27CEED8227E7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51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9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106690"/>
          </a:xfrm>
        </p:spPr>
        <p:txBody>
          <a:bodyPr>
            <a:normAutofit/>
          </a:bodyPr>
          <a:lstStyle/>
          <a:p>
            <a:r>
              <a:rPr lang="fr-BE" dirty="0"/>
              <a:t>Les Graphes</a:t>
            </a:r>
            <a:br>
              <a:rPr lang="fr-BE" dirty="0"/>
            </a:br>
            <a:r>
              <a:rPr lang="fr-BE" sz="1600" dirty="0"/>
              <a:t>(slides basés sur ceux de A. Dupont et M. Marchand)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84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69124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646103" y="793146"/>
            <a:ext cx="3491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sz="2800" dirty="0"/>
              <a:t>An et Lg sont les extrémités de l’arc A13 </a:t>
            </a:r>
            <a:r>
              <a:rPr lang="fr-BE" sz="2800" dirty="0">
                <a:sym typeface="Wingdings"/>
              </a:rPr>
              <a:t></a:t>
            </a:r>
            <a:r>
              <a:rPr lang="fr-BE" sz="2800" dirty="0"/>
              <a:t>An et Lg sont adjacents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10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66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3094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4401" y="741041"/>
            <a:ext cx="33387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incidents de Nm </a:t>
            </a:r>
          </a:p>
          <a:p>
            <a:pPr lvl="0"/>
            <a:r>
              <a:rPr lang="fr-BE" sz="2800" dirty="0"/>
              <a:t>= {A4,A15}</a:t>
            </a:r>
          </a:p>
        </p:txBody>
      </p:sp>
    </p:spTree>
    <p:extLst>
      <p:ext uri="{BB962C8B-B14F-4D97-AF65-F5344CB8AC3E}">
        <p14:creationId xmlns:p14="http://schemas.microsoft.com/office/powerpoint/2010/main" val="199159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892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61694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51081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3371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114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574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1 : graphe non dirigé</a:t>
            </a:r>
          </a:p>
        </p:txBody>
      </p:sp>
    </p:spTree>
    <p:extLst>
      <p:ext uri="{BB962C8B-B14F-4D97-AF65-F5344CB8AC3E}">
        <p14:creationId xmlns:p14="http://schemas.microsoft.com/office/powerpoint/2010/main" val="39621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32762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8917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7976" y="1391686"/>
            <a:ext cx="1894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 err="1"/>
              <a:t>deg</a:t>
            </a:r>
            <a:r>
              <a:rPr lang="fr-BE" sz="2800" dirty="0"/>
              <a:t>(</a:t>
            </a:r>
            <a:r>
              <a:rPr lang="fr-BE" sz="2800" dirty="0" err="1"/>
              <a:t>Bxl</a:t>
            </a:r>
            <a:r>
              <a:rPr lang="fr-BE" sz="2800" dirty="0"/>
              <a:t>) = 5</a:t>
            </a:r>
          </a:p>
        </p:txBody>
      </p:sp>
    </p:spTree>
    <p:extLst>
      <p:ext uri="{BB962C8B-B14F-4D97-AF65-F5344CB8AC3E}">
        <p14:creationId xmlns:p14="http://schemas.microsoft.com/office/powerpoint/2010/main" val="228816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29397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6874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866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(Nm,A4,Bxl,A3,Lg,A13,An,A1,Bxl,A7,Ms)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95671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37919" y="729806"/>
            <a:ext cx="4265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BE" sz="2800" dirty="0"/>
              <a:t>(Nm,A4,Bxl,A3,Lg,A15,Nm) est un cycle.</a:t>
            </a:r>
          </a:p>
        </p:txBody>
      </p:sp>
    </p:spTree>
    <p:extLst>
      <p:ext uri="{BB962C8B-B14F-4D97-AF65-F5344CB8AC3E}">
        <p14:creationId xmlns:p14="http://schemas.microsoft.com/office/powerpoint/2010/main" val="292059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</p:spTree>
    <p:extLst>
      <p:ext uri="{BB962C8B-B14F-4D97-AF65-F5344CB8AC3E}">
        <p14:creationId xmlns:p14="http://schemas.microsoft.com/office/powerpoint/2010/main" val="364944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15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546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6099305" y="1103647"/>
            <a:ext cx="27773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a deux </a:t>
            </a:r>
          </a:p>
          <a:p>
            <a:pPr lvl="0"/>
            <a:r>
              <a:rPr lang="fr-BE" sz="2800" dirty="0"/>
              <a:t>composantes </a:t>
            </a:r>
          </a:p>
          <a:p>
            <a:pPr lvl="0"/>
            <a:r>
              <a:rPr lang="fr-BE" sz="2800" dirty="0"/>
              <a:t>connexes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2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490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2 : graphe dirigé</a:t>
            </a:r>
          </a:p>
        </p:txBody>
      </p:sp>
    </p:spTree>
    <p:extLst>
      <p:ext uri="{BB962C8B-B14F-4D97-AF65-F5344CB8AC3E}">
        <p14:creationId xmlns:p14="http://schemas.microsoft.com/office/powerpoint/2010/main" val="39708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227228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74751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27" y="3421634"/>
            <a:ext cx="2488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JFK est l’origine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160779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4785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4708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4192" y="3432243"/>
            <a:ext cx="34497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MIA est la destination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322774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15636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6498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354422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364" y="3106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3795" y="2825783"/>
            <a:ext cx="30716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entrants de OR</a:t>
            </a:r>
          </a:p>
          <a:p>
            <a:pPr lvl="0"/>
            <a:r>
              <a:rPr lang="fr-BE" sz="2800" dirty="0"/>
              <a:t> = {UA12,DL33}</a:t>
            </a:r>
          </a:p>
        </p:txBody>
      </p:sp>
    </p:spTree>
    <p:extLst>
      <p:ext uri="{BB962C8B-B14F-4D97-AF65-F5344CB8AC3E}">
        <p14:creationId xmlns:p14="http://schemas.microsoft.com/office/powerpoint/2010/main" val="16963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53306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684100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84168" y="3244334"/>
            <a:ext cx="31228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sortants de OR </a:t>
            </a:r>
          </a:p>
          <a:p>
            <a:pPr lvl="0"/>
            <a:r>
              <a:rPr lang="fr-BE" sz="2800" dirty="0"/>
              <a:t>={UA87,DL17}</a:t>
            </a:r>
          </a:p>
        </p:txBody>
      </p:sp>
    </p:spTree>
    <p:extLst>
      <p:ext uri="{BB962C8B-B14F-4D97-AF65-F5344CB8AC3E}">
        <p14:creationId xmlns:p14="http://schemas.microsoft.com/office/powerpoint/2010/main" val="184857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2562194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3086779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049174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8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296" y="319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1412174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</p:spTree>
    <p:extLst>
      <p:ext uri="{BB962C8B-B14F-4D97-AF65-F5344CB8AC3E}">
        <p14:creationId xmlns:p14="http://schemas.microsoft.com/office/powerpoint/2010/main" val="38207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5402" y="868466"/>
            <a:ext cx="4684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S ={</a:t>
            </a:r>
            <a:r>
              <a:rPr lang="en-US" sz="2800" dirty="0" err="1"/>
              <a:t>Bxl,An,Lg,Nm,Ms,Tn,Ln,Lds</a:t>
            </a:r>
            <a:r>
              <a:rPr lang="en-US" dirty="0"/>
              <a:t>}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4583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7190" y="3087985"/>
            <a:ext cx="22475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est </a:t>
            </a:r>
          </a:p>
          <a:p>
            <a:pPr lvl="0"/>
            <a:r>
              <a:rPr lang="fr-BE" sz="2800" dirty="0"/>
              <a:t>fortement </a:t>
            </a:r>
          </a:p>
          <a:p>
            <a:pPr lvl="0"/>
            <a:r>
              <a:rPr lang="fr-BE" sz="2800" dirty="0"/>
              <a:t>connexe.</a:t>
            </a:r>
          </a:p>
        </p:txBody>
      </p:sp>
    </p:spTree>
    <p:extLst>
      <p:ext uri="{BB962C8B-B14F-4D97-AF65-F5344CB8AC3E}">
        <p14:creationId xmlns:p14="http://schemas.microsoft.com/office/powerpoint/2010/main" val="2388526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des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Classe</a:t>
            </a:r>
            <a:r>
              <a:rPr lang="en-US" sz="3800" dirty="0"/>
              <a:t> </a:t>
            </a:r>
            <a:r>
              <a:rPr lang="en-US" sz="3800" dirty="0" err="1"/>
              <a:t>Sommet</a:t>
            </a:r>
            <a:endParaRPr lang="en-US" sz="3800" dirty="0"/>
          </a:p>
          <a:p>
            <a:pPr lvl="1"/>
            <a:r>
              <a:rPr lang="fr-BE" dirty="0"/>
              <a:t>valeur du sommet</a:t>
            </a:r>
          </a:p>
          <a:p>
            <a:pPr lvl="1"/>
            <a:endParaRPr lang="fr-BE" dirty="0"/>
          </a:p>
          <a:p>
            <a:r>
              <a:rPr lang="fr-BE" sz="3800" dirty="0"/>
              <a:t>Classe Arc</a:t>
            </a:r>
          </a:p>
          <a:p>
            <a:pPr lvl="1"/>
            <a:r>
              <a:rPr lang="fr-BE" dirty="0"/>
              <a:t>valeur de l’arc</a:t>
            </a:r>
          </a:p>
          <a:p>
            <a:pPr lvl="1"/>
            <a:r>
              <a:rPr lang="fr-BE" dirty="0"/>
              <a:t>référence vers le sommet origine</a:t>
            </a:r>
          </a:p>
          <a:p>
            <a:pPr lvl="1"/>
            <a:r>
              <a:rPr lang="fr-BE" dirty="0"/>
              <a:t>référence vers le sommet destination</a:t>
            </a:r>
          </a:p>
          <a:p>
            <a:endParaRPr lang="fr-B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</a:t>
            </a:r>
            <a:r>
              <a:rPr lang="en-US" dirty="0" err="1"/>
              <a:t>exemples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d’un </a:t>
            </a:r>
            <a:r>
              <a:rPr lang="en-US" dirty="0" err="1"/>
              <a:t>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d’arcs</a:t>
            </a:r>
            <a:endParaRPr lang="en-US" dirty="0"/>
          </a:p>
          <a:p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99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4477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</p:spTree>
    <p:extLst>
      <p:ext uri="{BB962C8B-B14F-4D97-AF65-F5344CB8AC3E}">
        <p14:creationId xmlns:p14="http://schemas.microsoft.com/office/powerpoint/2010/main" val="3978707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431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6092310" y="2231907"/>
            <a:ext cx="1479831" cy="1034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832225" y="2566657"/>
            <a:ext cx="2136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Liste simple</a:t>
            </a:r>
          </a:p>
        </p:txBody>
      </p:sp>
    </p:spTree>
    <p:extLst>
      <p:ext uri="{BB962C8B-B14F-4D97-AF65-F5344CB8AC3E}">
        <p14:creationId xmlns:p14="http://schemas.microsoft.com/office/powerpoint/2010/main" val="29587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57718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V="1">
            <a:off x="676325" y="5772150"/>
            <a:ext cx="1062672" cy="6091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203322" y="6113555"/>
            <a:ext cx="2136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Liste simple</a:t>
            </a:r>
          </a:p>
        </p:txBody>
      </p:sp>
    </p:spTree>
    <p:extLst>
      <p:ext uri="{BB962C8B-B14F-4D97-AF65-F5344CB8AC3E}">
        <p14:creationId xmlns:p14="http://schemas.microsoft.com/office/powerpoint/2010/main" val="3900463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4432338" y="97854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07529"/>
              </p:ext>
            </p:extLst>
          </p:nvPr>
        </p:nvGraphicFramePr>
        <p:xfrm>
          <a:off x="315206" y="2711804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6" y="156024"/>
            <a:ext cx="4857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d’Adjacence</a:t>
            </a:r>
          </a:p>
        </p:txBody>
      </p:sp>
      <p:grpSp>
        <p:nvGrpSpPr>
          <p:cNvPr id="78" name="Group 5091"/>
          <p:cNvGrpSpPr>
            <a:grpSpLocks/>
          </p:cNvGrpSpPr>
          <p:nvPr/>
        </p:nvGrpSpPr>
        <p:grpSpPr bwMode="auto">
          <a:xfrm>
            <a:off x="202122" y="2631269"/>
            <a:ext cx="8712052" cy="2630805"/>
            <a:chOff x="1084" y="4211"/>
            <a:chExt cx="14291" cy="4143"/>
          </a:xfrm>
        </p:grpSpPr>
        <p:grpSp>
          <p:nvGrpSpPr>
            <p:cNvPr id="79" name="Group 4175"/>
            <p:cNvGrpSpPr>
              <a:grpSpLocks/>
            </p:cNvGrpSpPr>
            <p:nvPr/>
          </p:nvGrpSpPr>
          <p:grpSpPr bwMode="auto">
            <a:xfrm>
              <a:off x="1084" y="4211"/>
              <a:ext cx="14291" cy="3520"/>
              <a:chOff x="1084" y="4580"/>
              <a:chExt cx="14291" cy="3520"/>
            </a:xfrm>
          </p:grpSpPr>
          <p:sp>
            <p:nvSpPr>
              <p:cNvPr id="94" name="AutoShape 4027"/>
              <p:cNvSpPr>
                <a:spLocks noChangeArrowheads="1"/>
              </p:cNvSpPr>
              <p:nvPr/>
            </p:nvSpPr>
            <p:spPr bwMode="auto">
              <a:xfrm>
                <a:off x="1084" y="4580"/>
                <a:ext cx="14291" cy="1400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95" name="Group 4058"/>
              <p:cNvGrpSpPr>
                <a:grpSpLocks/>
              </p:cNvGrpSpPr>
              <p:nvPr/>
            </p:nvGrpSpPr>
            <p:grpSpPr bwMode="auto">
              <a:xfrm>
                <a:off x="4120" y="6960"/>
                <a:ext cx="8410" cy="1140"/>
                <a:chOff x="4241" y="9380"/>
                <a:chExt cx="8410" cy="1140"/>
              </a:xfrm>
            </p:grpSpPr>
            <p:sp>
              <p:nvSpPr>
                <p:cNvPr id="114" name="AutoShape 4030"/>
                <p:cNvSpPr>
                  <a:spLocks noChangeArrowheads="1"/>
                </p:cNvSpPr>
                <p:nvPr/>
              </p:nvSpPr>
              <p:spPr bwMode="auto">
                <a:xfrm>
                  <a:off x="4241" y="9380"/>
                  <a:ext cx="8410" cy="11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  <p:grpSp>
              <p:nvGrpSpPr>
                <p:cNvPr id="115" name="Group 4042"/>
                <p:cNvGrpSpPr>
                  <a:grpSpLocks/>
                </p:cNvGrpSpPr>
                <p:nvPr/>
              </p:nvGrpSpPr>
              <p:grpSpPr bwMode="auto">
                <a:xfrm>
                  <a:off x="11174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31" name="Text Box 40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LA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32" name="Oval 4033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16" name="Group 4043"/>
                <p:cNvGrpSpPr>
                  <a:grpSpLocks/>
                </p:cNvGrpSpPr>
                <p:nvPr/>
              </p:nvGrpSpPr>
              <p:grpSpPr bwMode="auto">
                <a:xfrm>
                  <a:off x="4568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29" name="Text Box 40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BO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30" name="Oval 4045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17" name="Group 4046"/>
                <p:cNvGrpSpPr>
                  <a:grpSpLocks/>
                </p:cNvGrpSpPr>
                <p:nvPr/>
              </p:nvGrpSpPr>
              <p:grpSpPr bwMode="auto">
                <a:xfrm>
                  <a:off x="5861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27" name="Text Box 40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JFK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28" name="Oval 4048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18" name="Group 4049"/>
                <p:cNvGrpSpPr>
                  <a:grpSpLocks/>
                </p:cNvGrpSpPr>
                <p:nvPr/>
              </p:nvGrpSpPr>
              <p:grpSpPr bwMode="auto">
                <a:xfrm>
                  <a:off x="7200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25" name="Text Box 40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DF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26" name="Oval 4051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19" name="Group 4052"/>
                <p:cNvGrpSpPr>
                  <a:grpSpLocks/>
                </p:cNvGrpSpPr>
                <p:nvPr/>
              </p:nvGrpSpPr>
              <p:grpSpPr bwMode="auto">
                <a:xfrm>
                  <a:off x="8557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23" name="Text Box 40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OR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24" name="Oval 4054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20" name="Group 4055"/>
                <p:cNvGrpSpPr>
                  <a:grpSpLocks/>
                </p:cNvGrpSpPr>
                <p:nvPr/>
              </p:nvGrpSpPr>
              <p:grpSpPr bwMode="auto">
                <a:xfrm>
                  <a:off x="9883" y="9720"/>
                  <a:ext cx="1043" cy="620"/>
                  <a:chOff x="4093" y="8440"/>
                  <a:chExt cx="1043" cy="620"/>
                </a:xfrm>
              </p:grpSpPr>
              <p:sp>
                <p:nvSpPr>
                  <p:cNvPr id="121" name="Text Box 40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5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BE" sz="1800">
                        <a:effectLst/>
                        <a:latin typeface="Arial"/>
                        <a:ea typeface="Times New Roman"/>
                        <a:cs typeface="Times New Roman"/>
                      </a:rPr>
                      <a:t>MIA</a:t>
                    </a:r>
                    <a:endParaRPr lang="fr-BE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122" name="Oval 4057"/>
                  <p:cNvSpPr>
                    <a:spLocks noChangeArrowheads="1"/>
                  </p:cNvSpPr>
                  <p:nvPr/>
                </p:nvSpPr>
                <p:spPr bwMode="auto">
                  <a:xfrm>
                    <a:off x="4093" y="8440"/>
                    <a:ext cx="1043" cy="62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fr-BE"/>
                  </a:p>
                </p:txBody>
              </p:sp>
            </p:grpSp>
          </p:grpSp>
          <p:cxnSp>
            <p:nvCxnSpPr>
              <p:cNvPr id="96" name="AutoShape 4156"/>
              <p:cNvCxnSpPr>
                <a:cxnSpLocks noChangeShapeType="1"/>
              </p:cNvCxnSpPr>
              <p:nvPr/>
            </p:nvCxnSpPr>
            <p:spPr bwMode="auto">
              <a:xfrm>
                <a:off x="1600" y="5560"/>
                <a:ext cx="2847" cy="19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AutoShape 4157"/>
              <p:cNvCxnSpPr>
                <a:cxnSpLocks noChangeShapeType="1"/>
              </p:cNvCxnSpPr>
              <p:nvPr/>
            </p:nvCxnSpPr>
            <p:spPr bwMode="auto">
              <a:xfrm>
                <a:off x="2120" y="5560"/>
                <a:ext cx="3620" cy="19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AutoShape 4158"/>
              <p:cNvCxnSpPr>
                <a:cxnSpLocks noChangeShapeType="1"/>
              </p:cNvCxnSpPr>
              <p:nvPr/>
            </p:nvCxnSpPr>
            <p:spPr bwMode="auto">
              <a:xfrm>
                <a:off x="3180" y="5560"/>
                <a:ext cx="2560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4159"/>
              <p:cNvCxnSpPr>
                <a:cxnSpLocks noChangeShapeType="1"/>
              </p:cNvCxnSpPr>
              <p:nvPr/>
            </p:nvCxnSpPr>
            <p:spPr bwMode="auto">
              <a:xfrm>
                <a:off x="3800" y="5560"/>
                <a:ext cx="3279" cy="19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4160"/>
              <p:cNvCxnSpPr>
                <a:cxnSpLocks noChangeShapeType="1"/>
              </p:cNvCxnSpPr>
              <p:nvPr/>
            </p:nvCxnSpPr>
            <p:spPr bwMode="auto">
              <a:xfrm>
                <a:off x="4840" y="5560"/>
                <a:ext cx="2239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4161"/>
              <p:cNvCxnSpPr>
                <a:cxnSpLocks noChangeShapeType="1"/>
              </p:cNvCxnSpPr>
              <p:nvPr/>
            </p:nvCxnSpPr>
            <p:spPr bwMode="auto">
              <a:xfrm>
                <a:off x="5490" y="5560"/>
                <a:ext cx="2946" cy="19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AutoShape 4163"/>
              <p:cNvCxnSpPr>
                <a:cxnSpLocks noChangeShapeType="1"/>
              </p:cNvCxnSpPr>
              <p:nvPr/>
            </p:nvCxnSpPr>
            <p:spPr bwMode="auto">
              <a:xfrm>
                <a:off x="6460" y="5560"/>
                <a:ext cx="2000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4164"/>
              <p:cNvCxnSpPr>
                <a:cxnSpLocks noChangeShapeType="1"/>
              </p:cNvCxnSpPr>
              <p:nvPr/>
            </p:nvCxnSpPr>
            <p:spPr bwMode="auto">
              <a:xfrm>
                <a:off x="7079" y="5560"/>
                <a:ext cx="241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AutoShape 4165"/>
              <p:cNvCxnSpPr>
                <a:cxnSpLocks noChangeShapeType="1"/>
              </p:cNvCxnSpPr>
              <p:nvPr/>
            </p:nvCxnSpPr>
            <p:spPr bwMode="auto">
              <a:xfrm>
                <a:off x="8122" y="5560"/>
                <a:ext cx="462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AutoShape 4166"/>
              <p:cNvCxnSpPr>
                <a:cxnSpLocks noChangeShapeType="1"/>
              </p:cNvCxnSpPr>
              <p:nvPr/>
            </p:nvCxnSpPr>
            <p:spPr bwMode="auto">
              <a:xfrm flipH="1">
                <a:off x="4980" y="5560"/>
                <a:ext cx="3740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AutoShape 4167"/>
              <p:cNvCxnSpPr>
                <a:cxnSpLocks noChangeShapeType="1"/>
              </p:cNvCxnSpPr>
              <p:nvPr/>
            </p:nvCxnSpPr>
            <p:spPr bwMode="auto">
              <a:xfrm flipH="1">
                <a:off x="6460" y="5560"/>
                <a:ext cx="3327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4168"/>
              <p:cNvCxnSpPr>
                <a:cxnSpLocks noChangeShapeType="1"/>
              </p:cNvCxnSpPr>
              <p:nvPr/>
            </p:nvCxnSpPr>
            <p:spPr bwMode="auto">
              <a:xfrm>
                <a:off x="10247" y="5560"/>
                <a:ext cx="0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4169"/>
              <p:cNvCxnSpPr>
                <a:cxnSpLocks noChangeShapeType="1"/>
              </p:cNvCxnSpPr>
              <p:nvPr/>
            </p:nvCxnSpPr>
            <p:spPr bwMode="auto">
              <a:xfrm flipH="1">
                <a:off x="10371" y="5560"/>
                <a:ext cx="1009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AutoShape 4170"/>
              <p:cNvCxnSpPr>
                <a:cxnSpLocks noChangeShapeType="1"/>
              </p:cNvCxnSpPr>
              <p:nvPr/>
            </p:nvCxnSpPr>
            <p:spPr bwMode="auto">
              <a:xfrm flipH="1">
                <a:off x="7820" y="5560"/>
                <a:ext cx="4144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4171"/>
              <p:cNvCxnSpPr>
                <a:cxnSpLocks noChangeShapeType="1"/>
              </p:cNvCxnSpPr>
              <p:nvPr/>
            </p:nvCxnSpPr>
            <p:spPr bwMode="auto">
              <a:xfrm flipH="1">
                <a:off x="11663" y="5560"/>
                <a:ext cx="1398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AutoShape 4172"/>
              <p:cNvCxnSpPr>
                <a:cxnSpLocks noChangeShapeType="1"/>
              </p:cNvCxnSpPr>
              <p:nvPr/>
            </p:nvCxnSpPr>
            <p:spPr bwMode="auto">
              <a:xfrm flipH="1">
                <a:off x="9239" y="5560"/>
                <a:ext cx="4477" cy="17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4173"/>
              <p:cNvCxnSpPr>
                <a:cxnSpLocks noChangeShapeType="1"/>
              </p:cNvCxnSpPr>
              <p:nvPr/>
            </p:nvCxnSpPr>
            <p:spPr bwMode="auto">
              <a:xfrm flipH="1">
                <a:off x="10619" y="5560"/>
                <a:ext cx="3982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AutoShape 4174"/>
              <p:cNvCxnSpPr>
                <a:cxnSpLocks noChangeShapeType="1"/>
              </p:cNvCxnSpPr>
              <p:nvPr/>
            </p:nvCxnSpPr>
            <p:spPr bwMode="auto">
              <a:xfrm flipH="1">
                <a:off x="12096" y="5560"/>
                <a:ext cx="3124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2" name="AutoShape 4176"/>
            <p:cNvCxnSpPr>
              <a:cxnSpLocks noChangeShapeType="1"/>
            </p:cNvCxnSpPr>
            <p:nvPr/>
          </p:nvCxnSpPr>
          <p:spPr bwMode="auto">
            <a:xfrm flipH="1">
              <a:off x="1940" y="7354"/>
              <a:ext cx="276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4177"/>
            <p:cNvCxnSpPr>
              <a:cxnSpLocks noChangeShapeType="1"/>
            </p:cNvCxnSpPr>
            <p:nvPr/>
          </p:nvCxnSpPr>
          <p:spPr bwMode="auto">
            <a:xfrm flipH="1">
              <a:off x="3040" y="7354"/>
              <a:ext cx="166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4178"/>
            <p:cNvCxnSpPr>
              <a:cxnSpLocks noChangeShapeType="1"/>
            </p:cNvCxnSpPr>
            <p:nvPr/>
          </p:nvCxnSpPr>
          <p:spPr bwMode="auto">
            <a:xfrm flipH="1">
              <a:off x="4260" y="7254"/>
              <a:ext cx="1700" cy="1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4179"/>
            <p:cNvCxnSpPr>
              <a:cxnSpLocks noChangeShapeType="1"/>
            </p:cNvCxnSpPr>
            <p:nvPr/>
          </p:nvCxnSpPr>
          <p:spPr bwMode="auto">
            <a:xfrm flipH="1">
              <a:off x="5260" y="7354"/>
              <a:ext cx="82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4180"/>
            <p:cNvCxnSpPr>
              <a:cxnSpLocks noChangeShapeType="1"/>
            </p:cNvCxnSpPr>
            <p:nvPr/>
          </p:nvCxnSpPr>
          <p:spPr bwMode="auto">
            <a:xfrm flipH="1">
              <a:off x="6460" y="7354"/>
              <a:ext cx="98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4181"/>
            <p:cNvCxnSpPr>
              <a:cxnSpLocks noChangeShapeType="1"/>
            </p:cNvCxnSpPr>
            <p:nvPr/>
          </p:nvCxnSpPr>
          <p:spPr bwMode="auto">
            <a:xfrm>
              <a:off x="7440" y="7354"/>
              <a:ext cx="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4183"/>
            <p:cNvCxnSpPr>
              <a:cxnSpLocks noChangeShapeType="1"/>
            </p:cNvCxnSpPr>
            <p:nvPr/>
          </p:nvCxnSpPr>
          <p:spPr bwMode="auto">
            <a:xfrm>
              <a:off x="8920" y="7354"/>
              <a:ext cx="0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4184"/>
            <p:cNvCxnSpPr>
              <a:cxnSpLocks noChangeShapeType="1"/>
            </p:cNvCxnSpPr>
            <p:nvPr/>
          </p:nvCxnSpPr>
          <p:spPr bwMode="auto">
            <a:xfrm>
              <a:off x="8998" y="7354"/>
              <a:ext cx="683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4185"/>
            <p:cNvCxnSpPr>
              <a:cxnSpLocks noChangeShapeType="1"/>
            </p:cNvCxnSpPr>
            <p:nvPr/>
          </p:nvCxnSpPr>
          <p:spPr bwMode="auto">
            <a:xfrm>
              <a:off x="10459" y="7354"/>
              <a:ext cx="721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4186"/>
            <p:cNvCxnSpPr>
              <a:cxnSpLocks noChangeShapeType="1"/>
            </p:cNvCxnSpPr>
            <p:nvPr/>
          </p:nvCxnSpPr>
          <p:spPr bwMode="auto">
            <a:xfrm>
              <a:off x="10459" y="7354"/>
              <a:ext cx="2071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4187"/>
            <p:cNvCxnSpPr>
              <a:cxnSpLocks noChangeShapeType="1"/>
            </p:cNvCxnSpPr>
            <p:nvPr/>
          </p:nvCxnSpPr>
          <p:spPr bwMode="auto">
            <a:xfrm>
              <a:off x="11722" y="7354"/>
              <a:ext cx="1994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4188"/>
            <p:cNvCxnSpPr>
              <a:cxnSpLocks noChangeShapeType="1"/>
            </p:cNvCxnSpPr>
            <p:nvPr/>
          </p:nvCxnSpPr>
          <p:spPr bwMode="auto">
            <a:xfrm>
              <a:off x="11722" y="7354"/>
              <a:ext cx="3258" cy="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58493"/>
              </p:ext>
            </p:extLst>
          </p:nvPr>
        </p:nvGraphicFramePr>
        <p:xfrm>
          <a:off x="611567" y="5262074"/>
          <a:ext cx="8061553" cy="14188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2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0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in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in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in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in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in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in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out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DL17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NW3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NW3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AA13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AA90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AA13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UA87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AA52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DL33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DL33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UA12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DL17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UA87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AA90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AA41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AA52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AA41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UA12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25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509610" y="957450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76"/>
          <p:cNvSpPr/>
          <p:nvPr/>
        </p:nvSpPr>
        <p:spPr>
          <a:xfrm>
            <a:off x="63179" y="97854"/>
            <a:ext cx="519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Matrice d’Adjacence</a:t>
            </a: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49406"/>
              </p:ext>
            </p:extLst>
          </p:nvPr>
        </p:nvGraphicFramePr>
        <p:xfrm>
          <a:off x="510991" y="4077072"/>
          <a:ext cx="4622800" cy="20681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DL17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UA87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NW3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UA12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AA13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AA90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DL33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AA41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AA52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-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74190"/>
              </p:ext>
            </p:extLst>
          </p:nvPr>
        </p:nvGraphicFramePr>
        <p:xfrm>
          <a:off x="5580112" y="4941168"/>
          <a:ext cx="3190240" cy="58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OR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BO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LA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JFK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DF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MIA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70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Algorithmes</a:t>
            </a:r>
            <a:r>
              <a:rPr lang="en-US" dirty="0"/>
              <a:t> sur le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  <a:p>
            <a:r>
              <a:rPr lang="en-US" dirty="0"/>
              <a:t>Breadth First Search (BFS)</a:t>
            </a:r>
          </a:p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r>
              <a:rPr lang="en-US" dirty="0"/>
              <a:t> (Dijkstra)</a:t>
            </a:r>
          </a:p>
        </p:txBody>
      </p:sp>
    </p:spTree>
    <p:extLst>
      <p:ext uri="{BB962C8B-B14F-4D97-AF65-F5344CB8AC3E}">
        <p14:creationId xmlns:p14="http://schemas.microsoft.com/office/powerpoint/2010/main" val="1082136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Oval 74"/>
          <p:cNvSpPr>
            <a:spLocks noChangeArrowheads="1"/>
          </p:cNvSpPr>
          <p:nvPr/>
        </p:nvSpPr>
        <p:spPr bwMode="auto">
          <a:xfrm>
            <a:off x="6618214" y="32565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7554839" y="326132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6615039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673651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576" y="1700808"/>
            <a:ext cx="6570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profondeur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47651" y="260409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184"/>
              </p:ext>
            </p:extLst>
          </p:nvPr>
        </p:nvGraphicFramePr>
        <p:xfrm>
          <a:off x="907976" y="3220045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3" imgW="2218639" imgH="1304239" progId="Visio.Drawing.11">
                  <p:embed/>
                </p:oleObj>
              </mc:Choice>
              <mc:Fallback>
                <p:oleObj name="Visio" r:id="rId3" imgW="2218639" imgH="13042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76" y="3220045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09220"/>
              </p:ext>
            </p:extLst>
          </p:nvPr>
        </p:nvGraphicFramePr>
        <p:xfrm>
          <a:off x="5657776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5" imgW="380695" imgH="380695" progId="Visio.Drawing.11">
                  <p:embed/>
                </p:oleObj>
              </mc:Choice>
              <mc:Fallback>
                <p:oleObj name="Visio" r:id="rId5" imgW="380695" imgH="380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776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47651" y="4750395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94101" y="3929658"/>
            <a:ext cx="539750" cy="723900"/>
            <a:chOff x="2822" y="2726"/>
            <a:chExt cx="340" cy="456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22" y="295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800"/>
                <a:t>pile</a:t>
              </a:r>
              <a:endParaRPr lang="fr-FR" altLang="fr-FR" sz="20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70" y="27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/>
                <a:t>1</a:t>
              </a:r>
              <a:endParaRPr lang="fr-FR" altLang="fr-FR" sz="2000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47651" y="5080595"/>
            <a:ext cx="337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Utiliser une « pile » auxiliaire</a:t>
            </a:r>
            <a:endParaRPr lang="fr-FR" altLang="fr-FR" sz="20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24251" y="3442295"/>
            <a:ext cx="0" cy="1054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9876" y="5421908"/>
            <a:ext cx="764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Sélectionner dans l'adjacence du sommet courant un </a:t>
            </a:r>
            <a:r>
              <a:rPr lang="fr-FR" altLang="fr-FR" sz="1800">
                <a:solidFill>
                  <a:srgbClr val="FF0000"/>
                </a:solidFill>
              </a:rPr>
              <a:t>nouveau</a:t>
            </a:r>
            <a:r>
              <a:rPr lang="fr-FR" altLang="fr-FR" sz="1800"/>
              <a:t> sommet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1800"/>
              <a:t>    </a:t>
            </a:r>
            <a:r>
              <a:rPr lang="fr-BE" altLang="fr-FR" sz="600"/>
              <a:t> </a:t>
            </a:r>
            <a:r>
              <a:rPr lang="fr-BE" altLang="fr-FR" sz="1800"/>
              <a:t>et le relier au sommet courant</a:t>
            </a:r>
            <a:endParaRPr lang="fr-FR" altLang="fr-FR" sz="200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855589" y="3166070"/>
            <a:ext cx="1417637" cy="1404938"/>
            <a:chOff x="629" y="2226"/>
            <a:chExt cx="893" cy="88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205" y="2226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29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205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6189"/>
              </p:ext>
            </p:extLst>
          </p:nvPr>
        </p:nvGraphicFramePr>
        <p:xfrm>
          <a:off x="6599164" y="323750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7" imgW="389839" imgH="389839" progId="Visio.Drawing.11">
                  <p:embed/>
                </p:oleObj>
              </mc:Choice>
              <mc:Fallback>
                <p:oleObj name="Visio" r:id="rId7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164" y="323750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18139" y="3426420"/>
            <a:ext cx="6016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4278239" y="36994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2</a:t>
            </a:r>
            <a:endParaRPr lang="fr-FR" altLang="fr-FR" sz="200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852414" y="3162895"/>
            <a:ext cx="508000" cy="1406525"/>
            <a:chOff x="627" y="2224"/>
            <a:chExt cx="320" cy="886"/>
          </a:xfrm>
        </p:grpSpPr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773164" y="3164483"/>
            <a:ext cx="1412875" cy="1406525"/>
            <a:chOff x="1207" y="2225"/>
            <a:chExt cx="890" cy="886"/>
          </a:xfrm>
        </p:grpSpPr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120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1777" y="2225"/>
              <a:ext cx="320" cy="886"/>
              <a:chOff x="627" y="2224"/>
              <a:chExt cx="320" cy="886"/>
            </a:xfrm>
          </p:grpSpPr>
          <p:sp>
            <p:nvSpPr>
              <p:cNvPr id="34" name="Oval 36"/>
              <p:cNvSpPr>
                <a:spLocks noChangeArrowheads="1"/>
              </p:cNvSpPr>
              <p:nvPr/>
            </p:nvSpPr>
            <p:spPr bwMode="auto">
              <a:xfrm>
                <a:off x="629" y="2224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>
                <a:off x="627" y="2792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</p:grpSp>
      </p:grpSp>
      <p:graphicFrame>
        <p:nvGraphicFramePr>
          <p:cNvPr id="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22212"/>
              </p:ext>
            </p:extLst>
          </p:nvPr>
        </p:nvGraphicFramePr>
        <p:xfrm>
          <a:off x="7538964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Visio" r:id="rId9" imgW="389839" imgH="389839" progId="Visio.Drawing.11">
                  <p:embed/>
                </p:oleObj>
              </mc:Choice>
              <mc:Fallback>
                <p:oleObj name="Visio" r:id="rId9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64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962701" y="3432770"/>
            <a:ext cx="601663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6618214" y="416937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270301" y="347245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3</a:t>
            </a:r>
            <a:endParaRPr lang="fr-FR" altLang="fr-FR" sz="2000"/>
          </a:p>
        </p:txBody>
      </p: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1763639" y="3164483"/>
            <a:ext cx="508000" cy="1406525"/>
            <a:chOff x="627" y="2224"/>
            <a:chExt cx="320" cy="886"/>
          </a:xfrm>
        </p:grpSpPr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2674864" y="40725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4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94781"/>
              </p:ext>
            </p:extLst>
          </p:nvPr>
        </p:nvGraphicFramePr>
        <p:xfrm>
          <a:off x="6602339" y="415349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11" imgW="389839" imgH="389839" progId="Visio.Drawing.11">
                  <p:embed/>
                </p:oleObj>
              </mc:Choice>
              <mc:Fallback>
                <p:oleObj name="Visio" r:id="rId11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339" y="415349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6918251" y="3558183"/>
            <a:ext cx="709613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4271889" y="323592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5</a:t>
            </a:r>
            <a:endParaRPr lang="fr-FR" altLang="fr-FR" sz="2000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855589" y="3162895"/>
            <a:ext cx="2332037" cy="512763"/>
            <a:chOff x="629" y="2224"/>
            <a:chExt cx="1469" cy="323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871464" y="6007695"/>
            <a:ext cx="6561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4° Si c'est impossible,</a:t>
            </a:r>
            <a:r>
              <a:rPr lang="fr-FR" altLang="fr-FR" sz="2000"/>
              <a:t> </a:t>
            </a:r>
            <a:r>
              <a:rPr lang="fr-FR" altLang="fr-FR" sz="1800"/>
              <a:t>remonter au sommet précédent (dépiler)</a:t>
            </a:r>
            <a:endParaRPr lang="fr-FR" altLang="fr-FR" sz="200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4292526" y="3099395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7561189" y="41709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1779514" y="3161308"/>
            <a:ext cx="508000" cy="1406525"/>
            <a:chOff x="627" y="2224"/>
            <a:chExt cx="320" cy="886"/>
          </a:xfrm>
        </p:grpSpPr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7" name="Oval 63"/>
          <p:cNvSpPr>
            <a:spLocks noChangeArrowheads="1"/>
          </p:cNvSpPr>
          <p:nvPr/>
        </p:nvSpPr>
        <p:spPr bwMode="auto">
          <a:xfrm>
            <a:off x="2671689" y="40598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5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87688"/>
              </p:ext>
            </p:extLst>
          </p:nvPr>
        </p:nvGraphicFramePr>
        <p:xfrm>
          <a:off x="7542139" y="415032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13" imgW="389839" imgH="389839" progId="Visio.Drawing.11">
                  <p:embed/>
                </p:oleObj>
              </mc:Choice>
              <mc:Fallback>
                <p:oleObj name="Visio" r:id="rId13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139" y="415032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65"/>
          <p:cNvSpPr>
            <a:spLocks noChangeShapeType="1"/>
          </p:cNvSpPr>
          <p:nvPr/>
        </p:nvSpPr>
        <p:spPr bwMode="auto">
          <a:xfrm flipV="1">
            <a:off x="7729464" y="3601045"/>
            <a:ext cx="6350" cy="5778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4271889" y="32422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6</a:t>
            </a:r>
            <a:endParaRPr lang="fr-FR" altLang="fr-FR" sz="2000"/>
          </a:p>
        </p:txBody>
      </p:sp>
      <p:grpSp>
        <p:nvGrpSpPr>
          <p:cNvPr id="61" name="Group 72"/>
          <p:cNvGrpSpPr>
            <a:grpSpLocks/>
          </p:cNvGrpSpPr>
          <p:nvPr/>
        </p:nvGrpSpPr>
        <p:grpSpPr bwMode="auto">
          <a:xfrm>
            <a:off x="1765226" y="3162895"/>
            <a:ext cx="1419225" cy="512763"/>
            <a:chOff x="1550" y="1888"/>
            <a:chExt cx="894" cy="323"/>
          </a:xfrm>
        </p:grpSpPr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1550" y="1893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2126" y="1888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4290939" y="3104158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grpSp>
        <p:nvGrpSpPr>
          <p:cNvPr id="65" name="Group 75"/>
          <p:cNvGrpSpPr>
            <a:grpSpLocks/>
          </p:cNvGrpSpPr>
          <p:nvPr/>
        </p:nvGrpSpPr>
        <p:grpSpPr bwMode="auto">
          <a:xfrm>
            <a:off x="1766814" y="3158133"/>
            <a:ext cx="508000" cy="1406525"/>
            <a:chOff x="627" y="2224"/>
            <a:chExt cx="320" cy="886"/>
          </a:xfrm>
        </p:grpSpPr>
        <p:sp>
          <p:nvSpPr>
            <p:cNvPr id="66" name="Oval 76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7" name="Oval 77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8" name="Oval 78"/>
          <p:cNvSpPr>
            <a:spLocks noChangeArrowheads="1"/>
          </p:cNvSpPr>
          <p:nvPr/>
        </p:nvSpPr>
        <p:spPr bwMode="auto">
          <a:xfrm>
            <a:off x="2697089" y="406618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4287764" y="3329583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grpSp>
        <p:nvGrpSpPr>
          <p:cNvPr id="70" name="Group 80"/>
          <p:cNvGrpSpPr>
            <a:grpSpLocks/>
          </p:cNvGrpSpPr>
          <p:nvPr/>
        </p:nvGrpSpPr>
        <p:grpSpPr bwMode="auto">
          <a:xfrm>
            <a:off x="854001" y="4056658"/>
            <a:ext cx="2332038" cy="512762"/>
            <a:chOff x="629" y="2224"/>
            <a:chExt cx="1469" cy="323"/>
          </a:xfrm>
        </p:grpSpPr>
        <p:sp>
          <p:nvSpPr>
            <p:cNvPr id="71" name="Oval 81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2" name="Oval 82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3" name="Oval 83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74" name="Oval 84"/>
          <p:cNvSpPr>
            <a:spLocks noChangeArrowheads="1"/>
          </p:cNvSpPr>
          <p:nvPr/>
        </p:nvSpPr>
        <p:spPr bwMode="auto">
          <a:xfrm>
            <a:off x="854001" y="3162895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5" name="Oval 85"/>
          <p:cNvSpPr>
            <a:spLocks noChangeArrowheads="1"/>
          </p:cNvSpPr>
          <p:nvPr/>
        </p:nvSpPr>
        <p:spPr bwMode="auto">
          <a:xfrm>
            <a:off x="2682801" y="316130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7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168801"/>
              </p:ext>
            </p:extLst>
          </p:nvPr>
        </p:nvGraphicFramePr>
        <p:xfrm>
          <a:off x="5653014" y="414714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15" imgW="389839" imgH="389839" progId="Visio.Drawing.11">
                  <p:embed/>
                </p:oleObj>
              </mc:Choice>
              <mc:Fallback>
                <p:oleObj name="Visio" r:id="rId15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14" y="414714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87"/>
          <p:cNvSpPr>
            <a:spLocks noChangeShapeType="1"/>
          </p:cNvSpPr>
          <p:nvPr/>
        </p:nvSpPr>
        <p:spPr bwMode="auto">
          <a:xfrm flipV="1">
            <a:off x="5957814" y="3531195"/>
            <a:ext cx="709612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utoUpdateAnimBg="0"/>
      <p:bldP spid="10" grpId="0" autoUpdateAnimBg="0"/>
      <p:bldP spid="13" grpId="0" autoUpdateAnimBg="0"/>
      <p:bldP spid="17" grpId="0" autoUpdateAnimBg="0"/>
      <p:bldP spid="18" grpId="0" animBg="1"/>
      <p:bldP spid="19" grpId="0" autoUpdateAnimBg="0"/>
      <p:bldP spid="25" grpId="0" animBg="1"/>
      <p:bldP spid="26" grpId="0" autoUpdateAnimBg="0"/>
      <p:bldP spid="27" grpId="0" animBg="1"/>
      <p:bldP spid="27" grpId="1" animBg="1"/>
      <p:bldP spid="37" grpId="0" animBg="1"/>
      <p:bldP spid="38" grpId="0" animBg="1"/>
      <p:bldP spid="38" grpId="1" animBg="1"/>
      <p:bldP spid="39" grpId="0" autoUpdateAnimBg="0"/>
      <p:bldP spid="43" grpId="0" animBg="1"/>
      <p:bldP spid="45" grpId="0" animBg="1"/>
      <p:bldP spid="46" grpId="0" autoUpdateAnimBg="0"/>
      <p:bldP spid="51" grpId="0" autoUpdateAnimBg="0"/>
      <p:bldP spid="52" grpId="0" animBg="1"/>
      <p:bldP spid="53" grpId="0" animBg="1"/>
      <p:bldP spid="53" grpId="1" animBg="1"/>
      <p:bldP spid="57" grpId="0" animBg="1"/>
      <p:bldP spid="59" grpId="0" animBg="1"/>
      <p:bldP spid="60" grpId="0" autoUpdateAnimBg="0"/>
      <p:bldP spid="60" grpId="1"/>
      <p:bldP spid="64" grpId="0" animBg="1"/>
      <p:bldP spid="68" grpId="0" animBg="1"/>
      <p:bldP spid="69" grpId="0" animBg="1"/>
      <p:bldP spid="74" grpId="0" animBg="1"/>
      <p:bldP spid="75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un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,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prend</a:t>
            </a:r>
            <a:r>
              <a:rPr lang="en-US" dirty="0"/>
              <a:t> fin </a:t>
            </a:r>
            <a:r>
              <a:rPr lang="en-US" dirty="0" err="1"/>
              <a:t>quand</a:t>
            </a:r>
            <a:endParaRPr lang="en-US" dirty="0"/>
          </a:p>
          <a:p>
            <a:pPr lvl="1"/>
            <a:r>
              <a:rPr lang="en-US" dirty="0"/>
              <a:t>On a </a:t>
            </a:r>
            <a:r>
              <a:rPr lang="en-US" dirty="0" err="1"/>
              <a:t>capté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sommets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connexe</a:t>
            </a:r>
            <a:endParaRPr lang="en-US" dirty="0"/>
          </a:p>
          <a:p>
            <a:pPr lvl="1"/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pile </a:t>
            </a:r>
            <a:r>
              <a:rPr lang="en-US" dirty="0" err="1"/>
              <a:t>est</a:t>
            </a:r>
            <a:r>
              <a:rPr lang="en-US" dirty="0"/>
              <a:t> vide</a:t>
            </a:r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connexe</a:t>
            </a:r>
            <a:endParaRPr lang="en-US" dirty="0"/>
          </a:p>
          <a:p>
            <a:pPr lvl="2"/>
            <a:r>
              <a:rPr lang="en-US" dirty="0"/>
              <a:t>On a </a:t>
            </a:r>
            <a:r>
              <a:rPr lang="en-US" dirty="0" err="1"/>
              <a:t>construit</a:t>
            </a:r>
            <a:r>
              <a:rPr lang="en-US" dirty="0"/>
              <a:t> un </a:t>
            </a:r>
            <a:r>
              <a:rPr lang="en-US" dirty="0" err="1"/>
              <a:t>arbre</a:t>
            </a:r>
            <a:r>
              <a:rPr lang="en-US" dirty="0"/>
              <a:t> </a:t>
            </a:r>
            <a:r>
              <a:rPr lang="en-US" dirty="0" err="1"/>
              <a:t>couvrant</a:t>
            </a:r>
            <a:r>
              <a:rPr lang="en-US" dirty="0"/>
              <a:t> pour la </a:t>
            </a:r>
            <a:r>
              <a:rPr lang="en-US" dirty="0" err="1"/>
              <a:t>composante</a:t>
            </a:r>
            <a:r>
              <a:rPr lang="en-US" dirty="0"/>
              <a:t> </a:t>
            </a:r>
            <a:r>
              <a:rPr lang="en-US" dirty="0" err="1"/>
              <a:t>connexe</a:t>
            </a:r>
            <a:r>
              <a:rPr lang="en-US" dirty="0"/>
              <a:t> du </a:t>
            </a:r>
            <a:r>
              <a:rPr lang="en-US" dirty="0" err="1"/>
              <a:t>sommet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17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7040563" y="3629025"/>
            <a:ext cx="344487" cy="341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073775" y="3617913"/>
            <a:ext cx="344488" cy="3413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613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largeur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50925" y="3587750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3" imgW="2218639" imgH="1304239" progId="Visio.Drawing.11">
                  <p:embed/>
                </p:oleObj>
              </mc:Choice>
              <mc:Fallback>
                <p:oleObj name="Visio" r:id="rId3" imgW="2218639" imgH="13042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587750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600" y="5118100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57900" y="360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5" imgW="380695" imgH="380695" progId="Visio.Drawing.11">
                  <p:embed/>
                </p:oleObj>
              </mc:Choice>
              <mc:Fallback>
                <p:oleObj name="Visio" r:id="rId5" imgW="380695" imgH="380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606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19175" y="5554663"/>
            <a:ext cx="664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Dans l'adjacence du sommet courant sélectionner </a:t>
            </a:r>
            <a:r>
              <a:rPr lang="fr-FR" altLang="fr-FR" sz="1800">
                <a:solidFill>
                  <a:srgbClr val="FF0000"/>
                </a:solidFill>
              </a:rPr>
              <a:t>tous</a:t>
            </a:r>
            <a:r>
              <a:rPr lang="fr-FR" altLang="fr-FR" sz="1800"/>
              <a:t> 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     sommets non encore atteints, et les stocker dans une « file »</a:t>
            </a:r>
            <a:endParaRPr lang="fr-FR" altLang="fr-FR" sz="200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267200" y="39624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b="1"/>
              <a:t>File</a:t>
            </a:r>
            <a:endParaRPr lang="fr-FR" altLang="fr-FR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1910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993775" y="4445000"/>
            <a:ext cx="1417638" cy="509588"/>
            <a:chOff x="2366" y="2842"/>
            <a:chExt cx="893" cy="321"/>
          </a:xfrm>
        </p:grpSpPr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897063" y="3536950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/>
        </p:nvGraphicFramePr>
        <p:xfrm>
          <a:off x="7019925" y="36115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7" imgW="389839" imgH="389839" progId="Visio.Drawing.11">
                  <p:embed/>
                </p:oleObj>
              </mc:Choice>
              <mc:Fallback>
                <p:oleObj name="Visio" r:id="rId7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6115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415088" y="3794125"/>
            <a:ext cx="630237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749675" y="45799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2</a:t>
            </a:r>
            <a:endParaRPr lang="fr-FR" altLang="fr-FR" sz="2000"/>
          </a:p>
        </p:txBody>
      </p:sp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6059488" y="45132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9" imgW="389839" imgH="389839" progId="Visio.Drawing.11">
                  <p:embed/>
                </p:oleObj>
              </mc:Choice>
              <mc:Fallback>
                <p:oleObj name="Visio" r:id="rId9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5132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6246813" y="3957638"/>
            <a:ext cx="1587" cy="576262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" name="Object 29"/>
          <p:cNvGraphicFramePr>
            <a:graphicFrameLocks noChangeAspect="1"/>
          </p:cNvGraphicFramePr>
          <p:nvPr/>
        </p:nvGraphicFramePr>
        <p:xfrm>
          <a:off x="7027863" y="45148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11" imgW="389839" imgH="389839" progId="Visio.Drawing.11">
                  <p:embed/>
                </p:oleObj>
              </mc:Choice>
              <mc:Fallback>
                <p:oleObj name="Visio" r:id="rId11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45148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6359525" y="3906838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027488" y="4581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4</a:t>
            </a:r>
            <a:endParaRPr lang="fr-FR" altLang="fr-FR" sz="200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305300" y="4583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5</a:t>
            </a:r>
            <a:endParaRPr lang="fr-FR" altLang="fr-FR" sz="200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050925" y="6208713"/>
            <a:ext cx="541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Le « premier » de file devient le nouveau courant</a:t>
            </a:r>
            <a:endParaRPr lang="fr-FR" altLang="fr-FR" sz="2000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711575" y="4560888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993775" y="4443413"/>
            <a:ext cx="1417638" cy="509587"/>
            <a:chOff x="2366" y="2842"/>
            <a:chExt cx="893" cy="321"/>
          </a:xfrm>
        </p:grpSpPr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2822575" y="444341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90600" y="353536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2809875" y="354488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35" name="Object 43"/>
          <p:cNvGraphicFramePr>
            <a:graphicFrameLocks noChangeAspect="1"/>
          </p:cNvGraphicFramePr>
          <p:nvPr/>
        </p:nvGraphicFramePr>
        <p:xfrm>
          <a:off x="7991475" y="36020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isio" r:id="rId13" imgW="389839" imgH="389839" progId="Visio.Drawing.11">
                  <p:embed/>
                </p:oleObj>
              </mc:Choice>
              <mc:Fallback>
                <p:oleObj name="Visio" r:id="rId13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36020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7378700" y="3795713"/>
            <a:ext cx="630238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7327900" y="3927475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" name="Object 46"/>
          <p:cNvGraphicFramePr>
            <a:graphicFrameLocks noChangeAspect="1"/>
          </p:cNvGraphicFramePr>
          <p:nvPr/>
        </p:nvGraphicFramePr>
        <p:xfrm>
          <a:off x="8002588" y="451802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isio" r:id="rId15" imgW="389839" imgH="389839" progId="Visio.Drawing.11">
                  <p:embed/>
                </p:oleObj>
              </mc:Choice>
              <mc:Fallback>
                <p:oleObj name="Visio" r:id="rId15" imgW="389839" imgH="3898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451802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4587875" y="45894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3</a:t>
            </a:r>
            <a:endParaRPr lang="fr-FR" altLang="fr-FR" sz="2000"/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4899025" y="45862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6</a:t>
            </a:r>
            <a:endParaRPr lang="fr-FR" altLang="fr-FR" sz="2000"/>
          </a:p>
        </p:txBody>
      </p:sp>
    </p:spTree>
    <p:extLst>
      <p:ext uri="{BB962C8B-B14F-4D97-AF65-F5344CB8AC3E}">
        <p14:creationId xmlns:p14="http://schemas.microsoft.com/office/powerpoint/2010/main" val="2824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3" grpId="0" animBg="1"/>
      <p:bldP spid="17" grpId="0" animBg="1"/>
      <p:bldP spid="19" grpId="0" animBg="1"/>
      <p:bldP spid="20" grpId="0"/>
      <p:bldP spid="22" grpId="0" animBg="1"/>
      <p:bldP spid="24" grpId="0" animBg="1"/>
      <p:bldP spid="25" grpId="0"/>
      <p:bldP spid="26" grpId="0"/>
      <p:bldP spid="27" grpId="0" autoUpdateAnimBg="0"/>
      <p:bldP spid="28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/>
      <p:bldP spid="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endParaRPr lang="en-US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42F41B-8FF5-4CB2-A7D5-E020CBC5D69F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89000" y="2540000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3805560" imgH="3999600" progId="Visio.Drawing.6">
                  <p:embed/>
                </p:oleObj>
              </mc:Choice>
              <mc:Fallback>
                <p:oleObj name="VISIO" r:id="rId3" imgW="3805560" imgH="399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540000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5588" y="3646488"/>
            <a:ext cx="2906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Par exemple, quel est 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« meilleur chemin »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de 4 à 2  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3286125"/>
            <a:ext cx="1133475" cy="1133475"/>
            <a:chOff x="1104" y="2070"/>
            <a:chExt cx="714" cy="714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104" y="2070"/>
              <a:ext cx="714" cy="7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38" y="21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33538" y="4710113"/>
            <a:ext cx="366712" cy="1009650"/>
            <a:chOff x="1029" y="2967"/>
            <a:chExt cx="231" cy="63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029" y="2967"/>
              <a:ext cx="0" cy="6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46" y="29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9525" y="3333750"/>
            <a:ext cx="344488" cy="1033463"/>
            <a:chOff x="806" y="2100"/>
            <a:chExt cx="217" cy="65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23" y="2100"/>
              <a:ext cx="0" cy="6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06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19763" y="4749800"/>
            <a:ext cx="230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Comment choisir ?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102225" y="2022475"/>
            <a:ext cx="357505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Rechercher le chemin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de </a:t>
            </a:r>
            <a:r>
              <a:rPr lang="fr-BE" altLang="fr-FR" sz="2000" b="1">
                <a:solidFill>
                  <a:srgbClr val="FF0000"/>
                </a:solidFill>
              </a:rPr>
              <a:t>poids total minimum</a:t>
            </a:r>
            <a:r>
              <a:rPr lang="fr-BE" altLang="fr-FR" sz="2000"/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</a:t>
            </a:r>
            <a:r>
              <a:rPr lang="fr-BE" altLang="fr-FR" sz="2000" i="1">
                <a:latin typeface="Times New Roman" pitchFamily="18" charset="0"/>
              </a:rPr>
              <a:t>d</a:t>
            </a:r>
            <a:r>
              <a:rPr lang="fr-BE" altLang="fr-FR" sz="2000"/>
              <a:t> à un sommet </a:t>
            </a:r>
            <a:r>
              <a:rPr lang="fr-BE" altLang="fr-FR" sz="2000" i="1"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dans un digraphe pondéré. </a:t>
            </a:r>
            <a:endParaRPr lang="fr-FR" altLang="fr-FR" sz="20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801813" y="4532313"/>
            <a:ext cx="1041400" cy="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998788" y="4700588"/>
            <a:ext cx="6350" cy="102870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3124200" y="4649788"/>
            <a:ext cx="1120775" cy="112395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 flipV="1">
            <a:off x="3128963" y="3297238"/>
            <a:ext cx="1116012" cy="1119187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818063" y="5357813"/>
            <a:ext cx="4160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Comment concevoir un </a:t>
            </a:r>
            <a:r>
              <a:rPr lang="fr-BE" altLang="fr-FR" sz="2000" b="1">
                <a:solidFill>
                  <a:srgbClr val="FF0000"/>
                </a:solidFill>
              </a:rPr>
              <a:t>algorithme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permettant de découvrir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le « meilleur chemin »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à un autre ?</a:t>
            </a:r>
            <a:endParaRPr lang="fr-FR" altLang="fr-FR" sz="200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073275" y="2108200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>
                <a:solidFill>
                  <a:srgbClr val="0066FF"/>
                </a:solidFill>
              </a:rPr>
              <a:t>Poids total </a:t>
            </a:r>
            <a:r>
              <a:rPr lang="fr-BE" altLang="fr-FR" sz="2000">
                <a:solidFill>
                  <a:srgbClr val="0066FF"/>
                </a:solidFill>
                <a:latin typeface="Times New Roman" pitchFamily="18" charset="0"/>
              </a:rPr>
              <a:t>6</a:t>
            </a:r>
            <a:endParaRPr lang="fr-FR" altLang="fr-FR" sz="2000">
              <a:solidFill>
                <a:srgbClr val="0066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réponse</a:t>
            </a:r>
            <a:r>
              <a:rPr lang="en-US" dirty="0"/>
              <a:t> de Dijkstra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780131-BEE7-417D-856A-DEF6F70F2287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989915" y="4127501"/>
            <a:ext cx="349250" cy="342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3558"/>
              </p:ext>
            </p:extLst>
          </p:nvPr>
        </p:nvGraphicFramePr>
        <p:xfrm>
          <a:off x="4484003" y="4095751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VISIO" r:id="rId3" imgW="4161960" imgH="504360" progId="Visio.Drawing.6">
                  <p:embed/>
                </p:oleObj>
              </mc:Choice>
              <mc:Fallback>
                <p:oleObj name="VISIO" r:id="rId3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4095751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13164"/>
              </p:ext>
            </p:extLst>
          </p:nvPr>
        </p:nvGraphicFramePr>
        <p:xfrm>
          <a:off x="424765" y="2300288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VISIO" r:id="rId5" imgW="3805560" imgH="3999600" progId="Visio.Drawing.6">
                  <p:embed/>
                </p:oleObj>
              </mc:Choice>
              <mc:Fallback>
                <p:oleObj name="VISIO" r:id="rId5" imgW="3805560" imgH="399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5" y="2300288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9090" y="1778001"/>
            <a:ext cx="257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sommet de départ : 4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17290" y="1485901"/>
            <a:ext cx="275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provisoires 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46335"/>
              </p:ext>
            </p:extLst>
          </p:nvPr>
        </p:nvGraphicFramePr>
        <p:xfrm>
          <a:off x="4488765" y="1843088"/>
          <a:ext cx="4162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VISIO" r:id="rId7" imgW="4161960" imgH="781200" progId="Visio.Drawing.6">
                  <p:embed/>
                </p:oleObj>
              </mc:Choice>
              <mc:Fallback>
                <p:oleObj name="VISIO" r:id="rId7" imgW="4161960" imgH="781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1843088"/>
                        <a:ext cx="41624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64965" y="3709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282765" y="2179638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68090" y="5321301"/>
            <a:ext cx="265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définitives :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45770"/>
              </p:ext>
            </p:extLst>
          </p:nvPr>
        </p:nvGraphicFramePr>
        <p:xfrm>
          <a:off x="4488765" y="56911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VISIO" r:id="rId9" imgW="4161960" imgH="504360" progId="Visio.Drawing.6">
                  <p:embed/>
                </p:oleObj>
              </mc:Choice>
              <mc:Fallback>
                <p:oleObj name="VISIO" r:id="rId9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56911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490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33422"/>
              </p:ext>
            </p:extLst>
          </p:nvPr>
        </p:nvGraphicFramePr>
        <p:xfrm>
          <a:off x="4484003" y="2614613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VISIO" r:id="rId11" imgW="4161960" imgH="504360" progId="Visio.Drawing.6">
                  <p:embed/>
                </p:oleObj>
              </mc:Choice>
              <mc:Fallback>
                <p:oleObj name="VISIO" r:id="rId11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2614613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552265" y="3836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537978" y="2670176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530290" y="471170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96715" y="572611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5617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47334"/>
              </p:ext>
            </p:extLst>
          </p:nvPr>
        </p:nvGraphicFramePr>
        <p:xfrm>
          <a:off x="4484003" y="31146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VISIO" r:id="rId13" imgW="4161960" imgH="504360" progId="Visio.Drawing.6">
                  <p:embed/>
                </p:oleObj>
              </mc:Choice>
              <mc:Fallback>
                <p:oleObj name="VISIO" r:id="rId13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31146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360428" y="3167063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064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15174"/>
              </p:ext>
            </p:extLst>
          </p:nvPr>
        </p:nvGraphicFramePr>
        <p:xfrm>
          <a:off x="4482415" y="36099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VISIO" r:id="rId15" imgW="4161960" imgH="504360" progId="Visio.Drawing.6">
                  <p:embed/>
                </p:oleObj>
              </mc:Choice>
              <mc:Fallback>
                <p:oleObj name="VISIO" r:id="rId15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415" y="36099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747903" y="36703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781240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6823978" y="415925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636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65353"/>
              </p:ext>
            </p:extLst>
          </p:nvPr>
        </p:nvGraphicFramePr>
        <p:xfrm>
          <a:off x="4488765" y="45862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VISIO" r:id="rId17" imgW="4161960" imgH="504360" progId="Visio.Drawing.6">
                  <p:embed/>
                </p:oleObj>
              </mc:Choice>
              <mc:Fallback>
                <p:oleObj name="VISIO" r:id="rId17" imgW="416196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45862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996765" y="46482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022165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54028" y="5730876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349440" y="5800726"/>
            <a:ext cx="25400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/>
              <a:t> 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11340" y="5726113"/>
            <a:ext cx="32385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60565" y="5157788"/>
            <a:ext cx="80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etc....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232090" y="572293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498415" y="5732463"/>
            <a:ext cx="277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44290" y="1576388"/>
            <a:ext cx="4537075" cy="3627438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216090" y="5092701"/>
            <a:ext cx="10826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015690" y="1500188"/>
            <a:ext cx="4730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636403" y="2338388"/>
            <a:ext cx="3751262" cy="1930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 la fin du processus,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les étiquettes définitives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donnent les poids des meilleurs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chemins du sommet de départ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vers chacun des sommets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accessibles.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591453" y="1579563"/>
            <a:ext cx="7316787" cy="1414463"/>
            <a:chOff x="567" y="1344"/>
            <a:chExt cx="4609" cy="891"/>
          </a:xfrm>
        </p:grpSpPr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70" y="1787"/>
              <a:ext cx="4606" cy="4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« quel est le meilleur chemin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d’un </a:t>
              </a:r>
              <a:r>
                <a:rPr lang="fr-FR" altLang="fr-FR" sz="2000" b="1">
                  <a:solidFill>
                    <a:srgbClr val="FF0000"/>
                  </a:solidFill>
                </a:rPr>
                <a:t>sommet de départ fixé</a:t>
              </a:r>
              <a:r>
                <a:rPr lang="fr-FR" altLang="fr-FR" sz="2000"/>
                <a:t> à chacun des autres sommets ? »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567" y="1344"/>
              <a:ext cx="21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>
                  <a:solidFill>
                    <a:srgbClr val="FF0000"/>
                  </a:solidFill>
                </a:rPr>
                <a:t>Dijkstra</a:t>
              </a:r>
              <a:r>
                <a:rPr lang="fr-FR" altLang="fr-FR" sz="2000"/>
                <a:t> apporte une réponse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à la question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2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  <p:bldP spid="9" grpId="0" autoUpdateAnimBg="0"/>
      <p:bldP spid="11" grpId="0" autoUpdateAnimBg="0"/>
      <p:bldP spid="12" grpId="0" animBg="1"/>
      <p:bldP spid="13" grpId="0" autoUpdateAnimBg="0"/>
      <p:bldP spid="15" grpId="0" autoUpdateAnimBg="0"/>
      <p:bldP spid="17" grpId="0" autoUpdateAnimBg="0"/>
      <p:bldP spid="18" grpId="0" animBg="1"/>
      <p:bldP spid="20" grpId="0" autoUpdateAnimBg="0"/>
      <p:bldP spid="21" grpId="0" autoUpdateAnimBg="0"/>
      <p:bldP spid="23" grpId="0" animBg="1"/>
      <p:bldP spid="24" grpId="0" autoUpdateAnimBg="0"/>
      <p:bldP spid="26" grpId="0" animBg="1"/>
      <p:bldP spid="27" grpId="0" autoUpdateAnimBg="0"/>
      <p:bldP spid="28" grpId="0" animBg="1"/>
      <p:bldP spid="29" grpId="0" autoUpdateAnimBg="0"/>
      <p:bldP spid="31" grpId="0" animBg="1"/>
      <p:bldP spid="32" grpId="0" autoUpdateAnimBg="0"/>
      <p:bldP spid="33" grpId="0" autoUpdateAnimBg="0"/>
      <p:bldP spid="34" grpId="0"/>
      <p:bldP spid="35" grpId="0" autoUpdateAnimBg="0"/>
      <p:bldP spid="36" grpId="0" autoUpdateAnimBg="0"/>
      <p:bldP spid="37" grpId="0" autoUpdateAnimBg="0"/>
      <p:bldP spid="38" grpId="0" autoUpdateAnimBg="0"/>
      <p:bldP spid="39" grpId="0" animBg="1" autoUpdateAnimBg="0"/>
      <p:bldP spid="40" grpId="0"/>
      <p:bldP spid="41" grpId="0"/>
      <p:bldP spid="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13397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13032" y="1000208"/>
            <a:ext cx="567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A={A1,A3,A4,47,A8,A13,A15,A16,M1}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3313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465903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Microsoft Office PowerPoint</Application>
  <PresentationFormat>Affichage à l'écran (4:3)</PresentationFormat>
  <Paragraphs>1389</Paragraphs>
  <Slides>63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63</vt:i4>
      </vt:variant>
    </vt:vector>
  </HeadingPairs>
  <TitlesOfParts>
    <vt:vector size="70" baseType="lpstr">
      <vt:lpstr>Arial</vt:lpstr>
      <vt:lpstr>Calibri</vt:lpstr>
      <vt:lpstr>Times New Roman</vt:lpstr>
      <vt:lpstr>Wingdings</vt:lpstr>
      <vt:lpstr>Thème Office</vt:lpstr>
      <vt:lpstr>Visio</vt:lpstr>
      <vt:lpstr>VISIO</vt:lpstr>
      <vt:lpstr>Les Graphes (slides basés sur ceux de A. Dupont et M. Marchand)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d’implémentation des graphes</vt:lpstr>
      <vt:lpstr>3 exemples d’implémentation d’un graphe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Algorithmes sur le graphes</vt:lpstr>
      <vt:lpstr>Depth First Search</vt:lpstr>
      <vt:lpstr>DFS</vt:lpstr>
      <vt:lpstr>Breadth-First Search</vt:lpstr>
      <vt:lpstr>Algorithme du plus court chemin</vt:lpstr>
      <vt:lpstr>La réponse de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damas</cp:lastModifiedBy>
  <cp:revision>67</cp:revision>
  <dcterms:created xsi:type="dcterms:W3CDTF">2013-12-01T09:45:43Z</dcterms:created>
  <dcterms:modified xsi:type="dcterms:W3CDTF">2018-02-26T17:41:31Z</dcterms:modified>
</cp:coreProperties>
</file>