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3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59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1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8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7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4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6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41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F740-DEC9-4164-9F12-A661BAE534D1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6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47210" y="5109987"/>
            <a:ext cx="5043920" cy="864096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Présentation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 du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logiciel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 GIT avec les commandes de base &amp; les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règles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 pratiques du projet EZ.</a:t>
            </a:r>
            <a:endParaRPr lang="en-US" sz="1800" dirty="0">
              <a:solidFill>
                <a:srgbClr val="F5C24C"/>
              </a:solidFill>
              <a:latin typeface="Signika Negativ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9132" y="3612772"/>
            <a:ext cx="97013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8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89269" y="4044820"/>
            <a:ext cx="1027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17364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710609"/>
            <a:ext cx="12192000" cy="980660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LES COMMANDES DE BASE DE GIT</a:t>
            </a:r>
          </a:p>
        </p:txBody>
      </p:sp>
      <p:sp>
        <p:nvSpPr>
          <p:cNvPr id="16" name="Isosceles Triangle 17"/>
          <p:cNvSpPr/>
          <p:nvPr/>
        </p:nvSpPr>
        <p:spPr>
          <a:xfrm flipH="1">
            <a:off x="5787737" y="2592852"/>
            <a:ext cx="1765828" cy="1117757"/>
          </a:xfrm>
          <a:prstGeom prst="triangle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9"/>
          <p:cNvSpPr/>
          <p:nvPr/>
        </p:nvSpPr>
        <p:spPr>
          <a:xfrm flipH="1">
            <a:off x="4779980" y="2270449"/>
            <a:ext cx="1890671" cy="1440160"/>
          </a:xfrm>
          <a:prstGeom prst="triangle">
            <a:avLst/>
          </a:prstGeom>
          <a:solidFill>
            <a:srgbClr val="F5C24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/>
          <p:cNvSpPr/>
          <p:nvPr/>
        </p:nvSpPr>
        <p:spPr>
          <a:xfrm flipH="1">
            <a:off x="3974339" y="3019566"/>
            <a:ext cx="1645338" cy="691043"/>
          </a:xfrm>
          <a:prstGeom prst="triangle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21"/>
          <p:cNvSpPr/>
          <p:nvPr/>
        </p:nvSpPr>
        <p:spPr>
          <a:xfrm flipH="1">
            <a:off x="2963973" y="3151730"/>
            <a:ext cx="1709556" cy="558879"/>
          </a:xfrm>
          <a:prstGeom prst="triangle">
            <a:avLst/>
          </a:prstGeom>
          <a:solidFill>
            <a:srgbClr val="F5C24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8"/>
          <p:cNvSpPr/>
          <p:nvPr/>
        </p:nvSpPr>
        <p:spPr>
          <a:xfrm flipH="1">
            <a:off x="6561342" y="3019566"/>
            <a:ext cx="1709556" cy="691043"/>
          </a:xfrm>
          <a:prstGeom prst="triangle">
            <a:avLst/>
          </a:prstGeom>
          <a:solidFill>
            <a:srgbClr val="F5C24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/>
          <p:cNvSpPr/>
          <p:nvPr/>
        </p:nvSpPr>
        <p:spPr>
          <a:xfrm flipH="1">
            <a:off x="7501787" y="3151730"/>
            <a:ext cx="1709556" cy="558879"/>
          </a:xfrm>
          <a:prstGeom prst="triangle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Off-page Connector 39"/>
          <p:cNvSpPr/>
          <p:nvPr/>
        </p:nvSpPr>
        <p:spPr>
          <a:xfrm>
            <a:off x="11526791" y="122379"/>
            <a:ext cx="505685" cy="316204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b="1" dirty="0"/>
              <a:t>9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397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Initialisation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2" y="2799396"/>
            <a:ext cx="12192000" cy="1905125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fr-FR" sz="2400" b="1" dirty="0">
                <a:solidFill>
                  <a:schemeClr val="bg1"/>
                </a:solidFill>
                <a:latin typeface="+mj-lt"/>
              </a:rPr>
              <a:t>git clone https://github.com/ShihoWasTaken/ezlanguage.git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98867" y="2954846"/>
            <a:ext cx="10727923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56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Initialisation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11</a:t>
            </a:r>
          </a:p>
        </p:txBody>
      </p:sp>
      <p:sp>
        <p:nvSpPr>
          <p:cNvPr id="7" name="Rectangle 6"/>
          <p:cNvSpPr/>
          <p:nvPr/>
        </p:nvSpPr>
        <p:spPr>
          <a:xfrm>
            <a:off x="-57580" y="2640376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config</a:t>
            </a:r>
            <a:r>
              <a:rPr lang="en-US" sz="2400" dirty="0">
                <a:cs typeface="Consolas" pitchFamily="49" charset="0"/>
              </a:rPr>
              <a:t> user.name ‘nom’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41285" y="2640376"/>
            <a:ext cx="569737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8790" y="4528811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config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user.email</a:t>
            </a:r>
            <a:r>
              <a:rPr lang="en-US" sz="2400" dirty="0">
                <a:cs typeface="Consolas" pitchFamily="49" charset="0"/>
              </a:rPr>
              <a:t> ‘mail’</a:t>
            </a:r>
          </a:p>
        </p:txBody>
      </p:sp>
      <p:grpSp>
        <p:nvGrpSpPr>
          <p:cNvPr id="22" name="Group 2"/>
          <p:cNvGrpSpPr/>
          <p:nvPr/>
        </p:nvGrpSpPr>
        <p:grpSpPr>
          <a:xfrm>
            <a:off x="770075" y="4528811"/>
            <a:ext cx="569737" cy="1087071"/>
            <a:chOff x="995404" y="4156848"/>
            <a:chExt cx="6750328" cy="77628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4195" y="2322068"/>
            <a:ext cx="32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 du nom de l’utilisateur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1446" y="4170383"/>
            <a:ext cx="325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 du mail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84009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Commande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GIT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98255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status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98865" y="1898255"/>
            <a:ext cx="569737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3859431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branch</a:t>
            </a:r>
          </a:p>
        </p:txBody>
      </p:sp>
      <p:grpSp>
        <p:nvGrpSpPr>
          <p:cNvPr id="22" name="Group 2"/>
          <p:cNvGrpSpPr/>
          <p:nvPr/>
        </p:nvGrpSpPr>
        <p:grpSpPr>
          <a:xfrm>
            <a:off x="798865" y="3859431"/>
            <a:ext cx="569737" cy="1087071"/>
            <a:chOff x="995404" y="4156848"/>
            <a:chExt cx="6750328" cy="77628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31775" y="1579947"/>
            <a:ext cx="622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Vous donne des informations sur l’état de votre branche en local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30236" y="3501003"/>
            <a:ext cx="520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Vous donne la branche sur laquelle vous vous trouvez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28790" y="5820607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checkout </a:t>
            </a:r>
            <a:r>
              <a:rPr lang="en-US" sz="2400" dirty="0" err="1">
                <a:cs typeface="Consolas" pitchFamily="49" charset="0"/>
              </a:rPr>
              <a:t>nom_de_la_branche</a:t>
            </a:r>
            <a:endParaRPr lang="en-US" sz="2400" dirty="0">
              <a:cs typeface="Consolas" pitchFamily="49" charset="0"/>
            </a:endParaRPr>
          </a:p>
        </p:txBody>
      </p:sp>
      <p:grpSp>
        <p:nvGrpSpPr>
          <p:cNvPr id="15" name="Group 2"/>
          <p:cNvGrpSpPr/>
          <p:nvPr/>
        </p:nvGrpSpPr>
        <p:grpSpPr>
          <a:xfrm>
            <a:off x="770075" y="5820607"/>
            <a:ext cx="569737" cy="1087071"/>
            <a:chOff x="995404" y="4156848"/>
            <a:chExt cx="6750328" cy="776287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101446" y="5462179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Changer de branche</a:t>
            </a:r>
          </a:p>
        </p:txBody>
      </p:sp>
    </p:spTree>
    <p:extLst>
      <p:ext uri="{BB962C8B-B14F-4D97-AF65-F5344CB8AC3E}">
        <p14:creationId xmlns:p14="http://schemas.microsoft.com/office/powerpoint/2010/main" val="57960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Commande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pour les commits GIT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-28790" y="1898255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add ‘</a:t>
            </a:r>
            <a:r>
              <a:rPr lang="en-US" sz="2400" dirty="0" err="1">
                <a:cs typeface="Consolas" pitchFamily="49" charset="0"/>
              </a:rPr>
              <a:t>file_name</a:t>
            </a:r>
            <a:r>
              <a:rPr lang="en-US" sz="2400" dirty="0">
                <a:cs typeface="Consolas" pitchFamily="49" charset="0"/>
              </a:rPr>
              <a:t>’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70075" y="1898255"/>
            <a:ext cx="569737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3786690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add .</a:t>
            </a:r>
          </a:p>
        </p:txBody>
      </p:sp>
      <p:grpSp>
        <p:nvGrpSpPr>
          <p:cNvPr id="22" name="Group 2"/>
          <p:cNvGrpSpPr/>
          <p:nvPr/>
        </p:nvGrpSpPr>
        <p:grpSpPr>
          <a:xfrm>
            <a:off x="798865" y="3786690"/>
            <a:ext cx="569737" cy="1087071"/>
            <a:chOff x="995404" y="4156848"/>
            <a:chExt cx="6750328" cy="77628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2985" y="1579947"/>
            <a:ext cx="41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 un fichier dans votre futur commit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30236" y="3428262"/>
            <a:ext cx="550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 tous les fichiers modifiés dans votre futur commit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28790" y="5761710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commit –m ‘message du commit’</a:t>
            </a:r>
          </a:p>
        </p:txBody>
      </p:sp>
      <p:grpSp>
        <p:nvGrpSpPr>
          <p:cNvPr id="15" name="Group 2"/>
          <p:cNvGrpSpPr/>
          <p:nvPr/>
        </p:nvGrpSpPr>
        <p:grpSpPr>
          <a:xfrm>
            <a:off x="770075" y="5675125"/>
            <a:ext cx="569737" cy="1087071"/>
            <a:chOff x="995404" y="4156848"/>
            <a:chExt cx="6750328" cy="776287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101446" y="5403282"/>
            <a:ext cx="222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Création d’un commit</a:t>
            </a:r>
          </a:p>
        </p:txBody>
      </p:sp>
    </p:spTree>
    <p:extLst>
      <p:ext uri="{BB962C8B-B14F-4D97-AF65-F5344CB8AC3E}">
        <p14:creationId xmlns:p14="http://schemas.microsoft.com/office/powerpoint/2010/main" val="4426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Commande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PULL / PUSH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-57580" y="2560863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pull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41285" y="2560863"/>
            <a:ext cx="569737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8790" y="4449298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push origin </a:t>
            </a:r>
            <a:r>
              <a:rPr lang="en-US" sz="2400" dirty="0" err="1">
                <a:cs typeface="Consolas" pitchFamily="49" charset="0"/>
              </a:rPr>
              <a:t>ma_branche</a:t>
            </a:r>
            <a:endParaRPr lang="en-US" sz="2400" dirty="0">
              <a:cs typeface="Consolas" pitchFamily="49" charset="0"/>
            </a:endParaRPr>
          </a:p>
        </p:txBody>
      </p:sp>
      <p:grpSp>
        <p:nvGrpSpPr>
          <p:cNvPr id="22" name="Group 2"/>
          <p:cNvGrpSpPr/>
          <p:nvPr/>
        </p:nvGrpSpPr>
        <p:grpSpPr>
          <a:xfrm>
            <a:off x="770075" y="4449298"/>
            <a:ext cx="569737" cy="1087071"/>
            <a:chOff x="995404" y="4156848"/>
            <a:chExt cx="6750328" cy="77628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4195" y="2242555"/>
            <a:ext cx="424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PULL =&gt; on récupère les sources depuis GIT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1446" y="4090870"/>
            <a:ext cx="429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=&gt; on va pousser nos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commits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sur GIT</a:t>
            </a:r>
          </a:p>
        </p:txBody>
      </p:sp>
    </p:spTree>
    <p:extLst>
      <p:ext uri="{BB962C8B-B14F-4D97-AF65-F5344CB8AC3E}">
        <p14:creationId xmlns:p14="http://schemas.microsoft.com/office/powerpoint/2010/main" val="188096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Exemple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2723"/>
            <a:ext cx="12220790" cy="4968279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6324" y="1934704"/>
            <a:ext cx="61707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se placer sur la branche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diff_developpementFront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récupérer les sources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pull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diff_developpementFront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travailler puis enregistrer notre travail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add</a:t>
            </a:r>
            <a:r>
              <a:rPr lang="fr-FR" sz="2800" dirty="0">
                <a:solidFill>
                  <a:schemeClr val="bg1"/>
                </a:solidFill>
              </a:rPr>
              <a:t> .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faire un commit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commit –m « mon message »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pull pour voir s’il y a des conflits</a:t>
            </a:r>
            <a:b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git pull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diff_developpementFront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//S’il y a des conflits on va les corriger sinon on peut push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push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diff_developpementFront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2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Créer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une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branche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16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2723"/>
            <a:ext cx="12220790" cy="4968279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91680" y="2544161"/>
            <a:ext cx="8546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se placer sur la branche où l’on souhaite récupérer les dernières sources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diffusion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récupérer les sources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pull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diffusion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ensuite créer une branche et se placer dessus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–b </a:t>
            </a:r>
            <a:r>
              <a:rPr lang="fr-FR" sz="2800" dirty="0" err="1">
                <a:solidFill>
                  <a:schemeClr val="bg1"/>
                </a:solidFill>
              </a:rPr>
              <a:t>ma_nouvelle_branche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faire un commit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push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ma_nouvelle_branche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3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Correction des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conflits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17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7854" y="1750960"/>
            <a:ext cx="10768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Si votre console vous indique qu’il y a un conflit lors d’un pull, il faut alors corriger les erreurs de conflit. Pour afficher les fichiers en conflit utiliser la commande ci-dessus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734518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status</a:t>
            </a:r>
          </a:p>
        </p:txBody>
      </p:sp>
      <p:grpSp>
        <p:nvGrpSpPr>
          <p:cNvPr id="9" name="Group 2"/>
          <p:cNvGrpSpPr/>
          <p:nvPr/>
        </p:nvGrpSpPr>
        <p:grpSpPr>
          <a:xfrm>
            <a:off x="827743" y="2765308"/>
            <a:ext cx="569737" cy="1087071"/>
            <a:chOff x="995404" y="4156848"/>
            <a:chExt cx="6750328" cy="776287"/>
          </a:xfrm>
        </p:grpSpPr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725927" y="3852379"/>
            <a:ext cx="107689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Il suffit d’ouvrir ensuite le fichier en conflit et d’apporter les corrections. Les conflits sont identifiés par différentes balises :</a:t>
            </a:r>
          </a:p>
          <a:p>
            <a:pPr algn="ctr"/>
            <a:endParaRPr lang="fr-FR" sz="1050" dirty="0"/>
          </a:p>
          <a:p>
            <a:pPr algn="ctr"/>
            <a:r>
              <a:rPr lang="fr-FR" sz="2400" b="1" dirty="0"/>
              <a:t>&lt;&lt;&lt;&lt;&lt;&lt;&lt;&lt;&lt; HEAD</a:t>
            </a:r>
          </a:p>
          <a:p>
            <a:pPr algn="ctr"/>
            <a:r>
              <a:rPr lang="fr-FR" b="1" dirty="0">
                <a:solidFill>
                  <a:srgbClr val="FFC000"/>
                </a:solidFill>
              </a:rPr>
              <a:t>// CODE LOCAL</a:t>
            </a:r>
          </a:p>
          <a:p>
            <a:pPr algn="ctr"/>
            <a:r>
              <a:rPr lang="fr-FR" sz="2400" b="1" dirty="0"/>
              <a:t>==============</a:t>
            </a:r>
          </a:p>
          <a:p>
            <a:pPr algn="ctr"/>
            <a:r>
              <a:rPr lang="fr-FR" b="1" dirty="0">
                <a:solidFill>
                  <a:srgbClr val="FFC000"/>
                </a:solidFill>
              </a:rPr>
              <a:t>// CODE SUR LE REPO</a:t>
            </a:r>
          </a:p>
          <a:p>
            <a:pPr algn="ctr"/>
            <a:r>
              <a:rPr lang="fr-FR" sz="2400" b="1" dirty="0"/>
              <a:t>&gt;&gt;&gt;&gt;&gt;&gt;&gt;&gt;&gt;&gt;&gt;&gt;&gt;&gt; </a:t>
            </a:r>
            <a:r>
              <a:rPr lang="en-GB" sz="2400" b="1" dirty="0" err="1"/>
              <a:t>commit_nbr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4513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Correction des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conflits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18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7854" y="1750960"/>
            <a:ext cx="10768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Après avoir appliqué les modifications, supprimer les Tags (&lt;&lt;&lt;HEAD,=====,&gt;&gt;&gt;&gt;&gt;&gt;) et vérifier que le programme compile toujours.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8239" y="2687908"/>
            <a:ext cx="1076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Si le programme compile toujours alors vous pouvez enregistrer la correction de vos fichiers.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dirty="0"/>
              <a:t>Pour cela il suffit de rajouter tous les fichiers corrigés avec la commande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257568"/>
            <a:ext cx="12220790" cy="632484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add “nom du </a:t>
            </a:r>
            <a:r>
              <a:rPr lang="en-US" sz="2400" dirty="0" err="1">
                <a:cs typeface="Consolas" pitchFamily="49" charset="0"/>
              </a:rPr>
              <a:t>fichier</a:t>
            </a:r>
            <a:r>
              <a:rPr lang="en-US" sz="2400" dirty="0">
                <a:cs typeface="Consolas" pitchFamily="49" charset="0"/>
              </a:rPr>
              <a:t>”</a:t>
            </a:r>
          </a:p>
        </p:txBody>
      </p:sp>
      <p:grpSp>
        <p:nvGrpSpPr>
          <p:cNvPr id="14" name="Group 2"/>
          <p:cNvGrpSpPr/>
          <p:nvPr/>
        </p:nvGrpSpPr>
        <p:grpSpPr>
          <a:xfrm>
            <a:off x="854247" y="4056459"/>
            <a:ext cx="569737" cy="687221"/>
            <a:chOff x="995404" y="4156848"/>
            <a:chExt cx="6750328" cy="776287"/>
          </a:xfrm>
        </p:grpSpPr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725927" y="5024538"/>
            <a:ext cx="1076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Lorsque tous les conflits sont résolus, faire un commit (et/ou pousser vos commit)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28790" y="5533265"/>
            <a:ext cx="12220790" cy="1032397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commit –m “</a:t>
            </a:r>
            <a:r>
              <a:rPr lang="en-US" sz="2400" dirty="0" err="1">
                <a:cs typeface="Consolas" pitchFamily="49" charset="0"/>
              </a:rPr>
              <a:t>your_message</a:t>
            </a:r>
            <a:r>
              <a:rPr lang="en-US" sz="2400" dirty="0">
                <a:cs typeface="Consolas" pitchFamily="49" charset="0"/>
              </a:rPr>
              <a:t>”</a:t>
            </a:r>
          </a:p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push origin </a:t>
            </a:r>
            <a:r>
              <a:rPr lang="en-US" sz="2400" dirty="0" err="1">
                <a:cs typeface="Consolas" pitchFamily="49" charset="0"/>
              </a:rPr>
              <a:t>ma_branche</a:t>
            </a:r>
            <a:endParaRPr lang="en-US" sz="2400" dirty="0">
              <a:cs typeface="Consolas" pitchFamily="49" charset="0"/>
            </a:endParaRPr>
          </a:p>
        </p:txBody>
      </p:sp>
      <p:grpSp>
        <p:nvGrpSpPr>
          <p:cNvPr id="19" name="Group 2"/>
          <p:cNvGrpSpPr/>
          <p:nvPr/>
        </p:nvGrpSpPr>
        <p:grpSpPr>
          <a:xfrm>
            <a:off x="757854" y="5589568"/>
            <a:ext cx="569737" cy="687221"/>
            <a:chOff x="995404" y="4156848"/>
            <a:chExt cx="6750328" cy="776287"/>
          </a:xfrm>
        </p:grpSpPr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-1"/>
            <a:ext cx="12192002" cy="4717775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28950" y="665312"/>
            <a:ext cx="8644546" cy="640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 err="1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Système</a:t>
            </a:r>
            <a:r>
              <a:rPr lang="en-US" sz="40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 de </a:t>
            </a:r>
            <a:r>
              <a:rPr lang="en-US" sz="4000" b="1" spc="-150" dirty="0" err="1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branche</a:t>
            </a:r>
            <a:endParaRPr lang="en-US" sz="4000" b="1" spc="-150" dirty="0">
              <a:solidFill>
                <a:schemeClr val="bg1"/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28" name="TextBox 78"/>
          <p:cNvSpPr txBox="1"/>
          <p:nvPr/>
        </p:nvSpPr>
        <p:spPr>
          <a:xfrm>
            <a:off x="1177957" y="5492984"/>
            <a:ext cx="1034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Une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branche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version parallèle d’un même projet qui permet de travailler sur le projet sans impacter la branche principale « master » qui représente une version stable du projet.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9"/>
          <p:cNvGrpSpPr/>
          <p:nvPr/>
        </p:nvGrpSpPr>
        <p:grpSpPr>
          <a:xfrm>
            <a:off x="1269256" y="4898839"/>
            <a:ext cx="4183045" cy="595317"/>
            <a:chOff x="1434716" y="4680405"/>
            <a:chExt cx="3137284" cy="560538"/>
          </a:xfrm>
        </p:grpSpPr>
        <p:sp>
          <p:nvSpPr>
            <p:cNvPr id="30" name="TextBox 76"/>
            <p:cNvSpPr txBox="1"/>
            <p:nvPr/>
          </p:nvSpPr>
          <p:spPr>
            <a:xfrm>
              <a:off x="1847831" y="4795423"/>
              <a:ext cx="2724169" cy="28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Qu’est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</a:t>
              </a:r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ce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</a:t>
              </a:r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qu’une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</a:t>
              </a:r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branche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?</a:t>
              </a:r>
              <a:endParaRPr lang="en-CA" sz="1400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grpSp>
          <p:nvGrpSpPr>
            <p:cNvPr id="31" name="Group 79"/>
            <p:cNvGrpSpPr/>
            <p:nvPr/>
          </p:nvGrpSpPr>
          <p:grpSpPr>
            <a:xfrm>
              <a:off x="1958109" y="4795423"/>
              <a:ext cx="2302367" cy="306372"/>
              <a:chOff x="1646183" y="4437112"/>
              <a:chExt cx="5016054" cy="278520"/>
            </a:xfrm>
          </p:grpSpPr>
          <p:cxnSp>
            <p:nvCxnSpPr>
              <p:cNvPr id="35" name="Straight Connector 85"/>
              <p:cNvCxnSpPr/>
              <p:nvPr/>
            </p:nvCxnSpPr>
            <p:spPr>
              <a:xfrm>
                <a:off x="1646183" y="4437112"/>
                <a:ext cx="501605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86"/>
              <p:cNvCxnSpPr/>
              <p:nvPr/>
            </p:nvCxnSpPr>
            <p:spPr>
              <a:xfrm>
                <a:off x="1646183" y="4715632"/>
                <a:ext cx="501605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80"/>
            <p:cNvGrpSpPr/>
            <p:nvPr/>
          </p:nvGrpSpPr>
          <p:grpSpPr>
            <a:xfrm>
              <a:off x="1434716" y="4680405"/>
              <a:ext cx="413114" cy="560538"/>
              <a:chOff x="2339752" y="2974741"/>
              <a:chExt cx="375558" cy="509581"/>
            </a:xfrm>
          </p:grpSpPr>
          <p:sp>
            <p:nvSpPr>
              <p:cNvPr id="33" name="Oval 81"/>
              <p:cNvSpPr/>
              <p:nvPr/>
            </p:nvSpPr>
            <p:spPr>
              <a:xfrm>
                <a:off x="2339752" y="2974741"/>
                <a:ext cx="375558" cy="475553"/>
              </a:xfrm>
              <a:prstGeom prst="ellipse">
                <a:avLst/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9257" y="3036456"/>
                <a:ext cx="275767" cy="447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2800" spc="-150" dirty="0">
                    <a:solidFill>
                      <a:schemeClr val="bg1"/>
                    </a:solidFill>
                    <a:latin typeface="Signika Negative" pitchFamily="2" charset="0"/>
                  </a:rPr>
                  <a:t>*</a:t>
                </a:r>
                <a:endParaRPr lang="en-US" sz="2800" dirty="0">
                  <a:solidFill>
                    <a:schemeClr val="bg1"/>
                  </a:solidFill>
                  <a:latin typeface="Signika Negative" pitchFamily="2" charset="0"/>
                </a:endParaRPr>
              </a:p>
            </p:txBody>
          </p:sp>
        </p:grpSp>
      </p:grpSp>
      <p:sp>
        <p:nvSpPr>
          <p:cNvPr id="47" name="Flowchart: Off-page Connector 39"/>
          <p:cNvSpPr/>
          <p:nvPr/>
        </p:nvSpPr>
        <p:spPr>
          <a:xfrm>
            <a:off x="11526791" y="122379"/>
            <a:ext cx="505685" cy="316204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b="1" dirty="0"/>
              <a:t>1</a:t>
            </a:r>
            <a:endParaRPr lang="en-US" sz="1200" b="1" dirty="0"/>
          </a:p>
        </p:txBody>
      </p:sp>
      <p:sp>
        <p:nvSpPr>
          <p:cNvPr id="52" name="Oval 34"/>
          <p:cNvSpPr/>
          <p:nvPr/>
        </p:nvSpPr>
        <p:spPr>
          <a:xfrm>
            <a:off x="831654" y="2028285"/>
            <a:ext cx="2093830" cy="2093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60" y="2513253"/>
            <a:ext cx="839018" cy="11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ZoneTexte 55"/>
          <p:cNvSpPr txBox="1"/>
          <p:nvPr/>
        </p:nvSpPr>
        <p:spPr>
          <a:xfrm>
            <a:off x="3692289" y="2055492"/>
            <a:ext cx="195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compilation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310672" y="1990033"/>
            <a:ext cx="1332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langage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692289" y="2881931"/>
            <a:ext cx="1992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3692289" y="3708370"/>
            <a:ext cx="2038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8310672" y="288193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diffusion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8310672" y="3708370"/>
            <a:ext cx="12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1478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Merge entre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deux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branches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19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7854" y="1750960"/>
            <a:ext cx="10768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</a:t>
            </a:r>
            <a:r>
              <a:rPr lang="fr-FR" sz="2400" dirty="0" err="1"/>
              <a:t>merge</a:t>
            </a:r>
            <a:r>
              <a:rPr lang="fr-FR" sz="2400" dirty="0"/>
              <a:t> permet de réaliser une </a:t>
            </a:r>
            <a:r>
              <a:rPr lang="fr-FR" sz="2400" b="1" dirty="0"/>
              <a:t>fusion </a:t>
            </a:r>
            <a:r>
              <a:rPr lang="fr-FR" sz="2400" dirty="0"/>
              <a:t>entre deux branches. Cela répond au  souhait de faire avancer la branche courante de sorte qu’elle incorpore le travail d’une autre branche.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652440"/>
            <a:ext cx="12220790" cy="632484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merge --no-</a:t>
            </a:r>
            <a:r>
              <a:rPr lang="en-US" sz="2400" dirty="0" err="1">
                <a:cs typeface="Consolas" pitchFamily="49" charset="0"/>
              </a:rPr>
              <a:t>ff</a:t>
            </a:r>
            <a:r>
              <a:rPr lang="en-US" sz="2400" dirty="0">
                <a:cs typeface="Consolas" pitchFamily="49" charset="0"/>
              </a:rPr>
              <a:t> &lt;</a:t>
            </a:r>
            <a:r>
              <a:rPr lang="en-US" sz="2400" dirty="0" err="1">
                <a:cs typeface="Consolas" pitchFamily="49" charset="0"/>
              </a:rPr>
              <a:t>branche</a:t>
            </a:r>
            <a:r>
              <a:rPr lang="en-US" sz="2400" dirty="0">
                <a:cs typeface="Consolas" pitchFamily="49" charset="0"/>
              </a:rPr>
              <a:t>&gt;</a:t>
            </a:r>
          </a:p>
        </p:txBody>
      </p:sp>
      <p:grpSp>
        <p:nvGrpSpPr>
          <p:cNvPr id="14" name="Group 2"/>
          <p:cNvGrpSpPr/>
          <p:nvPr/>
        </p:nvGrpSpPr>
        <p:grpSpPr>
          <a:xfrm>
            <a:off x="854247" y="3451331"/>
            <a:ext cx="569737" cy="687221"/>
            <a:chOff x="995404" y="4156848"/>
            <a:chExt cx="6750328" cy="776287"/>
          </a:xfrm>
        </p:grpSpPr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65521" y="5062969"/>
            <a:ext cx="97536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/>
              <a:t>Fusionne la branche &lt;branche&gt; avec la branche courante en générant un commit de fusion </a:t>
            </a:r>
          </a:p>
        </p:txBody>
      </p:sp>
    </p:spTree>
    <p:extLst>
      <p:ext uri="{BB962C8B-B14F-4D97-AF65-F5344CB8AC3E}">
        <p14:creationId xmlns:p14="http://schemas.microsoft.com/office/powerpoint/2010/main" val="309932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1908314"/>
            <a:ext cx="12192002" cy="505055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040917" y="665312"/>
            <a:ext cx="8116335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Règle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nommage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des branches</a:t>
            </a:r>
          </a:p>
        </p:txBody>
      </p:sp>
      <p:sp>
        <p:nvSpPr>
          <p:cNvPr id="24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b="1" dirty="0"/>
              <a:t>2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2906921" y="3085307"/>
            <a:ext cx="6378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 err="1">
                <a:solidFill>
                  <a:schemeClr val="bg1"/>
                </a:solidFill>
              </a:rPr>
              <a:t>diff_frontPageContact</a:t>
            </a:r>
            <a:endParaRPr lang="fr-FR" sz="5400" dirty="0">
              <a:solidFill>
                <a:schemeClr val="bg1"/>
              </a:solidFill>
            </a:endParaRPr>
          </a:p>
        </p:txBody>
      </p:sp>
      <p:grpSp>
        <p:nvGrpSpPr>
          <p:cNvPr id="26" name="Group 1"/>
          <p:cNvGrpSpPr/>
          <p:nvPr/>
        </p:nvGrpSpPr>
        <p:grpSpPr>
          <a:xfrm rot="18616493">
            <a:off x="2240575" y="4494443"/>
            <a:ext cx="1209113" cy="242538"/>
            <a:chOff x="3447299" y="2204865"/>
            <a:chExt cx="566117" cy="412373"/>
          </a:xfrm>
        </p:grpSpPr>
        <p:sp>
          <p:nvSpPr>
            <p:cNvPr id="37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975760" y="5290418"/>
            <a:ext cx="287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premiers caractères</a:t>
            </a:r>
          </a:p>
        </p:txBody>
      </p:sp>
      <p:grpSp>
        <p:nvGrpSpPr>
          <p:cNvPr id="39" name="Group 1"/>
          <p:cNvGrpSpPr/>
          <p:nvPr/>
        </p:nvGrpSpPr>
        <p:grpSpPr>
          <a:xfrm rot="13822265">
            <a:off x="8552695" y="4435756"/>
            <a:ext cx="1209113" cy="242538"/>
            <a:chOff x="3447299" y="2204865"/>
            <a:chExt cx="566117" cy="412373"/>
          </a:xfrm>
        </p:grpSpPr>
        <p:sp>
          <p:nvSpPr>
            <p:cNvPr id="40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8678257" y="5290418"/>
            <a:ext cx="2186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 de la tâche</a:t>
            </a:r>
          </a:p>
        </p:txBody>
      </p:sp>
    </p:spTree>
    <p:extLst>
      <p:ext uri="{BB962C8B-B14F-4D97-AF65-F5344CB8AC3E}">
        <p14:creationId xmlns:p14="http://schemas.microsoft.com/office/powerpoint/2010/main" val="289849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41705"/>
            <a:ext cx="12192002" cy="505055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Règle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nommage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des branches de bug</a:t>
            </a:r>
          </a:p>
        </p:txBody>
      </p:sp>
      <p:sp>
        <p:nvSpPr>
          <p:cNvPr id="24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4227" y="3080567"/>
            <a:ext cx="4562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bug/diff_#2014</a:t>
            </a:r>
          </a:p>
        </p:txBody>
      </p:sp>
      <p:grpSp>
        <p:nvGrpSpPr>
          <p:cNvPr id="26" name="Group 1"/>
          <p:cNvGrpSpPr/>
          <p:nvPr/>
        </p:nvGrpSpPr>
        <p:grpSpPr>
          <a:xfrm rot="18616493">
            <a:off x="2916436" y="4494443"/>
            <a:ext cx="1209113" cy="242538"/>
            <a:chOff x="3447299" y="2204865"/>
            <a:chExt cx="566117" cy="412373"/>
          </a:xfrm>
        </p:grpSpPr>
        <p:sp>
          <p:nvSpPr>
            <p:cNvPr id="37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391406" y="5293219"/>
            <a:ext cx="140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BUG</a:t>
            </a:r>
          </a:p>
        </p:txBody>
      </p:sp>
      <p:grpSp>
        <p:nvGrpSpPr>
          <p:cNvPr id="39" name="Group 1"/>
          <p:cNvGrpSpPr/>
          <p:nvPr/>
        </p:nvGrpSpPr>
        <p:grpSpPr>
          <a:xfrm rot="13822265">
            <a:off x="8421453" y="4520880"/>
            <a:ext cx="1209113" cy="242538"/>
            <a:chOff x="3447299" y="2204865"/>
            <a:chExt cx="566117" cy="412373"/>
          </a:xfrm>
        </p:grpSpPr>
        <p:sp>
          <p:nvSpPr>
            <p:cNvPr id="40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8678257" y="5290418"/>
            <a:ext cx="21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Numéro du bug</a:t>
            </a:r>
          </a:p>
        </p:txBody>
      </p:sp>
      <p:grpSp>
        <p:nvGrpSpPr>
          <p:cNvPr id="14" name="Group 1"/>
          <p:cNvGrpSpPr/>
          <p:nvPr/>
        </p:nvGrpSpPr>
        <p:grpSpPr>
          <a:xfrm rot="16200000">
            <a:off x="5380449" y="4477206"/>
            <a:ext cx="1109056" cy="269043"/>
            <a:chOff x="3447299" y="2204865"/>
            <a:chExt cx="566117" cy="412373"/>
          </a:xfrm>
        </p:grpSpPr>
        <p:sp>
          <p:nvSpPr>
            <p:cNvPr id="15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4588227" y="5281138"/>
            <a:ext cx="287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premiers caractères</a:t>
            </a:r>
          </a:p>
        </p:txBody>
      </p:sp>
    </p:spTree>
    <p:extLst>
      <p:ext uri="{BB962C8B-B14F-4D97-AF65-F5344CB8AC3E}">
        <p14:creationId xmlns:p14="http://schemas.microsoft.com/office/powerpoint/2010/main" val="42791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Qu’est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qu’un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PULL REQUEST ?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" y="1580196"/>
            <a:ext cx="12192000" cy="1905125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"/>
          <p:cNvGrpSpPr/>
          <p:nvPr/>
        </p:nvGrpSpPr>
        <p:grpSpPr>
          <a:xfrm>
            <a:off x="798866" y="1735646"/>
            <a:ext cx="10727923" cy="1087071"/>
            <a:chOff x="995404" y="4156848"/>
            <a:chExt cx="6750328" cy="776287"/>
          </a:xfrm>
        </p:grpSpPr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2400" dirty="0">
                  <a:solidFill>
                    <a:schemeClr val="bg1"/>
                  </a:solidFill>
                </a:rPr>
                <a:t>Une fois que l'on a travaillé sur notre branche on souhaite souvent </a:t>
              </a:r>
              <a:r>
                <a:rPr lang="fr-FR" sz="2400" dirty="0" err="1">
                  <a:solidFill>
                    <a:schemeClr val="bg1"/>
                  </a:solidFill>
                </a:rPr>
                <a:t>pusher</a:t>
              </a:r>
              <a:r>
                <a:rPr lang="fr-FR" sz="2400" dirty="0">
                  <a:solidFill>
                    <a:schemeClr val="bg1"/>
                  </a:solidFill>
                </a:rPr>
                <a:t> nos modifications avec la branche principale. On fera alors un </a:t>
              </a:r>
              <a:r>
                <a:rPr lang="fr-FR" sz="2400" b="1" dirty="0">
                  <a:solidFill>
                    <a:schemeClr val="bg1"/>
                  </a:solidFill>
                </a:rPr>
                <a:t>pull </a:t>
              </a:r>
              <a:r>
                <a:rPr lang="fr-FR" sz="2400" b="1" dirty="0" err="1">
                  <a:solidFill>
                    <a:schemeClr val="bg1"/>
                  </a:solidFill>
                </a:rPr>
                <a:t>request</a:t>
              </a:r>
              <a:r>
                <a:rPr lang="fr-FR" sz="2400" dirty="0">
                  <a:solidFill>
                    <a:schemeClr val="bg1"/>
                  </a:solidFill>
                </a:rPr>
                <a:t> qui consiste tout simplement à demander à l’administrateur de </a:t>
              </a:r>
              <a:r>
                <a:rPr lang="fr-FR" sz="2400" b="1" dirty="0" err="1">
                  <a:solidFill>
                    <a:schemeClr val="bg1"/>
                  </a:solidFill>
                </a:rPr>
                <a:t>merger</a:t>
              </a:r>
              <a:r>
                <a:rPr lang="fr-FR" sz="2400" dirty="0">
                  <a:solidFill>
                    <a:schemeClr val="bg1"/>
                  </a:solidFill>
                </a:rPr>
                <a:t> nos modifications. </a:t>
              </a: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9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grpSp>
        <p:nvGrpSpPr>
          <p:cNvPr id="21" name="Group 9"/>
          <p:cNvGrpSpPr/>
          <p:nvPr/>
        </p:nvGrpSpPr>
        <p:grpSpPr>
          <a:xfrm>
            <a:off x="3396257" y="3796757"/>
            <a:ext cx="5472093" cy="555564"/>
            <a:chOff x="1434716" y="4707307"/>
            <a:chExt cx="4104070" cy="523107"/>
          </a:xfrm>
        </p:grpSpPr>
        <p:sp>
          <p:nvSpPr>
            <p:cNvPr id="22" name="TextBox 76"/>
            <p:cNvSpPr txBox="1"/>
            <p:nvPr/>
          </p:nvSpPr>
          <p:spPr>
            <a:xfrm>
              <a:off x="1902285" y="4790840"/>
              <a:ext cx="3636501" cy="34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Pousser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(push)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vos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modifications</a:t>
              </a:r>
              <a:endParaRPr lang="en-CA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grpSp>
          <p:nvGrpSpPr>
            <p:cNvPr id="24" name="Group 80"/>
            <p:cNvGrpSpPr/>
            <p:nvPr/>
          </p:nvGrpSpPr>
          <p:grpSpPr>
            <a:xfrm>
              <a:off x="1434716" y="4707307"/>
              <a:ext cx="413114" cy="523107"/>
              <a:chOff x="2339752" y="2999200"/>
              <a:chExt cx="375558" cy="475553"/>
            </a:xfrm>
          </p:grpSpPr>
          <p:sp>
            <p:nvSpPr>
              <p:cNvPr id="25" name="Oval 81"/>
              <p:cNvSpPr/>
              <p:nvPr/>
            </p:nvSpPr>
            <p:spPr>
              <a:xfrm>
                <a:off x="2339752" y="2999200"/>
                <a:ext cx="375558" cy="475553"/>
              </a:xfrm>
              <a:prstGeom prst="ellipse">
                <a:avLst/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89257" y="3085376"/>
                <a:ext cx="275767" cy="34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ignika Negative" pitchFamily="2" charset="0"/>
                  </a:rPr>
                  <a:t>1</a:t>
                </a:r>
              </a:p>
            </p:txBody>
          </p:sp>
        </p:grpSp>
      </p:grpSp>
      <p:grpSp>
        <p:nvGrpSpPr>
          <p:cNvPr id="34" name="Group 9"/>
          <p:cNvGrpSpPr/>
          <p:nvPr/>
        </p:nvGrpSpPr>
        <p:grpSpPr>
          <a:xfrm>
            <a:off x="3396257" y="4848984"/>
            <a:ext cx="5472093" cy="584779"/>
            <a:chOff x="1434716" y="4792203"/>
            <a:chExt cx="4104070" cy="550611"/>
          </a:xfrm>
        </p:grpSpPr>
        <p:sp>
          <p:nvSpPr>
            <p:cNvPr id="35" name="TextBox 76"/>
            <p:cNvSpPr txBox="1"/>
            <p:nvPr/>
          </p:nvSpPr>
          <p:spPr>
            <a:xfrm>
              <a:off x="1902285" y="4792203"/>
              <a:ext cx="3636501" cy="55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Aller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sur la page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Github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du projet</a:t>
              </a:r>
            </a:p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https://github.com/ShihoWasTaken/ezlanguage/pulls</a:t>
              </a:r>
            </a:p>
          </p:txBody>
        </p:sp>
        <p:grpSp>
          <p:nvGrpSpPr>
            <p:cNvPr id="36" name="Group 80"/>
            <p:cNvGrpSpPr/>
            <p:nvPr/>
          </p:nvGrpSpPr>
          <p:grpSpPr>
            <a:xfrm>
              <a:off x="1434716" y="4805955"/>
              <a:ext cx="413114" cy="523107"/>
              <a:chOff x="2339752" y="3088883"/>
              <a:chExt cx="375558" cy="475553"/>
            </a:xfrm>
          </p:grpSpPr>
          <p:sp>
            <p:nvSpPr>
              <p:cNvPr id="37" name="Oval 81"/>
              <p:cNvSpPr/>
              <p:nvPr/>
            </p:nvSpPr>
            <p:spPr>
              <a:xfrm>
                <a:off x="2339752" y="3088883"/>
                <a:ext cx="375558" cy="475553"/>
              </a:xfrm>
              <a:prstGeom prst="ellipse">
                <a:avLst/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9257" y="3175060"/>
                <a:ext cx="275767" cy="34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ignika Negative" pitchFamily="2" charset="0"/>
                  </a:rPr>
                  <a:t>2</a:t>
                </a:r>
              </a:p>
            </p:txBody>
          </p:sp>
        </p:grpSp>
      </p:grpSp>
      <p:grpSp>
        <p:nvGrpSpPr>
          <p:cNvPr id="39" name="Group 9"/>
          <p:cNvGrpSpPr/>
          <p:nvPr/>
        </p:nvGrpSpPr>
        <p:grpSpPr>
          <a:xfrm>
            <a:off x="3396257" y="5998869"/>
            <a:ext cx="5197496" cy="646331"/>
            <a:chOff x="1434716" y="4859864"/>
            <a:chExt cx="3898122" cy="608571"/>
          </a:xfrm>
        </p:grpSpPr>
        <p:sp>
          <p:nvSpPr>
            <p:cNvPr id="40" name="TextBox 76"/>
            <p:cNvSpPr txBox="1"/>
            <p:nvPr/>
          </p:nvSpPr>
          <p:spPr>
            <a:xfrm>
              <a:off x="1902285" y="4859864"/>
              <a:ext cx="3430553" cy="6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Aller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sur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l’onglet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“Pull request” et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cliquez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sur le bouton “New pull request” </a:t>
              </a:r>
              <a:endParaRPr lang="en-CA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grpSp>
          <p:nvGrpSpPr>
            <p:cNvPr id="41" name="Group 80"/>
            <p:cNvGrpSpPr/>
            <p:nvPr/>
          </p:nvGrpSpPr>
          <p:grpSpPr>
            <a:xfrm>
              <a:off x="1434716" y="4880989"/>
              <a:ext cx="413114" cy="523107"/>
              <a:chOff x="2339752" y="3157093"/>
              <a:chExt cx="375558" cy="475553"/>
            </a:xfrm>
          </p:grpSpPr>
          <p:sp>
            <p:nvSpPr>
              <p:cNvPr id="42" name="Oval 81"/>
              <p:cNvSpPr/>
              <p:nvPr/>
            </p:nvSpPr>
            <p:spPr>
              <a:xfrm>
                <a:off x="2339752" y="3157093"/>
                <a:ext cx="375558" cy="475553"/>
              </a:xfrm>
              <a:prstGeom prst="ellipse">
                <a:avLst/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89257" y="3243269"/>
                <a:ext cx="275767" cy="34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ignika Negative" pitchFamily="2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83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/>
          <p:cNvGrpSpPr/>
          <p:nvPr/>
        </p:nvGrpSpPr>
        <p:grpSpPr>
          <a:xfrm>
            <a:off x="5463660" y="1656322"/>
            <a:ext cx="733671" cy="733671"/>
            <a:chOff x="4167816" y="1272009"/>
            <a:chExt cx="733671" cy="733671"/>
          </a:xfrm>
        </p:grpSpPr>
        <p:sp>
          <p:nvSpPr>
            <p:cNvPr id="10" name="Oval 6"/>
            <p:cNvSpPr/>
            <p:nvPr/>
          </p:nvSpPr>
          <p:spPr>
            <a:xfrm>
              <a:off x="4167816" y="1272009"/>
              <a:ext cx="733671" cy="733671"/>
            </a:xfrm>
            <a:prstGeom prst="ellipse">
              <a:avLst/>
            </a:prstGeom>
            <a:solidFill>
              <a:srgbClr val="F5C24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996" y="1468270"/>
              <a:ext cx="437311" cy="341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Subtitle 2"/>
          <p:cNvSpPr txBox="1">
            <a:spLocks/>
          </p:cNvSpPr>
          <p:nvPr/>
        </p:nvSpPr>
        <p:spPr>
          <a:xfrm>
            <a:off x="1264501" y="2549526"/>
            <a:ext cx="9131988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Règles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pour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valider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un pull request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1936386" y="3312507"/>
            <a:ext cx="77882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 code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commenté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 code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accompagné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des tests qui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lui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sont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liés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 code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propre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Il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n’y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pas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conflit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(entre les branches)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dans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le pull request</a:t>
            </a:r>
          </a:p>
        </p:txBody>
      </p:sp>
      <p:sp>
        <p:nvSpPr>
          <p:cNvPr id="14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95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Comment faire un PULL REQUEST ?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2" y="2132545"/>
            <a:ext cx="10972038" cy="4030769"/>
          </a:xfrm>
          <a:prstGeom prst="rect">
            <a:avLst/>
          </a:prstGeom>
        </p:spPr>
      </p:pic>
      <p:sp>
        <p:nvSpPr>
          <p:cNvPr id="27" name="Oval 30"/>
          <p:cNvSpPr/>
          <p:nvPr/>
        </p:nvSpPr>
        <p:spPr>
          <a:xfrm>
            <a:off x="365204" y="3670851"/>
            <a:ext cx="2629788" cy="742122"/>
          </a:xfrm>
          <a:prstGeom prst="ellipse">
            <a:avLst/>
          </a:prstGeom>
          <a:noFill/>
          <a:ln w="28575">
            <a:solidFill>
              <a:srgbClr val="F5C2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Comment faire un PULL REQUEST ?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57" y="1714607"/>
            <a:ext cx="9602540" cy="4363059"/>
          </a:xfrm>
          <a:prstGeom prst="rect">
            <a:avLst/>
          </a:prstGeom>
        </p:spPr>
      </p:pic>
      <p:sp>
        <p:nvSpPr>
          <p:cNvPr id="7" name="Oval 30"/>
          <p:cNvSpPr/>
          <p:nvPr/>
        </p:nvSpPr>
        <p:spPr>
          <a:xfrm>
            <a:off x="8409273" y="3856380"/>
            <a:ext cx="2629788" cy="742122"/>
          </a:xfrm>
          <a:prstGeom prst="ellipse">
            <a:avLst/>
          </a:prstGeom>
          <a:noFill/>
          <a:ln w="28575">
            <a:solidFill>
              <a:srgbClr val="F5C2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Comment faire un PULL REQUEST ?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8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62" y="2506977"/>
            <a:ext cx="956443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3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727</Words>
  <Application>Microsoft Office PowerPoint</Application>
  <PresentationFormat>Grand écran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Franchise</vt:lpstr>
      <vt:lpstr>Signika Negative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Caselles</dc:creator>
  <cp:lastModifiedBy>Adrien Caselles</cp:lastModifiedBy>
  <cp:revision>27</cp:revision>
  <dcterms:created xsi:type="dcterms:W3CDTF">2016-09-17T05:11:13Z</dcterms:created>
  <dcterms:modified xsi:type="dcterms:W3CDTF">2016-09-18T18:47:30Z</dcterms:modified>
</cp:coreProperties>
</file>