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72" r:id="rId6"/>
    <p:sldId id="273" r:id="rId7"/>
    <p:sldId id="260" r:id="rId8"/>
    <p:sldId id="261" r:id="rId9"/>
    <p:sldId id="264" r:id="rId10"/>
    <p:sldId id="262" r:id="rId11"/>
    <p:sldId id="263" r:id="rId12"/>
    <p:sldId id="265" r:id="rId13"/>
    <p:sldId id="266" r:id="rId14"/>
    <p:sldId id="267" r:id="rId15"/>
    <p:sldId id="268" r:id="rId16"/>
    <p:sldId id="269" r:id="rId17"/>
    <p:sldId id="270" r:id="rId18"/>
    <p:sldId id="271"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740" autoAdjust="0"/>
  </p:normalViewPr>
  <p:slideViewPr>
    <p:cSldViewPr snapToGrid="0">
      <p:cViewPr varScale="1">
        <p:scale>
          <a:sx n="48" d="100"/>
          <a:sy n="48" d="100"/>
        </p:scale>
        <p:origin x="1364" y="44"/>
      </p:cViewPr>
      <p:guideLst/>
    </p:cSldViewPr>
  </p:slideViewPr>
  <p:outlineViewPr>
    <p:cViewPr>
      <p:scale>
        <a:sx n="33" d="100"/>
        <a:sy n="33" d="100"/>
      </p:scale>
      <p:origin x="0" y="-804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8D3F0-5A88-4E90-A4D4-76A34659F73D}" type="datetimeFigureOut">
              <a:rPr lang="en-CA" smtClean="0"/>
              <a:t>2021-01-16</a:t>
            </a:fld>
            <a:endParaRPr lang="en-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B22B1-BAC8-4A4F-89DF-13B247B10950}" type="slidenum">
              <a:rPr lang="en-CA" smtClean="0"/>
              <a:t>‹N°›</a:t>
            </a:fld>
            <a:endParaRPr lang="en-CA"/>
          </a:p>
        </p:txBody>
      </p:sp>
    </p:spTree>
    <p:extLst>
      <p:ext uri="{BB962C8B-B14F-4D97-AF65-F5344CB8AC3E}">
        <p14:creationId xmlns:p14="http://schemas.microsoft.com/office/powerpoint/2010/main" val="638482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dirty="0"/>
              <a:t>If we compare the 3 dates, we observe that the APG slope flattens, gets less steep over time. </a:t>
            </a:r>
          </a:p>
          <a:p>
            <a:r>
              <a:rPr lang="en-CA" dirty="0"/>
              <a:t>In all treatments and for all dates (except the last one when it is less clear), we see a trend highlighting an increase in APG as landscape complexity increases. </a:t>
            </a:r>
          </a:p>
          <a:p>
            <a:r>
              <a:rPr lang="en-CA" dirty="0"/>
              <a:t>It can also be seen that in treatments involving more than 2 natural enemies, APG growth was the lowest. For example, the dark blue line represents the treatment with herbivores, flying insects and ground-dwellers while the pink one stands for all enemies. These two colors lie below the other ones, APG growth was most reduced in these treatments. On the other hand, when all natural enemies are excluded (H treatment), APG growth is at its highest.</a:t>
            </a:r>
          </a:p>
          <a:p>
            <a:r>
              <a:rPr lang="en-CA" dirty="0"/>
              <a:t>This finding is consistent with our hypothesis. </a:t>
            </a:r>
          </a:p>
        </p:txBody>
      </p:sp>
      <p:sp>
        <p:nvSpPr>
          <p:cNvPr id="4" name="Espace réservé du numéro de diapositive 3"/>
          <p:cNvSpPr>
            <a:spLocks noGrp="1"/>
          </p:cNvSpPr>
          <p:nvPr>
            <p:ph type="sldNum" sz="quarter" idx="5"/>
          </p:nvPr>
        </p:nvSpPr>
        <p:spPr/>
        <p:txBody>
          <a:bodyPr/>
          <a:lstStyle/>
          <a:p>
            <a:fld id="{B0CB22B1-BAC8-4A4F-89DF-13B247B10950}" type="slidenum">
              <a:rPr lang="en-CA" smtClean="0"/>
              <a:t>7</a:t>
            </a:fld>
            <a:endParaRPr lang="en-CA"/>
          </a:p>
        </p:txBody>
      </p:sp>
    </p:spTree>
    <p:extLst>
      <p:ext uri="{BB962C8B-B14F-4D97-AF65-F5344CB8AC3E}">
        <p14:creationId xmlns:p14="http://schemas.microsoft.com/office/powerpoint/2010/main" val="2641411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2B248D-5633-4079-96E5-E2A08E2D816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D5292FD1-C37C-4C45-8332-B0129A9D32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58B118FE-504C-4570-A28F-7ABCDFB788BF}"/>
              </a:ext>
            </a:extLst>
          </p:cNvPr>
          <p:cNvSpPr>
            <a:spLocks noGrp="1"/>
          </p:cNvSpPr>
          <p:nvPr>
            <p:ph type="dt" sz="half" idx="10"/>
          </p:nvPr>
        </p:nvSpPr>
        <p:spPr/>
        <p:txBody>
          <a:bodyPr/>
          <a:lstStyle/>
          <a:p>
            <a:fld id="{4C9EA7AC-FB67-44C3-9486-D22DC44F7D84}" type="datetimeFigureOut">
              <a:rPr lang="fr-CA" smtClean="0"/>
              <a:t>2021-01-16</a:t>
            </a:fld>
            <a:endParaRPr lang="fr-CA"/>
          </a:p>
        </p:txBody>
      </p:sp>
      <p:sp>
        <p:nvSpPr>
          <p:cNvPr id="5" name="Espace réservé du pied de page 4">
            <a:extLst>
              <a:ext uri="{FF2B5EF4-FFF2-40B4-BE49-F238E27FC236}">
                <a16:creationId xmlns:a16="http://schemas.microsoft.com/office/drawing/2014/main" id="{066BBAB8-8203-42F0-B5E1-9328B4B73126}"/>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E8C9342F-32C9-4984-9F56-2FCC35A60838}"/>
              </a:ext>
            </a:extLst>
          </p:cNvPr>
          <p:cNvSpPr>
            <a:spLocks noGrp="1"/>
          </p:cNvSpPr>
          <p:nvPr>
            <p:ph type="sldNum" sz="quarter" idx="12"/>
          </p:nvPr>
        </p:nvSpPr>
        <p:spPr/>
        <p:txBody>
          <a:bodyPr/>
          <a:lstStyle/>
          <a:p>
            <a:fld id="{E340FF75-955B-4190-8FEF-42A148E7FCEE}" type="slidenum">
              <a:rPr lang="fr-CA" smtClean="0"/>
              <a:t>‹N°›</a:t>
            </a:fld>
            <a:endParaRPr lang="fr-CA"/>
          </a:p>
        </p:txBody>
      </p:sp>
    </p:spTree>
    <p:extLst>
      <p:ext uri="{BB962C8B-B14F-4D97-AF65-F5344CB8AC3E}">
        <p14:creationId xmlns:p14="http://schemas.microsoft.com/office/powerpoint/2010/main" val="2293439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EC23B7-F935-4AEB-BDB0-D5FB55EA6648}"/>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6BBEB189-1690-4E69-B02D-86BA4F4806A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6F8F3756-07A4-4B88-B473-C1E1DD78ACBF}"/>
              </a:ext>
            </a:extLst>
          </p:cNvPr>
          <p:cNvSpPr>
            <a:spLocks noGrp="1"/>
          </p:cNvSpPr>
          <p:nvPr>
            <p:ph type="dt" sz="half" idx="10"/>
          </p:nvPr>
        </p:nvSpPr>
        <p:spPr/>
        <p:txBody>
          <a:bodyPr/>
          <a:lstStyle/>
          <a:p>
            <a:fld id="{4C9EA7AC-FB67-44C3-9486-D22DC44F7D84}" type="datetimeFigureOut">
              <a:rPr lang="fr-CA" smtClean="0"/>
              <a:t>2021-01-16</a:t>
            </a:fld>
            <a:endParaRPr lang="fr-CA"/>
          </a:p>
        </p:txBody>
      </p:sp>
      <p:sp>
        <p:nvSpPr>
          <p:cNvPr id="5" name="Espace réservé du pied de page 4">
            <a:extLst>
              <a:ext uri="{FF2B5EF4-FFF2-40B4-BE49-F238E27FC236}">
                <a16:creationId xmlns:a16="http://schemas.microsoft.com/office/drawing/2014/main" id="{838C0099-245B-4EDE-8B48-813F34C40D2D}"/>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F267A76C-E204-47C5-BF88-66950775F2AF}"/>
              </a:ext>
            </a:extLst>
          </p:cNvPr>
          <p:cNvSpPr>
            <a:spLocks noGrp="1"/>
          </p:cNvSpPr>
          <p:nvPr>
            <p:ph type="sldNum" sz="quarter" idx="12"/>
          </p:nvPr>
        </p:nvSpPr>
        <p:spPr/>
        <p:txBody>
          <a:bodyPr/>
          <a:lstStyle/>
          <a:p>
            <a:fld id="{E340FF75-955B-4190-8FEF-42A148E7FCEE}" type="slidenum">
              <a:rPr lang="fr-CA" smtClean="0"/>
              <a:t>‹N°›</a:t>
            </a:fld>
            <a:endParaRPr lang="fr-CA"/>
          </a:p>
        </p:txBody>
      </p:sp>
    </p:spTree>
    <p:extLst>
      <p:ext uri="{BB962C8B-B14F-4D97-AF65-F5344CB8AC3E}">
        <p14:creationId xmlns:p14="http://schemas.microsoft.com/office/powerpoint/2010/main" val="400229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6678C81-C3FF-4DED-976C-5DEAAC1AA88A}"/>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B2D8913D-B7E1-49EA-A71B-401F8628A4D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D402F9DE-715C-444C-B65E-25316E6D8873}"/>
              </a:ext>
            </a:extLst>
          </p:cNvPr>
          <p:cNvSpPr>
            <a:spLocks noGrp="1"/>
          </p:cNvSpPr>
          <p:nvPr>
            <p:ph type="dt" sz="half" idx="10"/>
          </p:nvPr>
        </p:nvSpPr>
        <p:spPr/>
        <p:txBody>
          <a:bodyPr/>
          <a:lstStyle/>
          <a:p>
            <a:fld id="{4C9EA7AC-FB67-44C3-9486-D22DC44F7D84}" type="datetimeFigureOut">
              <a:rPr lang="fr-CA" smtClean="0"/>
              <a:t>2021-01-16</a:t>
            </a:fld>
            <a:endParaRPr lang="fr-CA"/>
          </a:p>
        </p:txBody>
      </p:sp>
      <p:sp>
        <p:nvSpPr>
          <p:cNvPr id="5" name="Espace réservé du pied de page 4">
            <a:extLst>
              <a:ext uri="{FF2B5EF4-FFF2-40B4-BE49-F238E27FC236}">
                <a16:creationId xmlns:a16="http://schemas.microsoft.com/office/drawing/2014/main" id="{36D2E8D3-50AA-4AE6-8DE3-29562E86CCF1}"/>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B4A0D845-C278-4143-92FB-6E997750D6D7}"/>
              </a:ext>
            </a:extLst>
          </p:cNvPr>
          <p:cNvSpPr>
            <a:spLocks noGrp="1"/>
          </p:cNvSpPr>
          <p:nvPr>
            <p:ph type="sldNum" sz="quarter" idx="12"/>
          </p:nvPr>
        </p:nvSpPr>
        <p:spPr/>
        <p:txBody>
          <a:bodyPr/>
          <a:lstStyle/>
          <a:p>
            <a:fld id="{E340FF75-955B-4190-8FEF-42A148E7FCEE}" type="slidenum">
              <a:rPr lang="fr-CA" smtClean="0"/>
              <a:t>‹N°›</a:t>
            </a:fld>
            <a:endParaRPr lang="fr-CA"/>
          </a:p>
        </p:txBody>
      </p:sp>
    </p:spTree>
    <p:extLst>
      <p:ext uri="{BB962C8B-B14F-4D97-AF65-F5344CB8AC3E}">
        <p14:creationId xmlns:p14="http://schemas.microsoft.com/office/powerpoint/2010/main" val="3569118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6C54DF-E051-4540-9845-B95DA460EAE6}"/>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F3A55322-1D10-4053-83CA-1D3B9F88082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EA790A99-0889-440B-939E-360AA7A50F23}"/>
              </a:ext>
            </a:extLst>
          </p:cNvPr>
          <p:cNvSpPr>
            <a:spLocks noGrp="1"/>
          </p:cNvSpPr>
          <p:nvPr>
            <p:ph type="dt" sz="half" idx="10"/>
          </p:nvPr>
        </p:nvSpPr>
        <p:spPr/>
        <p:txBody>
          <a:bodyPr/>
          <a:lstStyle/>
          <a:p>
            <a:fld id="{4C9EA7AC-FB67-44C3-9486-D22DC44F7D84}" type="datetimeFigureOut">
              <a:rPr lang="fr-CA" smtClean="0"/>
              <a:t>2021-01-16</a:t>
            </a:fld>
            <a:endParaRPr lang="fr-CA"/>
          </a:p>
        </p:txBody>
      </p:sp>
      <p:sp>
        <p:nvSpPr>
          <p:cNvPr id="5" name="Espace réservé du pied de page 4">
            <a:extLst>
              <a:ext uri="{FF2B5EF4-FFF2-40B4-BE49-F238E27FC236}">
                <a16:creationId xmlns:a16="http://schemas.microsoft.com/office/drawing/2014/main" id="{5E2F86A9-3509-4CAC-A8F4-FCD81C9B8CC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6FC1647D-BB5B-4722-BC08-CA493D51A782}"/>
              </a:ext>
            </a:extLst>
          </p:cNvPr>
          <p:cNvSpPr>
            <a:spLocks noGrp="1"/>
          </p:cNvSpPr>
          <p:nvPr>
            <p:ph type="sldNum" sz="quarter" idx="12"/>
          </p:nvPr>
        </p:nvSpPr>
        <p:spPr/>
        <p:txBody>
          <a:bodyPr/>
          <a:lstStyle/>
          <a:p>
            <a:fld id="{E340FF75-955B-4190-8FEF-42A148E7FCEE}" type="slidenum">
              <a:rPr lang="fr-CA" smtClean="0"/>
              <a:t>‹N°›</a:t>
            </a:fld>
            <a:endParaRPr lang="fr-CA"/>
          </a:p>
        </p:txBody>
      </p:sp>
    </p:spTree>
    <p:extLst>
      <p:ext uri="{BB962C8B-B14F-4D97-AF65-F5344CB8AC3E}">
        <p14:creationId xmlns:p14="http://schemas.microsoft.com/office/powerpoint/2010/main" val="265146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DF5993-11F0-49C3-8ED9-0E64FEF8685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24DD3CEB-D82C-4501-A560-1B630778F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6579D85-466B-4144-9639-56CDAB13E9C7}"/>
              </a:ext>
            </a:extLst>
          </p:cNvPr>
          <p:cNvSpPr>
            <a:spLocks noGrp="1"/>
          </p:cNvSpPr>
          <p:nvPr>
            <p:ph type="dt" sz="half" idx="10"/>
          </p:nvPr>
        </p:nvSpPr>
        <p:spPr/>
        <p:txBody>
          <a:bodyPr/>
          <a:lstStyle/>
          <a:p>
            <a:fld id="{4C9EA7AC-FB67-44C3-9486-D22DC44F7D84}" type="datetimeFigureOut">
              <a:rPr lang="fr-CA" smtClean="0"/>
              <a:t>2021-01-16</a:t>
            </a:fld>
            <a:endParaRPr lang="fr-CA"/>
          </a:p>
        </p:txBody>
      </p:sp>
      <p:sp>
        <p:nvSpPr>
          <p:cNvPr id="5" name="Espace réservé du pied de page 4">
            <a:extLst>
              <a:ext uri="{FF2B5EF4-FFF2-40B4-BE49-F238E27FC236}">
                <a16:creationId xmlns:a16="http://schemas.microsoft.com/office/drawing/2014/main" id="{4924E25A-1D3D-4396-AAF2-B3E4612D99C3}"/>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EB968F32-293B-4F98-B9A1-A5D362F0E1EC}"/>
              </a:ext>
            </a:extLst>
          </p:cNvPr>
          <p:cNvSpPr>
            <a:spLocks noGrp="1"/>
          </p:cNvSpPr>
          <p:nvPr>
            <p:ph type="sldNum" sz="quarter" idx="12"/>
          </p:nvPr>
        </p:nvSpPr>
        <p:spPr/>
        <p:txBody>
          <a:bodyPr/>
          <a:lstStyle/>
          <a:p>
            <a:fld id="{E340FF75-955B-4190-8FEF-42A148E7FCEE}" type="slidenum">
              <a:rPr lang="fr-CA" smtClean="0"/>
              <a:t>‹N°›</a:t>
            </a:fld>
            <a:endParaRPr lang="fr-CA"/>
          </a:p>
        </p:txBody>
      </p:sp>
    </p:spTree>
    <p:extLst>
      <p:ext uri="{BB962C8B-B14F-4D97-AF65-F5344CB8AC3E}">
        <p14:creationId xmlns:p14="http://schemas.microsoft.com/office/powerpoint/2010/main" val="9649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555FC5-A2C0-4F33-BABB-8056E2D13E20}"/>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1A04AB94-3A73-4518-BC29-FBDE557286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750DADF6-80BC-4672-AE5C-A76986EF6AE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D76856AA-187E-4DD9-A1D4-5C08C14C3423}"/>
              </a:ext>
            </a:extLst>
          </p:cNvPr>
          <p:cNvSpPr>
            <a:spLocks noGrp="1"/>
          </p:cNvSpPr>
          <p:nvPr>
            <p:ph type="dt" sz="half" idx="10"/>
          </p:nvPr>
        </p:nvSpPr>
        <p:spPr/>
        <p:txBody>
          <a:bodyPr/>
          <a:lstStyle/>
          <a:p>
            <a:fld id="{4C9EA7AC-FB67-44C3-9486-D22DC44F7D84}" type="datetimeFigureOut">
              <a:rPr lang="fr-CA" smtClean="0"/>
              <a:t>2021-01-16</a:t>
            </a:fld>
            <a:endParaRPr lang="fr-CA"/>
          </a:p>
        </p:txBody>
      </p:sp>
      <p:sp>
        <p:nvSpPr>
          <p:cNvPr id="6" name="Espace réservé du pied de page 5">
            <a:extLst>
              <a:ext uri="{FF2B5EF4-FFF2-40B4-BE49-F238E27FC236}">
                <a16:creationId xmlns:a16="http://schemas.microsoft.com/office/drawing/2014/main" id="{369D5D86-518A-46A3-8BDD-31F630444646}"/>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4CBDDB82-BD86-470A-801B-F04FC731232E}"/>
              </a:ext>
            </a:extLst>
          </p:cNvPr>
          <p:cNvSpPr>
            <a:spLocks noGrp="1"/>
          </p:cNvSpPr>
          <p:nvPr>
            <p:ph type="sldNum" sz="quarter" idx="12"/>
          </p:nvPr>
        </p:nvSpPr>
        <p:spPr/>
        <p:txBody>
          <a:bodyPr/>
          <a:lstStyle/>
          <a:p>
            <a:fld id="{E340FF75-955B-4190-8FEF-42A148E7FCEE}" type="slidenum">
              <a:rPr lang="fr-CA" smtClean="0"/>
              <a:t>‹N°›</a:t>
            </a:fld>
            <a:endParaRPr lang="fr-CA"/>
          </a:p>
        </p:txBody>
      </p:sp>
    </p:spTree>
    <p:extLst>
      <p:ext uri="{BB962C8B-B14F-4D97-AF65-F5344CB8AC3E}">
        <p14:creationId xmlns:p14="http://schemas.microsoft.com/office/powerpoint/2010/main" val="13369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5AAD00-1322-4E3D-A733-BE8C52573DD8}"/>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1BF95F0D-5446-4FF3-9D15-4B53944FC2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688A4EE-BAAB-4208-AEF5-ADE7D08D519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09233D58-35B7-478E-AEF8-6BBA635F99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32ECA63-5600-4A88-873E-52A88A7130B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1B3B4370-586C-4171-B201-B0F71FFBC989}"/>
              </a:ext>
            </a:extLst>
          </p:cNvPr>
          <p:cNvSpPr>
            <a:spLocks noGrp="1"/>
          </p:cNvSpPr>
          <p:nvPr>
            <p:ph type="dt" sz="half" idx="10"/>
          </p:nvPr>
        </p:nvSpPr>
        <p:spPr/>
        <p:txBody>
          <a:bodyPr/>
          <a:lstStyle/>
          <a:p>
            <a:fld id="{4C9EA7AC-FB67-44C3-9486-D22DC44F7D84}" type="datetimeFigureOut">
              <a:rPr lang="fr-CA" smtClean="0"/>
              <a:t>2021-01-16</a:t>
            </a:fld>
            <a:endParaRPr lang="fr-CA"/>
          </a:p>
        </p:txBody>
      </p:sp>
      <p:sp>
        <p:nvSpPr>
          <p:cNvPr id="8" name="Espace réservé du pied de page 7">
            <a:extLst>
              <a:ext uri="{FF2B5EF4-FFF2-40B4-BE49-F238E27FC236}">
                <a16:creationId xmlns:a16="http://schemas.microsoft.com/office/drawing/2014/main" id="{9B8A5A4D-A2F2-48DF-A47F-FEA19752B1BA}"/>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2F3EFAB6-17F8-4F1D-B475-0D26B868AC1D}"/>
              </a:ext>
            </a:extLst>
          </p:cNvPr>
          <p:cNvSpPr>
            <a:spLocks noGrp="1"/>
          </p:cNvSpPr>
          <p:nvPr>
            <p:ph type="sldNum" sz="quarter" idx="12"/>
          </p:nvPr>
        </p:nvSpPr>
        <p:spPr/>
        <p:txBody>
          <a:bodyPr/>
          <a:lstStyle/>
          <a:p>
            <a:fld id="{E340FF75-955B-4190-8FEF-42A148E7FCEE}" type="slidenum">
              <a:rPr lang="fr-CA" smtClean="0"/>
              <a:t>‹N°›</a:t>
            </a:fld>
            <a:endParaRPr lang="fr-CA"/>
          </a:p>
        </p:txBody>
      </p:sp>
    </p:spTree>
    <p:extLst>
      <p:ext uri="{BB962C8B-B14F-4D97-AF65-F5344CB8AC3E}">
        <p14:creationId xmlns:p14="http://schemas.microsoft.com/office/powerpoint/2010/main" val="3957142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6C31BA-8A0C-4682-B566-04A09F722D79}"/>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C8CD95E3-AB35-4BA8-BFC8-9B1EA1BBE84F}"/>
              </a:ext>
            </a:extLst>
          </p:cNvPr>
          <p:cNvSpPr>
            <a:spLocks noGrp="1"/>
          </p:cNvSpPr>
          <p:nvPr>
            <p:ph type="dt" sz="half" idx="10"/>
          </p:nvPr>
        </p:nvSpPr>
        <p:spPr/>
        <p:txBody>
          <a:bodyPr/>
          <a:lstStyle/>
          <a:p>
            <a:fld id="{4C9EA7AC-FB67-44C3-9486-D22DC44F7D84}" type="datetimeFigureOut">
              <a:rPr lang="fr-CA" smtClean="0"/>
              <a:t>2021-01-16</a:t>
            </a:fld>
            <a:endParaRPr lang="fr-CA"/>
          </a:p>
        </p:txBody>
      </p:sp>
      <p:sp>
        <p:nvSpPr>
          <p:cNvPr id="4" name="Espace réservé du pied de page 3">
            <a:extLst>
              <a:ext uri="{FF2B5EF4-FFF2-40B4-BE49-F238E27FC236}">
                <a16:creationId xmlns:a16="http://schemas.microsoft.com/office/drawing/2014/main" id="{2C9DABFE-F262-4BD7-9997-7BA58D617DB0}"/>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0804026C-1EA1-444D-B67E-92402E215D14}"/>
              </a:ext>
            </a:extLst>
          </p:cNvPr>
          <p:cNvSpPr>
            <a:spLocks noGrp="1"/>
          </p:cNvSpPr>
          <p:nvPr>
            <p:ph type="sldNum" sz="quarter" idx="12"/>
          </p:nvPr>
        </p:nvSpPr>
        <p:spPr/>
        <p:txBody>
          <a:bodyPr/>
          <a:lstStyle/>
          <a:p>
            <a:fld id="{E340FF75-955B-4190-8FEF-42A148E7FCEE}" type="slidenum">
              <a:rPr lang="fr-CA" smtClean="0"/>
              <a:t>‹N°›</a:t>
            </a:fld>
            <a:endParaRPr lang="fr-CA"/>
          </a:p>
        </p:txBody>
      </p:sp>
    </p:spTree>
    <p:extLst>
      <p:ext uri="{BB962C8B-B14F-4D97-AF65-F5344CB8AC3E}">
        <p14:creationId xmlns:p14="http://schemas.microsoft.com/office/powerpoint/2010/main" val="1277170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D4AB76B-B4FC-43C7-9047-A171553D2657}"/>
              </a:ext>
            </a:extLst>
          </p:cNvPr>
          <p:cNvSpPr>
            <a:spLocks noGrp="1"/>
          </p:cNvSpPr>
          <p:nvPr>
            <p:ph type="dt" sz="half" idx="10"/>
          </p:nvPr>
        </p:nvSpPr>
        <p:spPr/>
        <p:txBody>
          <a:bodyPr/>
          <a:lstStyle/>
          <a:p>
            <a:fld id="{4C9EA7AC-FB67-44C3-9486-D22DC44F7D84}" type="datetimeFigureOut">
              <a:rPr lang="fr-CA" smtClean="0"/>
              <a:t>2021-01-16</a:t>
            </a:fld>
            <a:endParaRPr lang="fr-CA"/>
          </a:p>
        </p:txBody>
      </p:sp>
      <p:sp>
        <p:nvSpPr>
          <p:cNvPr id="3" name="Espace réservé du pied de page 2">
            <a:extLst>
              <a:ext uri="{FF2B5EF4-FFF2-40B4-BE49-F238E27FC236}">
                <a16:creationId xmlns:a16="http://schemas.microsoft.com/office/drawing/2014/main" id="{E4FFBCBE-12E6-4F7F-B76A-8B8AFC6A8AB1}"/>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7423D149-95F4-4669-91BE-27AD880ABE52}"/>
              </a:ext>
            </a:extLst>
          </p:cNvPr>
          <p:cNvSpPr>
            <a:spLocks noGrp="1"/>
          </p:cNvSpPr>
          <p:nvPr>
            <p:ph type="sldNum" sz="quarter" idx="12"/>
          </p:nvPr>
        </p:nvSpPr>
        <p:spPr/>
        <p:txBody>
          <a:bodyPr/>
          <a:lstStyle/>
          <a:p>
            <a:fld id="{E340FF75-955B-4190-8FEF-42A148E7FCEE}" type="slidenum">
              <a:rPr lang="fr-CA" smtClean="0"/>
              <a:t>‹N°›</a:t>
            </a:fld>
            <a:endParaRPr lang="fr-CA"/>
          </a:p>
        </p:txBody>
      </p:sp>
    </p:spTree>
    <p:extLst>
      <p:ext uri="{BB962C8B-B14F-4D97-AF65-F5344CB8AC3E}">
        <p14:creationId xmlns:p14="http://schemas.microsoft.com/office/powerpoint/2010/main" val="1089207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30D4D9-8316-45C4-A185-6871B2E4432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5CA06A44-0060-464B-968B-A8BFA4FA77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40C44CC6-B9B7-4134-991D-2AE56753F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73A6B12-7E30-4817-A09E-C65D2002F980}"/>
              </a:ext>
            </a:extLst>
          </p:cNvPr>
          <p:cNvSpPr>
            <a:spLocks noGrp="1"/>
          </p:cNvSpPr>
          <p:nvPr>
            <p:ph type="dt" sz="half" idx="10"/>
          </p:nvPr>
        </p:nvSpPr>
        <p:spPr/>
        <p:txBody>
          <a:bodyPr/>
          <a:lstStyle/>
          <a:p>
            <a:fld id="{4C9EA7AC-FB67-44C3-9486-D22DC44F7D84}" type="datetimeFigureOut">
              <a:rPr lang="fr-CA" smtClean="0"/>
              <a:t>2021-01-16</a:t>
            </a:fld>
            <a:endParaRPr lang="fr-CA"/>
          </a:p>
        </p:txBody>
      </p:sp>
      <p:sp>
        <p:nvSpPr>
          <p:cNvPr id="6" name="Espace réservé du pied de page 5">
            <a:extLst>
              <a:ext uri="{FF2B5EF4-FFF2-40B4-BE49-F238E27FC236}">
                <a16:creationId xmlns:a16="http://schemas.microsoft.com/office/drawing/2014/main" id="{261A389A-E23C-4DBC-81B4-2FB867507BBE}"/>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C6F9A9CD-D2B5-414E-88B8-F3AD2979A4BA}"/>
              </a:ext>
            </a:extLst>
          </p:cNvPr>
          <p:cNvSpPr>
            <a:spLocks noGrp="1"/>
          </p:cNvSpPr>
          <p:nvPr>
            <p:ph type="sldNum" sz="quarter" idx="12"/>
          </p:nvPr>
        </p:nvSpPr>
        <p:spPr/>
        <p:txBody>
          <a:bodyPr/>
          <a:lstStyle/>
          <a:p>
            <a:fld id="{E340FF75-955B-4190-8FEF-42A148E7FCEE}" type="slidenum">
              <a:rPr lang="fr-CA" smtClean="0"/>
              <a:t>‹N°›</a:t>
            </a:fld>
            <a:endParaRPr lang="fr-CA"/>
          </a:p>
        </p:txBody>
      </p:sp>
    </p:spTree>
    <p:extLst>
      <p:ext uri="{BB962C8B-B14F-4D97-AF65-F5344CB8AC3E}">
        <p14:creationId xmlns:p14="http://schemas.microsoft.com/office/powerpoint/2010/main" val="2285368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6F528D-52E2-45DF-9270-37A48182594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4DB3DB47-F7C2-4307-A341-776A04AC0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FC682806-D727-4E84-BCA6-946A1596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48B0428-DD9A-4750-ACA9-58C2C752CDE1}"/>
              </a:ext>
            </a:extLst>
          </p:cNvPr>
          <p:cNvSpPr>
            <a:spLocks noGrp="1"/>
          </p:cNvSpPr>
          <p:nvPr>
            <p:ph type="dt" sz="half" idx="10"/>
          </p:nvPr>
        </p:nvSpPr>
        <p:spPr/>
        <p:txBody>
          <a:bodyPr/>
          <a:lstStyle/>
          <a:p>
            <a:fld id="{4C9EA7AC-FB67-44C3-9486-D22DC44F7D84}" type="datetimeFigureOut">
              <a:rPr lang="fr-CA" smtClean="0"/>
              <a:t>2021-01-16</a:t>
            </a:fld>
            <a:endParaRPr lang="fr-CA"/>
          </a:p>
        </p:txBody>
      </p:sp>
      <p:sp>
        <p:nvSpPr>
          <p:cNvPr id="6" name="Espace réservé du pied de page 5">
            <a:extLst>
              <a:ext uri="{FF2B5EF4-FFF2-40B4-BE49-F238E27FC236}">
                <a16:creationId xmlns:a16="http://schemas.microsoft.com/office/drawing/2014/main" id="{C14981BA-2391-435F-8A42-7D2B274674E8}"/>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FDD0B697-7A22-4651-B5B5-A4BFC4D8D622}"/>
              </a:ext>
            </a:extLst>
          </p:cNvPr>
          <p:cNvSpPr>
            <a:spLocks noGrp="1"/>
          </p:cNvSpPr>
          <p:nvPr>
            <p:ph type="sldNum" sz="quarter" idx="12"/>
          </p:nvPr>
        </p:nvSpPr>
        <p:spPr/>
        <p:txBody>
          <a:bodyPr/>
          <a:lstStyle/>
          <a:p>
            <a:fld id="{E340FF75-955B-4190-8FEF-42A148E7FCEE}" type="slidenum">
              <a:rPr lang="fr-CA" smtClean="0"/>
              <a:t>‹N°›</a:t>
            </a:fld>
            <a:endParaRPr lang="fr-CA"/>
          </a:p>
        </p:txBody>
      </p:sp>
    </p:spTree>
    <p:extLst>
      <p:ext uri="{BB962C8B-B14F-4D97-AF65-F5344CB8AC3E}">
        <p14:creationId xmlns:p14="http://schemas.microsoft.com/office/powerpoint/2010/main" val="3715671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174AB00-BBCD-4032-9718-18ADF10200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1BC78C56-CCAC-4868-BF89-D6DE857F2D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8441D418-C6BE-42F7-BC32-BC0B870C84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EA7AC-FB67-44C3-9486-D22DC44F7D84}" type="datetimeFigureOut">
              <a:rPr lang="fr-CA" smtClean="0"/>
              <a:t>2021-01-16</a:t>
            </a:fld>
            <a:endParaRPr lang="fr-CA"/>
          </a:p>
        </p:txBody>
      </p:sp>
      <p:sp>
        <p:nvSpPr>
          <p:cNvPr id="5" name="Espace réservé du pied de page 4">
            <a:extLst>
              <a:ext uri="{FF2B5EF4-FFF2-40B4-BE49-F238E27FC236}">
                <a16:creationId xmlns:a16="http://schemas.microsoft.com/office/drawing/2014/main" id="{2AA96C31-51F7-4E6C-BF1C-08DB37033A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A8EBE8B5-DC9F-4D5C-805B-50421A1FA5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40FF75-955B-4190-8FEF-42A148E7FCEE}" type="slidenum">
              <a:rPr lang="fr-CA" smtClean="0"/>
              <a:t>‹N°›</a:t>
            </a:fld>
            <a:endParaRPr lang="fr-CA"/>
          </a:p>
        </p:txBody>
      </p:sp>
    </p:spTree>
    <p:extLst>
      <p:ext uri="{BB962C8B-B14F-4D97-AF65-F5344CB8AC3E}">
        <p14:creationId xmlns:p14="http://schemas.microsoft.com/office/powerpoint/2010/main" val="2478085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0BFF9A-91CF-46B3-AD45-AE446E67BB2A}"/>
              </a:ext>
            </a:extLst>
          </p:cNvPr>
          <p:cNvSpPr>
            <a:spLocks noGrp="1"/>
          </p:cNvSpPr>
          <p:nvPr>
            <p:ph type="ctrTitle"/>
          </p:nvPr>
        </p:nvSpPr>
        <p:spPr>
          <a:xfrm>
            <a:off x="1524000" y="232475"/>
            <a:ext cx="9144000" cy="3277488"/>
          </a:xfrm>
        </p:spPr>
        <p:txBody>
          <a:bodyPr>
            <a:normAutofit fontScale="90000"/>
          </a:bodyPr>
          <a:lstStyle/>
          <a:p>
            <a:br>
              <a:rPr lang="en-CA" sz="3900" noProof="0" dirty="0">
                <a:latin typeface="Calisto MT" panose="02040603050505030304" pitchFamily="18" charset="0"/>
              </a:rPr>
            </a:br>
            <a:br>
              <a:rPr lang="en-CA" sz="5000" noProof="0" dirty="0">
                <a:latin typeface="Calisto MT" panose="02040603050505030304" pitchFamily="18" charset="0"/>
              </a:rPr>
            </a:br>
            <a:r>
              <a:rPr lang="en-CA" sz="5000" noProof="0" dirty="0">
                <a:latin typeface="Calisto MT" panose="02040603050505030304" pitchFamily="18" charset="0"/>
              </a:rPr>
              <a:t>Pest control of aphids depends on landscape complexity and natural enemy interactions</a:t>
            </a:r>
            <a:br>
              <a:rPr lang="en-CA" sz="5000" noProof="0" dirty="0">
                <a:latin typeface="Calisto MT" panose="02040603050505030304" pitchFamily="18" charset="0"/>
              </a:rPr>
            </a:br>
            <a:br>
              <a:rPr lang="en-CA" sz="5000" noProof="0" dirty="0">
                <a:latin typeface="Calisto MT" panose="02040603050505030304" pitchFamily="18" charset="0"/>
              </a:rPr>
            </a:br>
            <a:r>
              <a:rPr lang="en-CA" sz="3600" noProof="0" dirty="0">
                <a:latin typeface="Calisto MT" panose="02040603050505030304" pitchFamily="18" charset="0"/>
              </a:rPr>
              <a:t>Final group project</a:t>
            </a:r>
          </a:p>
        </p:txBody>
      </p:sp>
      <p:sp>
        <p:nvSpPr>
          <p:cNvPr id="3" name="Sous-titre 2">
            <a:extLst>
              <a:ext uri="{FF2B5EF4-FFF2-40B4-BE49-F238E27FC236}">
                <a16:creationId xmlns:a16="http://schemas.microsoft.com/office/drawing/2014/main" id="{7DFB8526-32BC-45C5-B34E-ABA49C098B0E}"/>
              </a:ext>
            </a:extLst>
          </p:cNvPr>
          <p:cNvSpPr>
            <a:spLocks noGrp="1"/>
          </p:cNvSpPr>
          <p:nvPr>
            <p:ph type="subTitle" idx="1"/>
          </p:nvPr>
        </p:nvSpPr>
        <p:spPr>
          <a:xfrm>
            <a:off x="1524000" y="4969763"/>
            <a:ext cx="9144000" cy="1655762"/>
          </a:xfrm>
        </p:spPr>
        <p:txBody>
          <a:bodyPr>
            <a:normAutofit/>
          </a:bodyPr>
          <a:lstStyle/>
          <a:p>
            <a:r>
              <a:rPr lang="en-CA" sz="2000" noProof="0" dirty="0" err="1">
                <a:latin typeface="Calisto MT" panose="02040603050505030304" pitchFamily="18" charset="0"/>
              </a:rPr>
              <a:t>Mikiko</a:t>
            </a:r>
            <a:endParaRPr lang="en-CA" sz="2000" noProof="0" dirty="0">
              <a:latin typeface="Calisto MT" panose="02040603050505030304" pitchFamily="18" charset="0"/>
            </a:endParaRPr>
          </a:p>
          <a:p>
            <a:r>
              <a:rPr lang="en-CA" sz="2000" noProof="0" dirty="0" err="1">
                <a:latin typeface="Calisto MT" panose="02040603050505030304" pitchFamily="18" charset="0"/>
              </a:rPr>
              <a:t>Ebun</a:t>
            </a:r>
            <a:r>
              <a:rPr lang="en-CA" sz="2000" noProof="0" dirty="0">
                <a:latin typeface="Calisto MT" panose="02040603050505030304" pitchFamily="18" charset="0"/>
              </a:rPr>
              <a:t> </a:t>
            </a:r>
          </a:p>
          <a:p>
            <a:r>
              <a:rPr lang="en-CA" sz="2000" noProof="0" dirty="0">
                <a:latin typeface="Calisto MT" panose="02040603050505030304" pitchFamily="18" charset="0"/>
              </a:rPr>
              <a:t>Adriele Benedetto</a:t>
            </a:r>
          </a:p>
          <a:p>
            <a:r>
              <a:rPr lang="en-CA" sz="2000" noProof="0" dirty="0">
                <a:latin typeface="Calisto MT" panose="02040603050505030304" pitchFamily="18" charset="0"/>
              </a:rPr>
              <a:t>Francisco Martinez</a:t>
            </a:r>
          </a:p>
        </p:txBody>
      </p:sp>
    </p:spTree>
    <p:extLst>
      <p:ext uri="{BB962C8B-B14F-4D97-AF65-F5344CB8AC3E}">
        <p14:creationId xmlns:p14="http://schemas.microsoft.com/office/powerpoint/2010/main" val="36843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F31800-110B-4926-9844-4BE5D40C4562}"/>
              </a:ext>
            </a:extLst>
          </p:cNvPr>
          <p:cNvSpPr>
            <a:spLocks noGrp="1"/>
          </p:cNvSpPr>
          <p:nvPr>
            <p:ph type="title"/>
          </p:nvPr>
        </p:nvSpPr>
        <p:spPr>
          <a:xfrm>
            <a:off x="1314450" y="393701"/>
            <a:ext cx="9563100" cy="1111250"/>
          </a:xfrm>
        </p:spPr>
        <p:txBody>
          <a:bodyPr>
            <a:normAutofit fontScale="90000"/>
          </a:bodyPr>
          <a:lstStyle/>
          <a:p>
            <a:r>
              <a:rPr lang="en-CA" noProof="0" dirty="0">
                <a:latin typeface="Calisto MT" panose="02040603050505030304" pitchFamily="18" charset="0"/>
              </a:rPr>
              <a:t>Effect of enemy exclusion treatments on syrphid fraction at Date 1, 2 and 3</a:t>
            </a:r>
            <a:endParaRPr lang="en-CA" noProof="0" dirty="0"/>
          </a:p>
        </p:txBody>
      </p:sp>
      <p:pic>
        <p:nvPicPr>
          <p:cNvPr id="4" name="Espace réservé du contenu 3">
            <a:extLst>
              <a:ext uri="{FF2B5EF4-FFF2-40B4-BE49-F238E27FC236}">
                <a16:creationId xmlns:a16="http://schemas.microsoft.com/office/drawing/2014/main" id="{B405FCE1-62B2-48B1-813B-8E5EA753433B}"/>
              </a:ext>
            </a:extLst>
          </p:cNvPr>
          <p:cNvPicPr>
            <a:picLocks noGrp="1" noChangeAspect="1"/>
          </p:cNvPicPr>
          <p:nvPr>
            <p:ph idx="1"/>
          </p:nvPr>
        </p:nvPicPr>
        <p:blipFill>
          <a:blip r:embed="rId2"/>
          <a:stretch>
            <a:fillRect/>
          </a:stretch>
        </p:blipFill>
        <p:spPr>
          <a:xfrm>
            <a:off x="1861779" y="1825625"/>
            <a:ext cx="8468442" cy="4351338"/>
          </a:xfrm>
          <a:prstGeom prst="rect">
            <a:avLst/>
          </a:prstGeom>
        </p:spPr>
      </p:pic>
      <p:sp>
        <p:nvSpPr>
          <p:cNvPr id="5" name="ZoneTexte 4">
            <a:extLst>
              <a:ext uri="{FF2B5EF4-FFF2-40B4-BE49-F238E27FC236}">
                <a16:creationId xmlns:a16="http://schemas.microsoft.com/office/drawing/2014/main" id="{FBD4AA72-A562-4574-B111-CFF0E26C27A2}"/>
              </a:ext>
            </a:extLst>
          </p:cNvPr>
          <p:cNvSpPr txBox="1"/>
          <p:nvPr/>
        </p:nvSpPr>
        <p:spPr>
          <a:xfrm>
            <a:off x="10576560" y="3119120"/>
            <a:ext cx="1381760" cy="1200329"/>
          </a:xfrm>
          <a:prstGeom prst="rect">
            <a:avLst/>
          </a:prstGeom>
          <a:noFill/>
        </p:spPr>
        <p:txBody>
          <a:bodyPr wrap="square" rtlCol="0">
            <a:spAutoFit/>
          </a:bodyPr>
          <a:lstStyle/>
          <a:p>
            <a:r>
              <a:rPr lang="fr-CA" u="sng" dirty="0">
                <a:latin typeface="Calisto MT" panose="02040603050505030304" pitchFamily="18" charset="0"/>
              </a:rPr>
              <a:t>Note:</a:t>
            </a:r>
            <a:r>
              <a:rPr lang="fr-CA" dirty="0">
                <a:latin typeface="Calisto MT" panose="02040603050505030304" pitchFamily="18" charset="0"/>
              </a:rPr>
              <a:t> All NaN values have been </a:t>
            </a:r>
            <a:r>
              <a:rPr lang="fr-CA" dirty="0" err="1">
                <a:latin typeface="Calisto MT" panose="02040603050505030304" pitchFamily="18" charset="0"/>
              </a:rPr>
              <a:t>removed</a:t>
            </a:r>
            <a:r>
              <a:rPr lang="fr-CA" dirty="0">
                <a:latin typeface="Calisto MT" panose="02040603050505030304" pitchFamily="18" charset="0"/>
              </a:rPr>
              <a:t>. </a:t>
            </a:r>
          </a:p>
        </p:txBody>
      </p:sp>
    </p:spTree>
    <p:extLst>
      <p:ext uri="{BB962C8B-B14F-4D97-AF65-F5344CB8AC3E}">
        <p14:creationId xmlns:p14="http://schemas.microsoft.com/office/powerpoint/2010/main" val="3919964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CB279A8E-5078-4FF4-910C-441E439FBF46}"/>
              </a:ext>
            </a:extLst>
          </p:cNvPr>
          <p:cNvSpPr>
            <a:spLocks noGrp="1"/>
          </p:cNvSpPr>
          <p:nvPr>
            <p:ph idx="1"/>
          </p:nvPr>
        </p:nvSpPr>
        <p:spPr/>
        <p:txBody>
          <a:bodyPr/>
          <a:lstStyle/>
          <a:p>
            <a:endParaRPr lang="en-CA"/>
          </a:p>
        </p:txBody>
      </p:sp>
      <p:sp>
        <p:nvSpPr>
          <p:cNvPr id="7" name="Titre 6">
            <a:extLst>
              <a:ext uri="{FF2B5EF4-FFF2-40B4-BE49-F238E27FC236}">
                <a16:creationId xmlns:a16="http://schemas.microsoft.com/office/drawing/2014/main" id="{5B35807A-8694-4497-A011-E049D461EFC3}"/>
              </a:ext>
            </a:extLst>
          </p:cNvPr>
          <p:cNvSpPr>
            <a:spLocks noGrp="1"/>
          </p:cNvSpPr>
          <p:nvPr>
            <p:ph type="title"/>
          </p:nvPr>
        </p:nvSpPr>
        <p:spPr/>
        <p:txBody>
          <a:bodyPr/>
          <a:lstStyle/>
          <a:p>
            <a:endParaRPr lang="en-CA"/>
          </a:p>
        </p:txBody>
      </p:sp>
    </p:spTree>
    <p:extLst>
      <p:ext uri="{BB962C8B-B14F-4D97-AF65-F5344CB8AC3E}">
        <p14:creationId xmlns:p14="http://schemas.microsoft.com/office/powerpoint/2010/main" val="303008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AA7A8B-D132-4C80-8591-40633AFE9581}"/>
              </a:ext>
            </a:extLst>
          </p:cNvPr>
          <p:cNvSpPr>
            <a:spLocks noGrp="1"/>
          </p:cNvSpPr>
          <p:nvPr>
            <p:ph type="title"/>
          </p:nvPr>
        </p:nvSpPr>
        <p:spPr/>
        <p:txBody>
          <a:bodyPr/>
          <a:lstStyle/>
          <a:p>
            <a:endParaRPr lang="en-CA" noProof="0" dirty="0"/>
          </a:p>
        </p:txBody>
      </p:sp>
      <p:sp>
        <p:nvSpPr>
          <p:cNvPr id="3" name="Espace réservé du contenu 2">
            <a:extLst>
              <a:ext uri="{FF2B5EF4-FFF2-40B4-BE49-F238E27FC236}">
                <a16:creationId xmlns:a16="http://schemas.microsoft.com/office/drawing/2014/main" id="{07C5A144-F242-4E88-BDA1-61D8FABCFCAB}"/>
              </a:ext>
            </a:extLst>
          </p:cNvPr>
          <p:cNvSpPr>
            <a:spLocks noGrp="1"/>
          </p:cNvSpPr>
          <p:nvPr>
            <p:ph idx="1"/>
          </p:nvPr>
        </p:nvSpPr>
        <p:spPr/>
        <p:txBody>
          <a:bodyPr/>
          <a:lstStyle/>
          <a:p>
            <a:endParaRPr lang="fr-CA"/>
          </a:p>
        </p:txBody>
      </p:sp>
    </p:spTree>
    <p:extLst>
      <p:ext uri="{BB962C8B-B14F-4D97-AF65-F5344CB8AC3E}">
        <p14:creationId xmlns:p14="http://schemas.microsoft.com/office/powerpoint/2010/main" val="3594808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399334-E761-4BB0-A20F-53713A8817EA}"/>
              </a:ext>
            </a:extLst>
          </p:cNvPr>
          <p:cNvSpPr>
            <a:spLocks noGrp="1"/>
          </p:cNvSpPr>
          <p:nvPr>
            <p:ph type="title"/>
          </p:nvPr>
        </p:nvSpPr>
        <p:spPr/>
        <p:txBody>
          <a:bodyPr/>
          <a:lstStyle/>
          <a:p>
            <a:endParaRPr lang="en-CA" noProof="0" dirty="0"/>
          </a:p>
        </p:txBody>
      </p:sp>
      <p:sp>
        <p:nvSpPr>
          <p:cNvPr id="3" name="Espace réservé du contenu 2">
            <a:extLst>
              <a:ext uri="{FF2B5EF4-FFF2-40B4-BE49-F238E27FC236}">
                <a16:creationId xmlns:a16="http://schemas.microsoft.com/office/drawing/2014/main" id="{E8694597-A7E0-4869-ACBC-8FD77B05D727}"/>
              </a:ext>
            </a:extLst>
          </p:cNvPr>
          <p:cNvSpPr>
            <a:spLocks noGrp="1"/>
          </p:cNvSpPr>
          <p:nvPr>
            <p:ph idx="1"/>
          </p:nvPr>
        </p:nvSpPr>
        <p:spPr/>
        <p:txBody>
          <a:bodyPr/>
          <a:lstStyle/>
          <a:p>
            <a:endParaRPr lang="fr-CA"/>
          </a:p>
        </p:txBody>
      </p:sp>
    </p:spTree>
    <p:extLst>
      <p:ext uri="{BB962C8B-B14F-4D97-AF65-F5344CB8AC3E}">
        <p14:creationId xmlns:p14="http://schemas.microsoft.com/office/powerpoint/2010/main" val="1919350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364BBD-0712-4EEB-A353-BDE790032423}"/>
              </a:ext>
            </a:extLst>
          </p:cNvPr>
          <p:cNvSpPr>
            <a:spLocks noGrp="1"/>
          </p:cNvSpPr>
          <p:nvPr>
            <p:ph type="title"/>
          </p:nvPr>
        </p:nvSpPr>
        <p:spPr/>
        <p:txBody>
          <a:bodyPr/>
          <a:lstStyle/>
          <a:p>
            <a:endParaRPr lang="en-CA" noProof="0" dirty="0"/>
          </a:p>
        </p:txBody>
      </p:sp>
      <p:sp>
        <p:nvSpPr>
          <p:cNvPr id="3" name="Espace réservé du contenu 2">
            <a:extLst>
              <a:ext uri="{FF2B5EF4-FFF2-40B4-BE49-F238E27FC236}">
                <a16:creationId xmlns:a16="http://schemas.microsoft.com/office/drawing/2014/main" id="{5A765C07-446D-4AE1-B486-BE26CAF15BD7}"/>
              </a:ext>
            </a:extLst>
          </p:cNvPr>
          <p:cNvSpPr>
            <a:spLocks noGrp="1"/>
          </p:cNvSpPr>
          <p:nvPr>
            <p:ph idx="1"/>
          </p:nvPr>
        </p:nvSpPr>
        <p:spPr/>
        <p:txBody>
          <a:bodyPr/>
          <a:lstStyle/>
          <a:p>
            <a:endParaRPr lang="fr-CA"/>
          </a:p>
        </p:txBody>
      </p:sp>
    </p:spTree>
    <p:extLst>
      <p:ext uri="{BB962C8B-B14F-4D97-AF65-F5344CB8AC3E}">
        <p14:creationId xmlns:p14="http://schemas.microsoft.com/office/powerpoint/2010/main" val="1865140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459E75-AFB6-49DE-AD20-7961485D2111}"/>
              </a:ext>
            </a:extLst>
          </p:cNvPr>
          <p:cNvSpPr>
            <a:spLocks noGrp="1"/>
          </p:cNvSpPr>
          <p:nvPr>
            <p:ph type="title"/>
          </p:nvPr>
        </p:nvSpPr>
        <p:spPr/>
        <p:txBody>
          <a:bodyPr/>
          <a:lstStyle/>
          <a:p>
            <a:endParaRPr lang="en-CA" noProof="0" dirty="0"/>
          </a:p>
        </p:txBody>
      </p:sp>
      <p:sp>
        <p:nvSpPr>
          <p:cNvPr id="3" name="Espace réservé du contenu 2">
            <a:extLst>
              <a:ext uri="{FF2B5EF4-FFF2-40B4-BE49-F238E27FC236}">
                <a16:creationId xmlns:a16="http://schemas.microsoft.com/office/drawing/2014/main" id="{B15A1DE5-1751-44F5-9E14-2571A75C38C3}"/>
              </a:ext>
            </a:extLst>
          </p:cNvPr>
          <p:cNvSpPr>
            <a:spLocks noGrp="1"/>
          </p:cNvSpPr>
          <p:nvPr>
            <p:ph idx="1"/>
          </p:nvPr>
        </p:nvSpPr>
        <p:spPr/>
        <p:txBody>
          <a:bodyPr/>
          <a:lstStyle/>
          <a:p>
            <a:endParaRPr lang="fr-CA"/>
          </a:p>
        </p:txBody>
      </p:sp>
    </p:spTree>
    <p:extLst>
      <p:ext uri="{BB962C8B-B14F-4D97-AF65-F5344CB8AC3E}">
        <p14:creationId xmlns:p14="http://schemas.microsoft.com/office/powerpoint/2010/main" val="2311951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F80E6-8047-49C5-A90D-6285A82114F0}"/>
              </a:ext>
            </a:extLst>
          </p:cNvPr>
          <p:cNvSpPr>
            <a:spLocks noGrp="1"/>
          </p:cNvSpPr>
          <p:nvPr>
            <p:ph type="title"/>
          </p:nvPr>
        </p:nvSpPr>
        <p:spPr/>
        <p:txBody>
          <a:bodyPr/>
          <a:lstStyle/>
          <a:p>
            <a:endParaRPr lang="en-CA" noProof="0" dirty="0"/>
          </a:p>
        </p:txBody>
      </p:sp>
      <p:sp>
        <p:nvSpPr>
          <p:cNvPr id="3" name="Espace réservé du contenu 2">
            <a:extLst>
              <a:ext uri="{FF2B5EF4-FFF2-40B4-BE49-F238E27FC236}">
                <a16:creationId xmlns:a16="http://schemas.microsoft.com/office/drawing/2014/main" id="{B49D7A11-64E2-45A1-8B1C-185B4D3E6B4B}"/>
              </a:ext>
            </a:extLst>
          </p:cNvPr>
          <p:cNvSpPr>
            <a:spLocks noGrp="1"/>
          </p:cNvSpPr>
          <p:nvPr>
            <p:ph idx="1"/>
          </p:nvPr>
        </p:nvSpPr>
        <p:spPr/>
        <p:txBody>
          <a:bodyPr/>
          <a:lstStyle/>
          <a:p>
            <a:endParaRPr lang="fr-CA"/>
          </a:p>
        </p:txBody>
      </p:sp>
    </p:spTree>
    <p:extLst>
      <p:ext uri="{BB962C8B-B14F-4D97-AF65-F5344CB8AC3E}">
        <p14:creationId xmlns:p14="http://schemas.microsoft.com/office/powerpoint/2010/main" val="557430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F1A165-3F89-4FE1-8962-BE7509A18051}"/>
              </a:ext>
            </a:extLst>
          </p:cNvPr>
          <p:cNvSpPr>
            <a:spLocks noGrp="1"/>
          </p:cNvSpPr>
          <p:nvPr>
            <p:ph type="title"/>
          </p:nvPr>
        </p:nvSpPr>
        <p:spPr/>
        <p:txBody>
          <a:bodyPr/>
          <a:lstStyle/>
          <a:p>
            <a:endParaRPr lang="en-CA" noProof="0" dirty="0"/>
          </a:p>
        </p:txBody>
      </p:sp>
      <p:sp>
        <p:nvSpPr>
          <p:cNvPr id="3" name="Espace réservé du contenu 2">
            <a:extLst>
              <a:ext uri="{FF2B5EF4-FFF2-40B4-BE49-F238E27FC236}">
                <a16:creationId xmlns:a16="http://schemas.microsoft.com/office/drawing/2014/main" id="{7324437F-353D-4795-AE9C-9084CEC0DB64}"/>
              </a:ext>
            </a:extLst>
          </p:cNvPr>
          <p:cNvSpPr>
            <a:spLocks noGrp="1"/>
          </p:cNvSpPr>
          <p:nvPr>
            <p:ph idx="1"/>
          </p:nvPr>
        </p:nvSpPr>
        <p:spPr/>
        <p:txBody>
          <a:bodyPr/>
          <a:lstStyle/>
          <a:p>
            <a:endParaRPr lang="fr-CA"/>
          </a:p>
        </p:txBody>
      </p:sp>
    </p:spTree>
    <p:extLst>
      <p:ext uri="{BB962C8B-B14F-4D97-AF65-F5344CB8AC3E}">
        <p14:creationId xmlns:p14="http://schemas.microsoft.com/office/powerpoint/2010/main" val="2148542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43E870-28B1-417A-ADDF-B737FBB7E7C0}"/>
              </a:ext>
            </a:extLst>
          </p:cNvPr>
          <p:cNvSpPr>
            <a:spLocks noGrp="1"/>
          </p:cNvSpPr>
          <p:nvPr>
            <p:ph type="title"/>
          </p:nvPr>
        </p:nvSpPr>
        <p:spPr/>
        <p:txBody>
          <a:bodyPr/>
          <a:lstStyle/>
          <a:p>
            <a:endParaRPr lang="en-CA" noProof="0" dirty="0"/>
          </a:p>
        </p:txBody>
      </p:sp>
      <p:sp>
        <p:nvSpPr>
          <p:cNvPr id="3" name="Espace réservé du contenu 2">
            <a:extLst>
              <a:ext uri="{FF2B5EF4-FFF2-40B4-BE49-F238E27FC236}">
                <a16:creationId xmlns:a16="http://schemas.microsoft.com/office/drawing/2014/main" id="{1655935E-9CA5-46D0-81DA-36162EA8BE6C}"/>
              </a:ext>
            </a:extLst>
          </p:cNvPr>
          <p:cNvSpPr>
            <a:spLocks noGrp="1"/>
          </p:cNvSpPr>
          <p:nvPr>
            <p:ph idx="1"/>
          </p:nvPr>
        </p:nvSpPr>
        <p:spPr/>
        <p:txBody>
          <a:bodyPr/>
          <a:lstStyle/>
          <a:p>
            <a:endParaRPr lang="fr-CA"/>
          </a:p>
        </p:txBody>
      </p:sp>
    </p:spTree>
    <p:extLst>
      <p:ext uri="{BB962C8B-B14F-4D97-AF65-F5344CB8AC3E}">
        <p14:creationId xmlns:p14="http://schemas.microsoft.com/office/powerpoint/2010/main" val="6189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9F1502-2106-4870-9B5E-AA289F69B2C8}"/>
              </a:ext>
            </a:extLst>
          </p:cNvPr>
          <p:cNvSpPr>
            <a:spLocks noGrp="1"/>
          </p:cNvSpPr>
          <p:nvPr>
            <p:ph type="title"/>
          </p:nvPr>
        </p:nvSpPr>
        <p:spPr>
          <a:xfrm>
            <a:off x="838200" y="190464"/>
            <a:ext cx="10515600" cy="1325563"/>
          </a:xfrm>
        </p:spPr>
        <p:txBody>
          <a:bodyPr>
            <a:normAutofit fontScale="90000"/>
          </a:bodyPr>
          <a:lstStyle/>
          <a:p>
            <a:pPr algn="ctr"/>
            <a:r>
              <a:rPr lang="en-CA" sz="3000" noProof="0" dirty="0">
                <a:latin typeface="Calisto MT" panose="02040603050505030304" pitchFamily="18" charset="0"/>
              </a:rPr>
              <a:t>Introduction</a:t>
            </a:r>
            <a:br>
              <a:rPr lang="en-CA" sz="3000" noProof="0" dirty="0">
                <a:latin typeface="Calisto MT" panose="02040603050505030304" pitchFamily="18" charset="0"/>
              </a:rPr>
            </a:br>
            <a:br>
              <a:rPr lang="en-CA" sz="4000" noProof="0" dirty="0">
                <a:latin typeface="Calisto MT" panose="02040603050505030304" pitchFamily="18" charset="0"/>
              </a:rPr>
            </a:br>
            <a:r>
              <a:rPr lang="en-CA" sz="4000" noProof="0" dirty="0">
                <a:latin typeface="Calisto MT" panose="02040603050505030304" pitchFamily="18" charset="0"/>
              </a:rPr>
              <a:t>Why is this article relevant?</a:t>
            </a:r>
          </a:p>
        </p:txBody>
      </p:sp>
      <p:sp>
        <p:nvSpPr>
          <p:cNvPr id="3" name="Espace réservé du contenu 2">
            <a:extLst>
              <a:ext uri="{FF2B5EF4-FFF2-40B4-BE49-F238E27FC236}">
                <a16:creationId xmlns:a16="http://schemas.microsoft.com/office/drawing/2014/main" id="{B75EA9D8-9D03-4D44-9104-87DD0E678CB1}"/>
              </a:ext>
            </a:extLst>
          </p:cNvPr>
          <p:cNvSpPr>
            <a:spLocks noGrp="1"/>
          </p:cNvSpPr>
          <p:nvPr>
            <p:ph idx="1"/>
          </p:nvPr>
        </p:nvSpPr>
        <p:spPr/>
        <p:txBody>
          <a:bodyPr>
            <a:normAutofit/>
          </a:bodyPr>
          <a:lstStyle/>
          <a:p>
            <a:pPr algn="just"/>
            <a:r>
              <a:rPr lang="en-CA" noProof="0" dirty="0">
                <a:latin typeface="Calisto MT" panose="02040603050505030304" pitchFamily="18" charset="0"/>
              </a:rPr>
              <a:t>Aphids are a </a:t>
            </a:r>
            <a:r>
              <a:rPr lang="en-CA" b="1" noProof="0" dirty="0">
                <a:latin typeface="Calisto MT" panose="02040603050505030304" pitchFamily="18" charset="0"/>
              </a:rPr>
              <a:t>major pest concern</a:t>
            </a:r>
            <a:r>
              <a:rPr lang="en-CA" noProof="0" dirty="0">
                <a:latin typeface="Calisto MT" panose="02040603050505030304" pitchFamily="18" charset="0"/>
              </a:rPr>
              <a:t>. Biological control is an overlooked tool in aphid control.</a:t>
            </a:r>
          </a:p>
          <a:p>
            <a:pPr algn="just"/>
            <a:r>
              <a:rPr lang="en-CA" noProof="0" dirty="0">
                <a:latin typeface="Calisto MT" panose="02040603050505030304" pitchFamily="18" charset="0"/>
              </a:rPr>
              <a:t>Study attempts to fill a </a:t>
            </a:r>
            <a:r>
              <a:rPr lang="en-CA" b="1" noProof="0" dirty="0">
                <a:latin typeface="Calisto MT" panose="02040603050505030304" pitchFamily="18" charset="0"/>
              </a:rPr>
              <a:t>knowledge gap: </a:t>
            </a:r>
            <a:r>
              <a:rPr lang="en-CA" noProof="0" dirty="0">
                <a:latin typeface="Calisto MT" panose="02040603050505030304" pitchFamily="18" charset="0"/>
              </a:rPr>
              <a:t>the specific contribution of different natural enemy guilds (NEG) in controlling aphids across a gradient in landscape complexity.</a:t>
            </a:r>
          </a:p>
          <a:p>
            <a:pPr algn="just"/>
            <a:r>
              <a:rPr lang="en-CA" noProof="0" dirty="0">
                <a:latin typeface="Calisto MT" panose="02040603050505030304" pitchFamily="18" charset="0"/>
              </a:rPr>
              <a:t>To isolate the effects of different NEG, enclosures were used on 18 fields of </a:t>
            </a:r>
            <a:r>
              <a:rPr lang="en-CA" i="1" noProof="0" dirty="0">
                <a:latin typeface="Calisto MT" panose="02040603050505030304" pitchFamily="18" charset="0"/>
              </a:rPr>
              <a:t>Brassica </a:t>
            </a:r>
            <a:r>
              <a:rPr lang="en-CA" i="1" noProof="0" dirty="0" err="1">
                <a:latin typeface="Calisto MT" panose="02040603050505030304" pitchFamily="18" charset="0"/>
              </a:rPr>
              <a:t>oleraceae</a:t>
            </a:r>
            <a:r>
              <a:rPr lang="en-CA" i="1" noProof="0" dirty="0">
                <a:latin typeface="Calisto MT" panose="02040603050505030304" pitchFamily="18" charset="0"/>
              </a:rPr>
              <a:t> </a:t>
            </a:r>
            <a:r>
              <a:rPr lang="en-CA" noProof="0" dirty="0">
                <a:latin typeface="Calisto MT" panose="02040603050505030304" pitchFamily="18" charset="0"/>
              </a:rPr>
              <a:t>with varying degrees of landscape complexity.</a:t>
            </a:r>
          </a:p>
          <a:p>
            <a:pPr algn="just"/>
            <a:r>
              <a:rPr lang="en-CA" b="1" noProof="0" dirty="0">
                <a:latin typeface="Calisto MT" panose="02040603050505030304" pitchFamily="18" charset="0"/>
              </a:rPr>
              <a:t>Assumption</a:t>
            </a:r>
            <a:r>
              <a:rPr lang="en-CA" noProof="0" dirty="0">
                <a:latin typeface="Calisto MT" panose="02040603050505030304" pitchFamily="18" charset="0"/>
              </a:rPr>
              <a:t>: natural complexity </a:t>
            </a:r>
            <a:r>
              <a:rPr lang="en-CA" noProof="0" dirty="0">
                <a:latin typeface="Calisto MT" panose="02040603050505030304" pitchFamily="18" charset="0"/>
                <a:sym typeface="Wingdings" panose="05000000000000000000" pitchFamily="2" charset="2"/>
              </a:rPr>
              <a:t> </a:t>
            </a:r>
            <a:r>
              <a:rPr lang="en-CA" noProof="0" dirty="0">
                <a:latin typeface="Calisto MT" panose="02040603050505030304" pitchFamily="18" charset="0"/>
              </a:rPr>
              <a:t>density and diversity </a:t>
            </a:r>
            <a:r>
              <a:rPr lang="en-CA" noProof="0" dirty="0">
                <a:latin typeface="Calisto MT" panose="02040603050505030304" pitchFamily="18" charset="0"/>
                <a:sym typeface="Wingdings" panose="05000000000000000000" pitchFamily="2" charset="2"/>
              </a:rPr>
              <a:t>of NEG    aphid population  cabbage biomass</a:t>
            </a:r>
          </a:p>
        </p:txBody>
      </p:sp>
    </p:spTree>
    <p:extLst>
      <p:ext uri="{BB962C8B-B14F-4D97-AF65-F5344CB8AC3E}">
        <p14:creationId xmlns:p14="http://schemas.microsoft.com/office/powerpoint/2010/main" val="1701423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197C34-F47C-4421-B49C-A9A55421D0B8}"/>
              </a:ext>
            </a:extLst>
          </p:cNvPr>
          <p:cNvSpPr>
            <a:spLocks noGrp="1"/>
          </p:cNvSpPr>
          <p:nvPr>
            <p:ph type="title"/>
          </p:nvPr>
        </p:nvSpPr>
        <p:spPr>
          <a:xfrm>
            <a:off x="3131949" y="-54702"/>
            <a:ext cx="6167034" cy="1325563"/>
          </a:xfrm>
        </p:spPr>
        <p:txBody>
          <a:bodyPr/>
          <a:lstStyle/>
          <a:p>
            <a:r>
              <a:rPr lang="en-CA" noProof="0" dirty="0">
                <a:latin typeface="Calisto MT" panose="02040603050505030304" pitchFamily="18" charset="0"/>
              </a:rPr>
              <a:t>A wide array of variables </a:t>
            </a:r>
          </a:p>
        </p:txBody>
      </p:sp>
      <p:sp>
        <p:nvSpPr>
          <p:cNvPr id="3" name="Espace réservé du contenu 2">
            <a:extLst>
              <a:ext uri="{FF2B5EF4-FFF2-40B4-BE49-F238E27FC236}">
                <a16:creationId xmlns:a16="http://schemas.microsoft.com/office/drawing/2014/main" id="{6871D88A-0090-4602-82B6-90A65828BAE8}"/>
              </a:ext>
            </a:extLst>
          </p:cNvPr>
          <p:cNvSpPr>
            <a:spLocks noGrp="1"/>
          </p:cNvSpPr>
          <p:nvPr>
            <p:ph idx="1"/>
          </p:nvPr>
        </p:nvSpPr>
        <p:spPr>
          <a:xfrm>
            <a:off x="838200" y="1270861"/>
            <a:ext cx="8274803" cy="5253010"/>
          </a:xfrm>
        </p:spPr>
        <p:txBody>
          <a:bodyPr>
            <a:normAutofit fontScale="55000" lnSpcReduction="20000"/>
          </a:bodyPr>
          <a:lstStyle/>
          <a:p>
            <a:pPr marL="0" indent="0">
              <a:buNone/>
            </a:pPr>
            <a:r>
              <a:rPr lang="en-CA" sz="3200" noProof="0" dirty="0">
                <a:latin typeface="Calisto MT" panose="02040603050505030304" pitchFamily="18" charset="0"/>
                <a:sym typeface="Wingdings" panose="05000000000000000000" pitchFamily="2" charset="2"/>
              </a:rPr>
              <a:t>Variables can be divided into:</a:t>
            </a:r>
          </a:p>
          <a:p>
            <a:pPr marL="0" indent="0">
              <a:buNone/>
            </a:pPr>
            <a:endParaRPr lang="en-CA" sz="3200" noProof="0" dirty="0">
              <a:latin typeface="Calisto MT" panose="02040603050505030304" pitchFamily="18" charset="0"/>
              <a:sym typeface="Wingdings" panose="05000000000000000000" pitchFamily="2" charset="2"/>
            </a:endParaRPr>
          </a:p>
          <a:p>
            <a:pPr marL="514350" indent="-514350">
              <a:buFont typeface="Arial" panose="020B0604020202020204" pitchFamily="34" charset="0"/>
              <a:buAutoNum type="arabicPeriod"/>
            </a:pPr>
            <a:r>
              <a:rPr lang="en-CA" sz="3200" b="1" noProof="0" dirty="0">
                <a:latin typeface="Calisto MT" panose="02040603050505030304" pitchFamily="18" charset="0"/>
                <a:sym typeface="Wingdings" panose="05000000000000000000" pitchFamily="2" charset="2"/>
              </a:rPr>
              <a:t>Independent variables</a:t>
            </a:r>
          </a:p>
          <a:p>
            <a:pPr>
              <a:buFont typeface="Courier New" panose="02070309020205020404" pitchFamily="49" charset="0"/>
              <a:buChar char="o"/>
            </a:pPr>
            <a:r>
              <a:rPr lang="en-CA" sz="3200" noProof="0" dirty="0">
                <a:latin typeface="Calisto MT" panose="02040603050505030304" pitchFamily="18" charset="0"/>
                <a:sym typeface="Wingdings" panose="05000000000000000000" pitchFamily="2" charset="2"/>
              </a:rPr>
              <a:t>Landscape complexity </a:t>
            </a:r>
          </a:p>
          <a:p>
            <a:pPr>
              <a:buFont typeface="Courier New" panose="02070309020205020404" pitchFamily="49" charset="0"/>
              <a:buChar char="o"/>
            </a:pPr>
            <a:r>
              <a:rPr lang="en-CA" sz="3200" noProof="0" dirty="0">
                <a:latin typeface="Calisto MT" panose="02040603050505030304" pitchFamily="18" charset="0"/>
                <a:sym typeface="Wingdings" panose="05000000000000000000" pitchFamily="2" charset="2"/>
              </a:rPr>
              <a:t>Exclusion treatment ( = different combinations of NEG)</a:t>
            </a:r>
          </a:p>
          <a:p>
            <a:pPr>
              <a:buFont typeface="Courier New" panose="02070309020205020404" pitchFamily="49" charset="0"/>
              <a:buChar char="o"/>
            </a:pPr>
            <a:r>
              <a:rPr lang="en-CA" sz="3200" noProof="0" dirty="0">
                <a:latin typeface="Calisto MT" panose="02040603050505030304" pitchFamily="18" charset="0"/>
                <a:sym typeface="Wingdings" panose="05000000000000000000" pitchFamily="2" charset="2"/>
              </a:rPr>
              <a:t>Many others</a:t>
            </a:r>
          </a:p>
          <a:p>
            <a:pPr marL="0" indent="0">
              <a:buNone/>
            </a:pPr>
            <a:endParaRPr lang="en-CA" sz="3200" noProof="0" dirty="0">
              <a:latin typeface="Calisto MT" panose="02040603050505030304" pitchFamily="18" charset="0"/>
              <a:sym typeface="Wingdings" panose="05000000000000000000" pitchFamily="2" charset="2"/>
            </a:endParaRPr>
          </a:p>
          <a:p>
            <a:pPr marL="514350" indent="-514350">
              <a:buFont typeface="Arial" panose="020B0604020202020204" pitchFamily="34" charset="0"/>
              <a:buAutoNum type="arabicPeriod"/>
            </a:pPr>
            <a:r>
              <a:rPr lang="en-CA" sz="3200" b="1" noProof="0" dirty="0">
                <a:latin typeface="Calisto MT" panose="02040603050505030304" pitchFamily="18" charset="0"/>
                <a:sym typeface="Wingdings" panose="05000000000000000000" pitchFamily="2" charset="2"/>
              </a:rPr>
              <a:t>Dependent variables</a:t>
            </a:r>
          </a:p>
          <a:p>
            <a:pPr>
              <a:buFont typeface="Courier New" panose="02070309020205020404" pitchFamily="49" charset="0"/>
              <a:buChar char="o"/>
            </a:pPr>
            <a:r>
              <a:rPr lang="en-CA" sz="3200" noProof="0" dirty="0">
                <a:latin typeface="Calisto MT" panose="02040603050505030304" pitchFamily="18" charset="0"/>
                <a:sym typeface="Wingdings" panose="05000000000000000000" pitchFamily="2" charset="2"/>
              </a:rPr>
              <a:t>Aphid density</a:t>
            </a:r>
          </a:p>
          <a:p>
            <a:pPr>
              <a:buFont typeface="Courier New" panose="02070309020205020404" pitchFamily="49" charset="0"/>
              <a:buChar char="o"/>
            </a:pPr>
            <a:r>
              <a:rPr lang="en-CA" sz="3200" noProof="0" dirty="0">
                <a:latin typeface="Calisto MT" panose="02040603050505030304" pitchFamily="18" charset="0"/>
                <a:sym typeface="Wingdings" panose="05000000000000000000" pitchFamily="2" charset="2"/>
              </a:rPr>
              <a:t>Aphid population growth (APG) (calculated)</a:t>
            </a:r>
          </a:p>
          <a:p>
            <a:pPr>
              <a:buFont typeface="Courier New" panose="02070309020205020404" pitchFamily="49" charset="0"/>
              <a:buChar char="o"/>
            </a:pPr>
            <a:r>
              <a:rPr lang="en-CA" sz="3200" noProof="0" dirty="0">
                <a:latin typeface="Calisto MT" panose="02040603050505030304" pitchFamily="18" charset="0"/>
                <a:sym typeface="Wingdings" panose="05000000000000000000" pitchFamily="2" charset="2"/>
              </a:rPr>
              <a:t># of parasitized aphids</a:t>
            </a:r>
          </a:p>
          <a:p>
            <a:pPr>
              <a:buFont typeface="Courier New" panose="02070309020205020404" pitchFamily="49" charset="0"/>
              <a:buChar char="o"/>
            </a:pPr>
            <a:r>
              <a:rPr lang="en-CA" sz="3200" noProof="0" dirty="0">
                <a:latin typeface="Calisto MT" panose="02040603050505030304" pitchFamily="18" charset="0"/>
                <a:sym typeface="Wingdings" panose="05000000000000000000" pitchFamily="2" charset="2"/>
              </a:rPr>
              <a:t>Parasitism rate (calculated) [the proportion of parasitized aphids over total aphids]</a:t>
            </a:r>
          </a:p>
          <a:p>
            <a:pPr>
              <a:buFont typeface="Courier New" panose="02070309020205020404" pitchFamily="49" charset="0"/>
              <a:buChar char="o"/>
            </a:pPr>
            <a:r>
              <a:rPr lang="en-CA" sz="3200" noProof="0" dirty="0">
                <a:latin typeface="Calisto MT" panose="02040603050505030304" pitchFamily="18" charset="0"/>
                <a:sym typeface="Wingdings" panose="05000000000000000000" pitchFamily="2" charset="2"/>
              </a:rPr>
              <a:t># of syrphid larvae</a:t>
            </a:r>
          </a:p>
          <a:p>
            <a:pPr>
              <a:buFont typeface="Courier New" panose="02070309020205020404" pitchFamily="49" charset="0"/>
              <a:buChar char="o"/>
            </a:pPr>
            <a:r>
              <a:rPr lang="en-CA" sz="3200" noProof="0" dirty="0">
                <a:latin typeface="Calisto MT" panose="02040603050505030304" pitchFamily="18" charset="0"/>
                <a:sym typeface="Wingdings" panose="05000000000000000000" pitchFamily="2" charset="2"/>
              </a:rPr>
              <a:t>Syrphid fraction (calculated)  [the number of syrphid larvae / (counted aphids + syrphid larvae)</a:t>
            </a:r>
          </a:p>
          <a:p>
            <a:pPr>
              <a:buFont typeface="Courier New" panose="02070309020205020404" pitchFamily="49" charset="0"/>
              <a:buChar char="o"/>
            </a:pPr>
            <a:r>
              <a:rPr lang="en-CA" sz="3200" noProof="0" dirty="0">
                <a:latin typeface="Calisto MT" panose="02040603050505030304" pitchFamily="18" charset="0"/>
                <a:sym typeface="Wingdings" panose="05000000000000000000" pitchFamily="2" charset="2"/>
              </a:rPr>
              <a:t>Cabbage biomass, the ultimate dependent variable that farmers care about </a:t>
            </a:r>
          </a:p>
          <a:p>
            <a:pPr>
              <a:buFont typeface="Courier New" panose="02070309020205020404" pitchFamily="49" charset="0"/>
              <a:buChar char="o"/>
            </a:pPr>
            <a:endParaRPr lang="en-CA" sz="2200" noProof="0" dirty="0">
              <a:sym typeface="Wingdings" panose="05000000000000000000" pitchFamily="2" charset="2"/>
            </a:endParaRPr>
          </a:p>
          <a:p>
            <a:pPr marL="514350" indent="-514350">
              <a:buAutoNum type="arabicPeriod"/>
            </a:pPr>
            <a:endParaRPr lang="en-CA" b="1" noProof="0" dirty="0">
              <a:sym typeface="Wingdings" panose="05000000000000000000" pitchFamily="2" charset="2"/>
            </a:endParaRPr>
          </a:p>
          <a:p>
            <a:pPr marL="0" indent="0">
              <a:buNone/>
            </a:pPr>
            <a:endParaRPr lang="en-CA" b="1" noProof="0" dirty="0">
              <a:sym typeface="Wingdings" panose="05000000000000000000" pitchFamily="2" charset="2"/>
            </a:endParaRPr>
          </a:p>
          <a:p>
            <a:pPr marL="0" indent="0">
              <a:buNone/>
            </a:pPr>
            <a:endParaRPr lang="en-CA" noProof="0" dirty="0"/>
          </a:p>
        </p:txBody>
      </p:sp>
    </p:spTree>
    <p:extLst>
      <p:ext uri="{BB962C8B-B14F-4D97-AF65-F5344CB8AC3E}">
        <p14:creationId xmlns:p14="http://schemas.microsoft.com/office/powerpoint/2010/main" val="2043092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417757-4A8E-454A-AD5A-F532252B2EBE}"/>
              </a:ext>
            </a:extLst>
          </p:cNvPr>
          <p:cNvSpPr>
            <a:spLocks noGrp="1"/>
          </p:cNvSpPr>
          <p:nvPr>
            <p:ph type="title"/>
          </p:nvPr>
        </p:nvSpPr>
        <p:spPr/>
        <p:txBody>
          <a:bodyPr/>
          <a:lstStyle/>
          <a:p>
            <a:r>
              <a:rPr lang="en-CA" noProof="0" dirty="0">
                <a:latin typeface="Calisto MT" panose="02040603050505030304" pitchFamily="18" charset="0"/>
              </a:rPr>
              <a:t>Our objectives</a:t>
            </a:r>
          </a:p>
        </p:txBody>
      </p:sp>
      <p:sp>
        <p:nvSpPr>
          <p:cNvPr id="3" name="Espace réservé du contenu 2">
            <a:extLst>
              <a:ext uri="{FF2B5EF4-FFF2-40B4-BE49-F238E27FC236}">
                <a16:creationId xmlns:a16="http://schemas.microsoft.com/office/drawing/2014/main" id="{A07769CD-55E0-494D-915C-05F81EA3935B}"/>
              </a:ext>
            </a:extLst>
          </p:cNvPr>
          <p:cNvSpPr>
            <a:spLocks noGrp="1"/>
          </p:cNvSpPr>
          <p:nvPr>
            <p:ph idx="1"/>
          </p:nvPr>
        </p:nvSpPr>
        <p:spPr>
          <a:xfrm>
            <a:off x="226032" y="1478085"/>
            <a:ext cx="11515724" cy="4596136"/>
          </a:xfrm>
        </p:spPr>
        <p:txBody>
          <a:bodyPr>
            <a:normAutofit/>
          </a:bodyPr>
          <a:lstStyle/>
          <a:p>
            <a:pPr marL="0" indent="0">
              <a:buNone/>
            </a:pPr>
            <a:r>
              <a:rPr lang="en-CA" sz="2500" dirty="0">
                <a:latin typeface="Calisto MT" panose="02040603050505030304" pitchFamily="18" charset="0"/>
              </a:rPr>
              <a:t>Mainly, we</a:t>
            </a:r>
            <a:r>
              <a:rPr lang="en-CA" sz="2500" noProof="0" dirty="0">
                <a:latin typeface="Calisto MT" panose="02040603050505030304" pitchFamily="18" charset="0"/>
              </a:rPr>
              <a:t> wanted to determine:</a:t>
            </a:r>
          </a:p>
          <a:p>
            <a:pPr marL="457200" indent="-457200">
              <a:buFont typeface="+mj-lt"/>
              <a:buAutoNum type="arabicPeriod"/>
            </a:pPr>
            <a:r>
              <a:rPr lang="en-CA" sz="2500" noProof="0" dirty="0">
                <a:latin typeface="Calisto MT" panose="02040603050505030304" pitchFamily="18" charset="0"/>
              </a:rPr>
              <a:t>The effect of natural enemies (NE) on APG across a gradient of landscape complexity (LC).</a:t>
            </a:r>
          </a:p>
          <a:p>
            <a:pPr marL="0" indent="0">
              <a:buNone/>
            </a:pPr>
            <a:r>
              <a:rPr lang="en-CA" sz="2500" noProof="0" dirty="0">
                <a:latin typeface="Calisto MT" panose="02040603050505030304" pitchFamily="18" charset="0"/>
              </a:rPr>
              <a:t>Since APG is likely to be affected by parasitism and syrphids, we assessed:</a:t>
            </a:r>
          </a:p>
          <a:p>
            <a:pPr marL="0" indent="0">
              <a:buNone/>
            </a:pPr>
            <a:r>
              <a:rPr lang="en-CA" sz="2500" noProof="0" dirty="0">
                <a:latin typeface="Calisto MT" panose="02040603050505030304" pitchFamily="18" charset="0"/>
              </a:rPr>
              <a:t>2.   The effect of NE on parasitism rate and syrphid fraction across a gradient    of LC.</a:t>
            </a:r>
          </a:p>
          <a:p>
            <a:pPr marL="0" indent="0">
              <a:buNone/>
            </a:pPr>
            <a:r>
              <a:rPr lang="en-CA" sz="2500" noProof="0" dirty="0">
                <a:latin typeface="Calisto MT" panose="02040603050505030304" pitchFamily="18" charset="0"/>
              </a:rPr>
              <a:t>The individual and combined effect of NE on APG, syrphid fraction and parasitism would examined. </a:t>
            </a:r>
          </a:p>
          <a:p>
            <a:pPr marL="0" indent="0">
              <a:buNone/>
            </a:pPr>
            <a:r>
              <a:rPr lang="en-CA" sz="2500" noProof="0" dirty="0">
                <a:latin typeface="Calisto MT" panose="02040603050505030304" pitchFamily="18" charset="0"/>
              </a:rPr>
              <a:t>3.    The possible interaction between NE and LC. Interaction would imply that the effects of NE guilds are affected by the complexity of the landscape.  </a:t>
            </a:r>
            <a:endParaRPr lang="en-CA" noProof="0" dirty="0"/>
          </a:p>
        </p:txBody>
      </p:sp>
    </p:spTree>
    <p:extLst>
      <p:ext uri="{BB962C8B-B14F-4D97-AF65-F5344CB8AC3E}">
        <p14:creationId xmlns:p14="http://schemas.microsoft.com/office/powerpoint/2010/main" val="1800080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179C5D-A7FF-4B3A-9829-AE2DAF029599}"/>
              </a:ext>
            </a:extLst>
          </p:cNvPr>
          <p:cNvSpPr>
            <a:spLocks noGrp="1"/>
          </p:cNvSpPr>
          <p:nvPr>
            <p:ph type="title"/>
          </p:nvPr>
        </p:nvSpPr>
        <p:spPr>
          <a:xfrm>
            <a:off x="838200" y="365126"/>
            <a:ext cx="10515600" cy="837142"/>
          </a:xfrm>
        </p:spPr>
        <p:txBody>
          <a:bodyPr/>
          <a:lstStyle/>
          <a:p>
            <a:r>
              <a:rPr lang="en-CA" noProof="0" dirty="0">
                <a:latin typeface="Calisto MT" panose="02040603050505030304" pitchFamily="18" charset="0"/>
              </a:rPr>
              <a:t>Many research questions and hypothesis..</a:t>
            </a:r>
          </a:p>
        </p:txBody>
      </p:sp>
      <p:sp>
        <p:nvSpPr>
          <p:cNvPr id="3" name="Espace réservé du contenu 2">
            <a:extLst>
              <a:ext uri="{FF2B5EF4-FFF2-40B4-BE49-F238E27FC236}">
                <a16:creationId xmlns:a16="http://schemas.microsoft.com/office/drawing/2014/main" id="{C891932C-7BE3-46CA-AD42-1049D78DD59E}"/>
              </a:ext>
            </a:extLst>
          </p:cNvPr>
          <p:cNvSpPr>
            <a:spLocks noGrp="1"/>
          </p:cNvSpPr>
          <p:nvPr>
            <p:ph idx="1"/>
          </p:nvPr>
        </p:nvSpPr>
        <p:spPr>
          <a:xfrm>
            <a:off x="457200" y="1405467"/>
            <a:ext cx="10896600" cy="4771496"/>
          </a:xfrm>
        </p:spPr>
        <p:txBody>
          <a:bodyPr>
            <a:normAutofit lnSpcReduction="10000"/>
          </a:bodyPr>
          <a:lstStyle/>
          <a:p>
            <a:pPr marL="514350" indent="-514350">
              <a:buAutoNum type="arabicPeriod"/>
            </a:pPr>
            <a:r>
              <a:rPr lang="en-CA" sz="2200" noProof="0" dirty="0">
                <a:latin typeface="Calisto MT" panose="02040603050505030304" pitchFamily="18" charset="0"/>
              </a:rPr>
              <a:t>Does the presence of natural enemies (NE) decrease aphid population growth? </a:t>
            </a:r>
          </a:p>
          <a:p>
            <a:pPr marL="514350" indent="-514350">
              <a:buAutoNum type="arabicPeriod"/>
            </a:pPr>
            <a:endParaRPr lang="en-CA" sz="2200" noProof="0" dirty="0">
              <a:latin typeface="Calisto MT" panose="02040603050505030304" pitchFamily="18" charset="0"/>
            </a:endParaRPr>
          </a:p>
          <a:p>
            <a:pPr marL="514350" indent="-514350">
              <a:buAutoNum type="arabicPeriod"/>
            </a:pPr>
            <a:r>
              <a:rPr lang="en-CA" sz="2200" noProof="0" dirty="0">
                <a:latin typeface="Calisto MT" panose="02040603050505030304" pitchFamily="18" charset="0"/>
              </a:rPr>
              <a:t>Is the effect of NE complementary or antagonist on the dependent variables (e.g. APG, parasitism rate, syrphid fraction)?</a:t>
            </a:r>
          </a:p>
          <a:p>
            <a:pPr marL="514350" indent="-514350">
              <a:buAutoNum type="arabicPeriod"/>
            </a:pPr>
            <a:endParaRPr lang="en-CA" sz="2200" noProof="0" dirty="0">
              <a:latin typeface="Calisto MT" panose="02040603050505030304" pitchFamily="18" charset="0"/>
            </a:endParaRPr>
          </a:p>
          <a:p>
            <a:pPr marL="514350" indent="-514350">
              <a:buAutoNum type="arabicPeriod"/>
            </a:pPr>
            <a:r>
              <a:rPr lang="en-CA" sz="2200" noProof="0" dirty="0">
                <a:latin typeface="Calisto MT" panose="02040603050505030304" pitchFamily="18" charset="0"/>
              </a:rPr>
              <a:t>Is there a difference in the effect of NE between complex and simple landscapes?</a:t>
            </a:r>
          </a:p>
          <a:p>
            <a:pPr marL="514350" indent="-514350">
              <a:buAutoNum type="arabicPeriod"/>
            </a:pPr>
            <a:endParaRPr lang="en-CA" sz="2200" noProof="0" dirty="0">
              <a:latin typeface="Calisto MT" panose="02040603050505030304" pitchFamily="18" charset="0"/>
            </a:endParaRPr>
          </a:p>
          <a:p>
            <a:pPr marL="514350" indent="-514350">
              <a:buAutoNum type="arabicPeriod"/>
            </a:pPr>
            <a:r>
              <a:rPr lang="en-CA" sz="2200" noProof="0" dirty="0">
                <a:latin typeface="Calisto MT" panose="02040603050505030304" pitchFamily="18" charset="0"/>
              </a:rPr>
              <a:t>Is there an interaction between the efficiency of NE and landscape complexity (LC)?</a:t>
            </a:r>
          </a:p>
          <a:p>
            <a:pPr marL="514350" indent="-514350">
              <a:buAutoNum type="arabicPeriod"/>
            </a:pPr>
            <a:endParaRPr lang="en-CA" sz="2200" noProof="0" dirty="0">
              <a:latin typeface="Calisto MT" panose="02040603050505030304" pitchFamily="18" charset="0"/>
            </a:endParaRPr>
          </a:p>
          <a:p>
            <a:pPr marL="514350" indent="-514350">
              <a:buAutoNum type="arabicPeriod"/>
            </a:pPr>
            <a:r>
              <a:rPr lang="en-CA" sz="2200" noProof="0" dirty="0">
                <a:latin typeface="Calisto MT" panose="02040603050505030304" pitchFamily="18" charset="0"/>
              </a:rPr>
              <a:t>Do parasitism and syrphid presence increase with greater landscape complexity?</a:t>
            </a:r>
          </a:p>
          <a:p>
            <a:pPr marL="514350" indent="-514350">
              <a:buAutoNum type="arabicPeriod"/>
            </a:pPr>
            <a:endParaRPr lang="en-CA" sz="2200" noProof="0" dirty="0">
              <a:latin typeface="Calisto MT" panose="02040603050505030304" pitchFamily="18" charset="0"/>
            </a:endParaRPr>
          </a:p>
          <a:p>
            <a:pPr marL="514350" indent="-514350">
              <a:buAutoNum type="arabicPeriod"/>
            </a:pPr>
            <a:r>
              <a:rPr lang="en-CA" sz="2200" noProof="0" dirty="0">
                <a:latin typeface="Calisto MT" panose="02040603050505030304" pitchFamily="18" charset="0"/>
              </a:rPr>
              <a:t>Does aphid population growth decrease cabbage biomass?</a:t>
            </a:r>
          </a:p>
        </p:txBody>
      </p:sp>
    </p:spTree>
    <p:extLst>
      <p:ext uri="{BB962C8B-B14F-4D97-AF65-F5344CB8AC3E}">
        <p14:creationId xmlns:p14="http://schemas.microsoft.com/office/powerpoint/2010/main" val="3659647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60F5F2-FAA6-41F2-A23E-013D73323439}"/>
              </a:ext>
            </a:extLst>
          </p:cNvPr>
          <p:cNvSpPr>
            <a:spLocks noGrp="1"/>
          </p:cNvSpPr>
          <p:nvPr>
            <p:ph type="title"/>
          </p:nvPr>
        </p:nvSpPr>
        <p:spPr>
          <a:xfrm>
            <a:off x="3011612" y="211014"/>
            <a:ext cx="6168775" cy="1360932"/>
          </a:xfrm>
        </p:spPr>
        <p:txBody>
          <a:bodyPr>
            <a:normAutofit fontScale="90000"/>
          </a:bodyPr>
          <a:lstStyle/>
          <a:p>
            <a:pPr algn="ctr"/>
            <a:r>
              <a:rPr lang="en-CA" sz="3000">
                <a:latin typeface="Calisto MT" panose="02040603050505030304" pitchFamily="18" charset="0"/>
              </a:rPr>
              <a:t>Method</a:t>
            </a:r>
            <a:br>
              <a:rPr lang="en-CA" dirty="0">
                <a:latin typeface="Calisto MT" panose="02040603050505030304" pitchFamily="18" charset="0"/>
              </a:rPr>
            </a:br>
            <a:br>
              <a:rPr lang="en-CA" dirty="0">
                <a:latin typeface="Calisto MT" panose="02040603050505030304" pitchFamily="18" charset="0"/>
              </a:rPr>
            </a:br>
            <a:r>
              <a:rPr lang="en-CA" sz="3600" dirty="0">
                <a:latin typeface="Calisto MT" panose="02040603050505030304" pitchFamily="18" charset="0"/>
              </a:rPr>
              <a:t>What did we do on R?</a:t>
            </a:r>
          </a:p>
        </p:txBody>
      </p:sp>
      <p:sp>
        <p:nvSpPr>
          <p:cNvPr id="3" name="Espace réservé du contenu 2">
            <a:extLst>
              <a:ext uri="{FF2B5EF4-FFF2-40B4-BE49-F238E27FC236}">
                <a16:creationId xmlns:a16="http://schemas.microsoft.com/office/drawing/2014/main" id="{167EFB00-76A0-4314-96AF-C82672E72335}"/>
              </a:ext>
            </a:extLst>
          </p:cNvPr>
          <p:cNvSpPr>
            <a:spLocks noGrp="1"/>
          </p:cNvSpPr>
          <p:nvPr>
            <p:ph idx="1"/>
          </p:nvPr>
        </p:nvSpPr>
        <p:spPr>
          <a:xfrm>
            <a:off x="838200" y="2044557"/>
            <a:ext cx="10515600" cy="4132406"/>
          </a:xfrm>
        </p:spPr>
        <p:txBody>
          <a:bodyPr>
            <a:normAutofit fontScale="92500"/>
          </a:bodyPr>
          <a:lstStyle/>
          <a:p>
            <a:pPr marL="514350" indent="-514350">
              <a:buFont typeface="+mj-lt"/>
              <a:buAutoNum type="arabicPeriod"/>
            </a:pPr>
            <a:r>
              <a:rPr lang="en-CA" sz="2500" dirty="0">
                <a:latin typeface="Calisto MT" panose="02040603050505030304" pitchFamily="18" charset="0"/>
              </a:rPr>
              <a:t>We created </a:t>
            </a:r>
            <a:r>
              <a:rPr lang="en-CA" sz="2500" b="1" dirty="0">
                <a:latin typeface="Calisto MT" panose="02040603050505030304" pitchFamily="18" charset="0"/>
              </a:rPr>
              <a:t>3 new variables </a:t>
            </a:r>
            <a:r>
              <a:rPr lang="en-CA" sz="2500" dirty="0">
                <a:latin typeface="Calisto MT" panose="02040603050505030304" pitchFamily="18" charset="0"/>
              </a:rPr>
              <a:t>whose formulas were given: APG, parasitism rate and syrphid fraction. </a:t>
            </a:r>
          </a:p>
          <a:p>
            <a:pPr marL="514350" indent="-514350">
              <a:buFont typeface="+mj-lt"/>
              <a:buAutoNum type="arabicPeriod"/>
            </a:pPr>
            <a:r>
              <a:rPr lang="en-CA" sz="2500" dirty="0">
                <a:latin typeface="Calisto MT" panose="02040603050505030304" pitchFamily="18" charset="0"/>
              </a:rPr>
              <a:t>We created an excel sheet listing </a:t>
            </a:r>
            <a:r>
              <a:rPr lang="en-CA" sz="2500" b="1" dirty="0">
                <a:latin typeface="Calisto MT" panose="02040603050505030304" pitchFamily="18" charset="0"/>
              </a:rPr>
              <a:t>all the relationships </a:t>
            </a:r>
            <a:r>
              <a:rPr lang="en-CA" sz="2500" dirty="0">
                <a:latin typeface="Calisto MT" panose="02040603050505030304" pitchFamily="18" charset="0"/>
              </a:rPr>
              <a:t>between the variables that are relevant to assess. </a:t>
            </a:r>
          </a:p>
          <a:p>
            <a:pPr marL="514350" indent="-514350">
              <a:buFont typeface="+mj-lt"/>
              <a:buAutoNum type="arabicPeriod"/>
            </a:pPr>
            <a:r>
              <a:rPr lang="en-CA" sz="2500" dirty="0">
                <a:latin typeface="Calisto MT" panose="02040603050505030304" pitchFamily="18" charset="0"/>
              </a:rPr>
              <a:t>We </a:t>
            </a:r>
            <a:r>
              <a:rPr lang="en-CA" sz="2500" b="1" dirty="0">
                <a:latin typeface="Calisto MT" panose="02040603050505030304" pitchFamily="18" charset="0"/>
              </a:rPr>
              <a:t>plotted the major relationships </a:t>
            </a:r>
            <a:r>
              <a:rPr lang="en-CA" sz="2500" dirty="0">
                <a:latin typeface="Calisto MT" panose="02040603050505030304" pitchFamily="18" charset="0"/>
              </a:rPr>
              <a:t>to outline trends and study the relationships between key variables.</a:t>
            </a:r>
          </a:p>
          <a:p>
            <a:pPr marL="514350" indent="-514350">
              <a:buFont typeface="+mj-lt"/>
              <a:buAutoNum type="arabicPeriod"/>
            </a:pPr>
            <a:r>
              <a:rPr lang="en-CA" sz="2500" dirty="0">
                <a:latin typeface="Calisto MT" panose="02040603050505030304" pitchFamily="18" charset="0"/>
              </a:rPr>
              <a:t>We ran a significant amount of </a:t>
            </a:r>
            <a:r>
              <a:rPr lang="en-CA" sz="2500" b="1" dirty="0">
                <a:latin typeface="Calisto MT" panose="02040603050505030304" pitchFamily="18" charset="0"/>
              </a:rPr>
              <a:t>linear models </a:t>
            </a:r>
            <a:r>
              <a:rPr lang="en-CA" sz="2500" dirty="0">
                <a:latin typeface="Calisto MT" panose="02040603050505030304" pitchFamily="18" charset="0"/>
              </a:rPr>
              <a:t>(</a:t>
            </a:r>
            <a:r>
              <a:rPr lang="en-CA" sz="2500" dirty="0" err="1">
                <a:latin typeface="Calisto MT" panose="02040603050505030304" pitchFamily="18" charset="0"/>
              </a:rPr>
              <a:t>lm</a:t>
            </a:r>
            <a:r>
              <a:rPr lang="en-CA" sz="2500" dirty="0">
                <a:latin typeface="Calisto MT" panose="02040603050505030304" pitchFamily="18" charset="0"/>
              </a:rPr>
              <a:t>) to know what model fits best for 6 dependent variables (only 3 in the original study): aphids density, APG, aphids parasitized, parasitism rate, syrphid fraction and biomass. </a:t>
            </a:r>
          </a:p>
          <a:p>
            <a:pPr marL="514350" indent="-514350">
              <a:buFont typeface="+mj-lt"/>
              <a:buAutoNum type="arabicPeriod"/>
            </a:pPr>
            <a:r>
              <a:rPr lang="en-CA" sz="2500" dirty="0">
                <a:latin typeface="Calisto MT" panose="02040603050505030304" pitchFamily="18" charset="0"/>
              </a:rPr>
              <a:t>We carried out ANOVAS followed by “post hoc” tests to highlight significant differences between the models. </a:t>
            </a:r>
          </a:p>
        </p:txBody>
      </p:sp>
    </p:spTree>
    <p:extLst>
      <p:ext uri="{BB962C8B-B14F-4D97-AF65-F5344CB8AC3E}">
        <p14:creationId xmlns:p14="http://schemas.microsoft.com/office/powerpoint/2010/main" val="233869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C2C101-D1F1-482C-9F22-E9BA54F9C553}"/>
              </a:ext>
            </a:extLst>
          </p:cNvPr>
          <p:cNvSpPr>
            <a:spLocks noGrp="1"/>
          </p:cNvSpPr>
          <p:nvPr>
            <p:ph type="title"/>
          </p:nvPr>
        </p:nvSpPr>
        <p:spPr>
          <a:xfrm>
            <a:off x="1847848" y="365125"/>
            <a:ext cx="8496301" cy="1325563"/>
          </a:xfrm>
        </p:spPr>
        <p:txBody>
          <a:bodyPr>
            <a:normAutofit/>
          </a:bodyPr>
          <a:lstStyle/>
          <a:p>
            <a:r>
              <a:rPr lang="en-CA" sz="3000" noProof="0" dirty="0">
                <a:latin typeface="Calisto MT" panose="02040603050505030304" pitchFamily="18" charset="0"/>
              </a:rPr>
              <a:t>Effects of NE and landscape complexity on APG</a:t>
            </a:r>
          </a:p>
        </p:txBody>
      </p:sp>
      <p:pic>
        <p:nvPicPr>
          <p:cNvPr id="7" name="Image 6">
            <a:extLst>
              <a:ext uri="{FF2B5EF4-FFF2-40B4-BE49-F238E27FC236}">
                <a16:creationId xmlns:a16="http://schemas.microsoft.com/office/drawing/2014/main" id="{CAF70D18-59F4-4B01-BD69-7AAF97EA980C}"/>
              </a:ext>
            </a:extLst>
          </p:cNvPr>
          <p:cNvPicPr>
            <a:picLocks noChangeAspect="1"/>
          </p:cNvPicPr>
          <p:nvPr/>
        </p:nvPicPr>
        <p:blipFill>
          <a:blip r:embed="rId3"/>
          <a:stretch>
            <a:fillRect/>
          </a:stretch>
        </p:blipFill>
        <p:spPr>
          <a:xfrm>
            <a:off x="2902267" y="1652588"/>
            <a:ext cx="8943975" cy="4600575"/>
          </a:xfrm>
          <a:prstGeom prst="rect">
            <a:avLst/>
          </a:prstGeom>
        </p:spPr>
      </p:pic>
      <p:sp>
        <p:nvSpPr>
          <p:cNvPr id="10" name="ZoneTexte 9">
            <a:extLst>
              <a:ext uri="{FF2B5EF4-FFF2-40B4-BE49-F238E27FC236}">
                <a16:creationId xmlns:a16="http://schemas.microsoft.com/office/drawing/2014/main" id="{E0D1B23A-6909-45AF-B542-D925DCD5689B}"/>
              </a:ext>
            </a:extLst>
          </p:cNvPr>
          <p:cNvSpPr txBox="1"/>
          <p:nvPr/>
        </p:nvSpPr>
        <p:spPr>
          <a:xfrm>
            <a:off x="123825" y="3051175"/>
            <a:ext cx="2619375" cy="2585323"/>
          </a:xfrm>
          <a:prstGeom prst="rect">
            <a:avLst/>
          </a:prstGeom>
          <a:noFill/>
        </p:spPr>
        <p:txBody>
          <a:bodyPr wrap="square" rtlCol="0">
            <a:spAutoFit/>
          </a:bodyPr>
          <a:lstStyle/>
          <a:p>
            <a:r>
              <a:rPr lang="en-CA" dirty="0">
                <a:latin typeface="Calisto MT" panose="02040603050505030304" pitchFamily="18" charset="0"/>
              </a:rPr>
              <a:t>Legend:</a:t>
            </a:r>
          </a:p>
          <a:p>
            <a:pPr marL="285750" indent="-285750">
              <a:buFont typeface="Arial" panose="020B0604020202020204" pitchFamily="34" charset="0"/>
              <a:buChar char="•"/>
            </a:pPr>
            <a:r>
              <a:rPr lang="en-CA" dirty="0">
                <a:latin typeface="Calisto MT" panose="02040603050505030304" pitchFamily="18" charset="0"/>
              </a:rPr>
              <a:t>H = herbivores only (all enemies excluded)</a:t>
            </a:r>
          </a:p>
          <a:p>
            <a:pPr marL="285750" indent="-285750">
              <a:buFont typeface="Arial" panose="020B0604020202020204" pitchFamily="34" charset="0"/>
              <a:buChar char="•"/>
            </a:pPr>
            <a:r>
              <a:rPr lang="en-CA" dirty="0">
                <a:latin typeface="Calisto MT" panose="02040603050505030304" pitchFamily="18" charset="0"/>
              </a:rPr>
              <a:t>GD = ground-dwellers </a:t>
            </a:r>
          </a:p>
          <a:p>
            <a:pPr marL="285750" indent="-285750">
              <a:buFont typeface="Arial" panose="020B0604020202020204" pitchFamily="34" charset="0"/>
              <a:buChar char="•"/>
            </a:pPr>
            <a:r>
              <a:rPr lang="en-CA" dirty="0">
                <a:latin typeface="Calisto MT" panose="02040603050505030304" pitchFamily="18" charset="0"/>
              </a:rPr>
              <a:t>P = flying insects</a:t>
            </a:r>
          </a:p>
          <a:p>
            <a:pPr marL="285750" indent="-285750">
              <a:buFont typeface="Arial" panose="020B0604020202020204" pitchFamily="34" charset="0"/>
              <a:buChar char="•"/>
            </a:pPr>
            <a:r>
              <a:rPr lang="en-CA" dirty="0">
                <a:latin typeface="Calisto MT" panose="02040603050505030304" pitchFamily="18" charset="0"/>
              </a:rPr>
              <a:t>B = birds</a:t>
            </a:r>
          </a:p>
          <a:p>
            <a:pPr marL="285750" indent="-285750">
              <a:buFont typeface="Arial" panose="020B0604020202020204" pitchFamily="34" charset="0"/>
              <a:buChar char="•"/>
            </a:pPr>
            <a:r>
              <a:rPr lang="en-CA" dirty="0">
                <a:latin typeface="Calisto MT" panose="02040603050505030304" pitchFamily="18" charset="0"/>
              </a:rPr>
              <a:t>O = all enemies. </a:t>
            </a:r>
          </a:p>
          <a:p>
            <a:endParaRPr lang="fr-CA" dirty="0"/>
          </a:p>
        </p:txBody>
      </p:sp>
    </p:spTree>
    <p:extLst>
      <p:ext uri="{BB962C8B-B14F-4D97-AF65-F5344CB8AC3E}">
        <p14:creationId xmlns:p14="http://schemas.microsoft.com/office/powerpoint/2010/main" val="3250214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C38394-2C16-42BF-9CF8-84DCF9218C44}"/>
              </a:ext>
            </a:extLst>
          </p:cNvPr>
          <p:cNvSpPr>
            <a:spLocks noGrp="1"/>
          </p:cNvSpPr>
          <p:nvPr>
            <p:ph type="title"/>
          </p:nvPr>
        </p:nvSpPr>
        <p:spPr>
          <a:xfrm>
            <a:off x="838200" y="365125"/>
            <a:ext cx="10820400" cy="1325563"/>
          </a:xfrm>
        </p:spPr>
        <p:txBody>
          <a:bodyPr>
            <a:normAutofit/>
          </a:bodyPr>
          <a:lstStyle/>
          <a:p>
            <a:r>
              <a:rPr lang="en-CA" sz="3000" noProof="0" dirty="0">
                <a:latin typeface="Calisto MT" panose="02040603050505030304" pitchFamily="18" charset="0"/>
              </a:rPr>
              <a:t>Effect of enemy exclusion treatments (= combination of NE guilds) on APG at Date 1, 2 and 3</a:t>
            </a:r>
          </a:p>
        </p:txBody>
      </p:sp>
      <p:pic>
        <p:nvPicPr>
          <p:cNvPr id="4" name="Espace réservé du contenu 3">
            <a:extLst>
              <a:ext uri="{FF2B5EF4-FFF2-40B4-BE49-F238E27FC236}">
                <a16:creationId xmlns:a16="http://schemas.microsoft.com/office/drawing/2014/main" id="{6355777A-F610-4FF4-8B98-5336582722D6}"/>
              </a:ext>
            </a:extLst>
          </p:cNvPr>
          <p:cNvPicPr>
            <a:picLocks noGrp="1" noChangeAspect="1"/>
          </p:cNvPicPr>
          <p:nvPr>
            <p:ph idx="1"/>
          </p:nvPr>
        </p:nvPicPr>
        <p:blipFill>
          <a:blip r:embed="rId2"/>
          <a:stretch>
            <a:fillRect/>
          </a:stretch>
        </p:blipFill>
        <p:spPr>
          <a:xfrm>
            <a:off x="1879239" y="1825625"/>
            <a:ext cx="8433521" cy="4351338"/>
          </a:xfrm>
          <a:prstGeom prst="rect">
            <a:avLst/>
          </a:prstGeom>
        </p:spPr>
      </p:pic>
    </p:spTree>
    <p:extLst>
      <p:ext uri="{BB962C8B-B14F-4D97-AF65-F5344CB8AC3E}">
        <p14:creationId xmlns:p14="http://schemas.microsoft.com/office/powerpoint/2010/main" val="2988843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DA029A-E103-4122-A3AC-71255808F8FC}"/>
              </a:ext>
            </a:extLst>
          </p:cNvPr>
          <p:cNvSpPr>
            <a:spLocks noGrp="1"/>
          </p:cNvSpPr>
          <p:nvPr>
            <p:ph type="title"/>
          </p:nvPr>
        </p:nvSpPr>
        <p:spPr>
          <a:xfrm>
            <a:off x="1938336" y="250825"/>
            <a:ext cx="8315325" cy="1325563"/>
          </a:xfrm>
        </p:spPr>
        <p:txBody>
          <a:bodyPr>
            <a:normAutofit/>
          </a:bodyPr>
          <a:lstStyle/>
          <a:p>
            <a:r>
              <a:rPr lang="en-CA" sz="4000" noProof="0" dirty="0">
                <a:latin typeface="Calisto MT" panose="02040603050505030304" pitchFamily="18" charset="0"/>
              </a:rPr>
              <a:t>Effect of enemy exclusion treatments on parasitism rate at Date 1, 2 and 3</a:t>
            </a:r>
            <a:endParaRPr lang="en-CA" sz="4000" noProof="0" dirty="0"/>
          </a:p>
        </p:txBody>
      </p:sp>
      <p:pic>
        <p:nvPicPr>
          <p:cNvPr id="4" name="Espace réservé du contenu 3">
            <a:extLst>
              <a:ext uri="{FF2B5EF4-FFF2-40B4-BE49-F238E27FC236}">
                <a16:creationId xmlns:a16="http://schemas.microsoft.com/office/drawing/2014/main" id="{7C72641B-91A8-475E-A8E2-B265A4594715}"/>
              </a:ext>
            </a:extLst>
          </p:cNvPr>
          <p:cNvPicPr>
            <a:picLocks noGrp="1" noChangeAspect="1"/>
          </p:cNvPicPr>
          <p:nvPr>
            <p:ph idx="1"/>
          </p:nvPr>
        </p:nvPicPr>
        <p:blipFill>
          <a:blip r:embed="rId2"/>
          <a:stretch>
            <a:fillRect/>
          </a:stretch>
        </p:blipFill>
        <p:spPr>
          <a:xfrm>
            <a:off x="1843966" y="1825625"/>
            <a:ext cx="8504067" cy="4351338"/>
          </a:xfrm>
          <a:prstGeom prst="rect">
            <a:avLst/>
          </a:prstGeom>
        </p:spPr>
      </p:pic>
    </p:spTree>
    <p:extLst>
      <p:ext uri="{BB962C8B-B14F-4D97-AF65-F5344CB8AC3E}">
        <p14:creationId xmlns:p14="http://schemas.microsoft.com/office/powerpoint/2010/main" val="113797934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780</Words>
  <Application>Microsoft Office PowerPoint</Application>
  <PresentationFormat>Grand écran</PresentationFormat>
  <Paragraphs>69</Paragraphs>
  <Slides>18</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Calibri</vt:lpstr>
      <vt:lpstr>Calibri Light</vt:lpstr>
      <vt:lpstr>Calisto MT</vt:lpstr>
      <vt:lpstr>Courier New</vt:lpstr>
      <vt:lpstr>Thème Office</vt:lpstr>
      <vt:lpstr>  Pest control of aphids depends on landscape complexity and natural enemy interactions  Final group project</vt:lpstr>
      <vt:lpstr>Introduction  Why is this article relevant?</vt:lpstr>
      <vt:lpstr>A wide array of variables </vt:lpstr>
      <vt:lpstr>Our objectives</vt:lpstr>
      <vt:lpstr>Many research questions and hypothesis..</vt:lpstr>
      <vt:lpstr>Method  What did we do on R?</vt:lpstr>
      <vt:lpstr>Effects of NE and landscape complexity on APG</vt:lpstr>
      <vt:lpstr>Effect of enemy exclusion treatments (= combination of NE guilds) on APG at Date 1, 2 and 3</vt:lpstr>
      <vt:lpstr>Effect of enemy exclusion treatments on parasitism rate at Date 1, 2 and 3</vt:lpstr>
      <vt:lpstr>Effect of enemy exclusion treatments on syrphid fraction at Date 1, 2 and 3</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group project</dc:title>
  <dc:creator>Adriele Benedetto</dc:creator>
  <cp:lastModifiedBy>Adriele Benedetto</cp:lastModifiedBy>
  <cp:revision>21</cp:revision>
  <dcterms:created xsi:type="dcterms:W3CDTF">2021-01-15T15:00:52Z</dcterms:created>
  <dcterms:modified xsi:type="dcterms:W3CDTF">2021-01-16T10:21:23Z</dcterms:modified>
</cp:coreProperties>
</file>