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-80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B248D-5633-4079-96E5-E2A08E2D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292FD1-C37C-4C45-8332-B0129A9D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118FE-504C-4570-A28F-7ABCDFB7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BBAB8-8203-42F0-B5E1-9328B4B7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9342F-32C9-4984-9F56-2FCC35A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43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C23B7-F935-4AEB-BDB0-D5FB55EA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BEB189-1690-4E69-B02D-86BA4F48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F3756-07A4-4B88-B473-C1E1DD78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8C0099-245B-4EDE-8B48-813F34C4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7A76C-E204-47C5-BF88-6695077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229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78C81-C3FF-4DED-976C-5DEAAC1A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D8913D-B7E1-49EA-A71B-401F8628A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2F9DE-715C-444C-B65E-25316E6D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2E8D3-50AA-4AE6-8DE3-29562E8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A0D845-C278-4143-92FB-6E997750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911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C54DF-E051-4540-9845-B95DA460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55322-1D10-4053-83CA-1D3B9F88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90A99-0889-440B-939E-360AA7A5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F86A9-3509-4CAC-A8F4-FCD81C9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1647D-BB5B-4722-BC08-CA493D51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14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F5993-11F0-49C3-8ED9-0E64FEF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DD3CEB-D82C-4501-A560-1B630778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79D85-466B-4144-9639-56CDAB13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24E25A-1D3D-4396-AAF2-B3E4612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68F32-293B-4F98-B9A1-A5D362F0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49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55FC5-A2C0-4F33-BABB-8056E2D1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4AB94-3A73-4518-BC29-FBDE55728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0DADF6-80BC-4672-AE5C-A76986EF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6856AA-187E-4DD9-A1D4-5C08C14C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D5D86-518A-46A3-8BDD-31F63044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BDDB82-BD86-470A-801B-F04FC73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9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AD00-1322-4E3D-A733-BE8C5257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F95F0D-5446-4FF3-9D15-4B53944F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88A4EE-BAAB-4208-AEF5-ADE7D08D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233D58-35B7-478E-AEF8-6BBA635F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2ECA63-5600-4A88-873E-52A88A71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3B4370-586C-4171-B201-B0F71FFB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8A5A4D-A2F2-48DF-A47F-FEA19752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3EFAB6-17F8-4F1D-B475-0D26B868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71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C31BA-8A0C-4682-B566-04A09F7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D95E3-AB35-4BA8-BFC8-9B1EA1BB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9DABFE-F262-4BD7-9997-7BA58D6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04026C-1EA1-444D-B67E-92402E21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71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4AB76B-B4FC-43C7-9047-A171553D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FFBCBE-12E6-4F7F-B76A-8B8AFC6A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23D149-95F4-4669-91BE-27AD880A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920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0D4D9-8316-45C4-A185-6871B2E4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06A44-0060-464B-968B-A8BFA4FA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C44CC6-B9B7-4134-991D-2AE56753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A6B12-7E30-4817-A09E-C65D2002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1A389A-E23C-4DBC-81B4-2FB86750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9A9CD-D2B5-414E-88B8-F3AD2979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53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F528D-52E2-45DF-9270-37A48182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B3DB47-F7C2-4307-A341-776A04AC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82806-D727-4E84-BCA6-946A1596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B0428-DD9A-4750-ACA9-58C2C752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4981BA-2391-435F-8A42-7D2B274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0B697-7A22-4651-B5B5-A4BFC4D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56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74AB00-BBCD-4032-9718-18ADF102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78C56-CCAC-4868-BF89-D6DE857F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1D418-C6BE-42F7-BC32-BC0B870C8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A7AC-FB67-44C3-9486-D22DC44F7D84}" type="datetimeFigureOut">
              <a:rPr lang="fr-CA" smtClean="0"/>
              <a:t>2021-01-15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96C31-51F7-4E6C-BF1C-08DB37033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BE8B5-DC9F-4D5C-805B-50421A1FA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FF75-955B-4190-8FEF-42A148E7FC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80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FF9A-91CF-46B3-AD45-AE446E67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75"/>
            <a:ext cx="9144000" cy="3277488"/>
          </a:xfrm>
        </p:spPr>
        <p:txBody>
          <a:bodyPr>
            <a:normAutofit fontScale="90000"/>
          </a:bodyPr>
          <a:lstStyle/>
          <a:p>
            <a:br>
              <a:rPr lang="en-CA" sz="3900" noProof="0" dirty="0">
                <a:latin typeface="Calisto MT" panose="02040603050505030304" pitchFamily="18" charset="0"/>
              </a:rPr>
            </a:br>
            <a:br>
              <a:rPr lang="en-CA" sz="5000" noProof="0" dirty="0">
                <a:latin typeface="Calisto MT" panose="02040603050505030304" pitchFamily="18" charset="0"/>
              </a:rPr>
            </a:br>
            <a:r>
              <a:rPr lang="en-CA" sz="5000" noProof="0" dirty="0">
                <a:latin typeface="Calisto MT" panose="02040603050505030304" pitchFamily="18" charset="0"/>
              </a:rPr>
              <a:t>Pest control of aphids depends on landscape complexity and natural enemy interactions</a:t>
            </a:r>
            <a:br>
              <a:rPr lang="en-CA" sz="5000" noProof="0" dirty="0">
                <a:latin typeface="Calisto MT" panose="02040603050505030304" pitchFamily="18" charset="0"/>
              </a:rPr>
            </a:br>
            <a:br>
              <a:rPr lang="en-CA" sz="5000" noProof="0" dirty="0">
                <a:latin typeface="Calisto MT" panose="02040603050505030304" pitchFamily="18" charset="0"/>
              </a:rPr>
            </a:br>
            <a:r>
              <a:rPr lang="en-CA" sz="3600" noProof="0" dirty="0">
                <a:latin typeface="Calisto MT" panose="02040603050505030304" pitchFamily="18" charset="0"/>
              </a:rPr>
              <a:t>Final group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FB8526-32BC-45C5-B34E-ABA49C098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9763"/>
            <a:ext cx="9144000" cy="1655762"/>
          </a:xfrm>
        </p:spPr>
        <p:txBody>
          <a:bodyPr>
            <a:normAutofit/>
          </a:bodyPr>
          <a:lstStyle/>
          <a:p>
            <a:r>
              <a:rPr lang="en-CA" sz="2000" noProof="0" dirty="0" err="1">
                <a:latin typeface="Calisto MT" panose="02040603050505030304" pitchFamily="18" charset="0"/>
              </a:rPr>
              <a:t>Mikiko</a:t>
            </a:r>
            <a:endParaRPr lang="en-CA" sz="2000" noProof="0" dirty="0">
              <a:latin typeface="Calisto MT" panose="02040603050505030304" pitchFamily="18" charset="0"/>
            </a:endParaRPr>
          </a:p>
          <a:p>
            <a:r>
              <a:rPr lang="en-CA" sz="2000" noProof="0" dirty="0" err="1">
                <a:latin typeface="Calisto MT" panose="02040603050505030304" pitchFamily="18" charset="0"/>
              </a:rPr>
              <a:t>Ebun</a:t>
            </a:r>
            <a:r>
              <a:rPr lang="en-CA" sz="2000" noProof="0" dirty="0">
                <a:latin typeface="Calisto MT" panose="02040603050505030304" pitchFamily="18" charset="0"/>
              </a:rPr>
              <a:t> </a:t>
            </a:r>
          </a:p>
          <a:p>
            <a:r>
              <a:rPr lang="en-CA" sz="2000" noProof="0" dirty="0">
                <a:latin typeface="Calisto MT" panose="02040603050505030304" pitchFamily="18" charset="0"/>
              </a:rPr>
              <a:t>Adriele Benedetto</a:t>
            </a:r>
          </a:p>
          <a:p>
            <a:r>
              <a:rPr lang="en-CA" sz="2000" noProof="0" dirty="0">
                <a:latin typeface="Calisto MT" panose="02040603050505030304" pitchFamily="18" charset="0"/>
              </a:rPr>
              <a:t>Francisco Martinez</a:t>
            </a:r>
          </a:p>
        </p:txBody>
      </p:sp>
    </p:spTree>
    <p:extLst>
      <p:ext uri="{BB962C8B-B14F-4D97-AF65-F5344CB8AC3E}">
        <p14:creationId xmlns:p14="http://schemas.microsoft.com/office/powerpoint/2010/main" val="368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31800-110B-4926-9844-4BE5D40C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393701"/>
            <a:ext cx="9563100" cy="1111250"/>
          </a:xfrm>
        </p:spPr>
        <p:txBody>
          <a:bodyPr>
            <a:normAutofit fontScale="90000"/>
          </a:bodyPr>
          <a:lstStyle/>
          <a:p>
            <a:r>
              <a:rPr lang="en-CA" noProof="0" dirty="0">
                <a:latin typeface="Calisto MT" panose="02040603050505030304" pitchFamily="18" charset="0"/>
              </a:rPr>
              <a:t>Effect of enemy exclusion treatments on syrphid fraction at Date 1, 2 and 3</a:t>
            </a:r>
            <a:endParaRPr lang="en-CA" noProof="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405FCE1-62B2-48B1-813B-8E5EA753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79" y="1825625"/>
            <a:ext cx="8468442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BD4AA72-A562-4574-B111-CFF0E26C27A2}"/>
              </a:ext>
            </a:extLst>
          </p:cNvPr>
          <p:cNvSpPr txBox="1"/>
          <p:nvPr/>
        </p:nvSpPr>
        <p:spPr>
          <a:xfrm>
            <a:off x="10576560" y="3119120"/>
            <a:ext cx="138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>
                <a:latin typeface="Calisto MT" panose="02040603050505030304" pitchFamily="18" charset="0"/>
              </a:rPr>
              <a:t>Note:</a:t>
            </a:r>
            <a:r>
              <a:rPr lang="fr-CA" dirty="0">
                <a:latin typeface="Calisto MT" panose="02040603050505030304" pitchFamily="18" charset="0"/>
              </a:rPr>
              <a:t> All NaN values have been </a:t>
            </a:r>
            <a:r>
              <a:rPr lang="fr-CA" dirty="0" err="1">
                <a:latin typeface="Calisto MT" panose="02040603050505030304" pitchFamily="18" charset="0"/>
              </a:rPr>
              <a:t>removed</a:t>
            </a:r>
            <a:r>
              <a:rPr lang="fr-CA" dirty="0">
                <a:latin typeface="Calisto MT" panose="020406030505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996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B279A8E-5078-4FF4-910C-441E439F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B35807A-8694-4497-A011-E049D46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A7A8B-D132-4C80-8591-40633AFE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5A144-F242-4E88-BDA1-61D8FABC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48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99334-E761-4BB0-A20F-53713A88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94597-A7E0-4869-ACBC-8FD77B05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935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64BBD-0712-4EEB-A353-BDE79003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65C07-446D-4AE1-B486-BE26CAF1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51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59E75-AFB6-49DE-AD20-7961485D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A1DE5-1751-44F5-9E14-2571A75C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95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F80E6-8047-49C5-A90D-6285A82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7A11-64E2-45A1-8B1C-185B4D3E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743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A165-3F89-4FE1-8962-BE7509A1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4437F-353D-4795-AE9C-9084CEC0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54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3E870-28B1-417A-ADDF-B737FBB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5935E-9CA5-46D0-81DA-36162EA8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8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F1502-2106-4870-9B5E-AA289F69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noProof="0" dirty="0">
                <a:latin typeface="Calisto MT" panose="02040603050505030304" pitchFamily="18" charset="0"/>
              </a:rPr>
              <a:t>Why is this article relevant?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5EA9D8-9D03-4D44-9104-87DD0E67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noProof="0" dirty="0">
                <a:latin typeface="Calisto MT" panose="02040603050505030304" pitchFamily="18" charset="0"/>
              </a:rPr>
              <a:t>Aphids are a </a:t>
            </a:r>
            <a:r>
              <a:rPr lang="en-CA" b="1" noProof="0" dirty="0">
                <a:latin typeface="Calisto MT" panose="02040603050505030304" pitchFamily="18" charset="0"/>
              </a:rPr>
              <a:t>major pest concern</a:t>
            </a:r>
            <a:r>
              <a:rPr lang="en-CA" noProof="0" dirty="0">
                <a:latin typeface="Calisto MT" panose="02040603050505030304" pitchFamily="18" charset="0"/>
              </a:rPr>
              <a:t>. Biological control is an overlooked tool in aphid control.</a:t>
            </a:r>
          </a:p>
          <a:p>
            <a:pPr algn="just"/>
            <a:r>
              <a:rPr lang="en-CA" noProof="0" dirty="0">
                <a:latin typeface="Calisto MT" panose="02040603050505030304" pitchFamily="18" charset="0"/>
              </a:rPr>
              <a:t>Study attempts to fill a </a:t>
            </a:r>
            <a:r>
              <a:rPr lang="en-CA" b="1" noProof="0" dirty="0">
                <a:latin typeface="Calisto MT" panose="02040603050505030304" pitchFamily="18" charset="0"/>
              </a:rPr>
              <a:t>knowledge gap: </a:t>
            </a:r>
            <a:r>
              <a:rPr lang="en-CA" noProof="0" dirty="0">
                <a:latin typeface="Calisto MT" panose="02040603050505030304" pitchFamily="18" charset="0"/>
              </a:rPr>
              <a:t>the specific contribution of different natural enemy guilds (NEG) in controlling aphids across a gradient in landscape complexity.</a:t>
            </a:r>
          </a:p>
          <a:p>
            <a:pPr algn="just"/>
            <a:r>
              <a:rPr lang="en-CA" noProof="0" dirty="0">
                <a:latin typeface="Calisto MT" panose="02040603050505030304" pitchFamily="18" charset="0"/>
              </a:rPr>
              <a:t>To isolate the effects of different NEG, enclosures were used on 18 fields of </a:t>
            </a:r>
            <a:r>
              <a:rPr lang="en-CA" i="1" noProof="0" dirty="0">
                <a:latin typeface="Calisto MT" panose="02040603050505030304" pitchFamily="18" charset="0"/>
              </a:rPr>
              <a:t>Brassica </a:t>
            </a:r>
            <a:r>
              <a:rPr lang="en-CA" i="1" noProof="0" dirty="0" err="1">
                <a:latin typeface="Calisto MT" panose="02040603050505030304" pitchFamily="18" charset="0"/>
              </a:rPr>
              <a:t>oleraceae</a:t>
            </a:r>
            <a:r>
              <a:rPr lang="en-CA" i="1" noProof="0" dirty="0">
                <a:latin typeface="Calisto MT" panose="02040603050505030304" pitchFamily="18" charset="0"/>
              </a:rPr>
              <a:t> </a:t>
            </a:r>
            <a:r>
              <a:rPr lang="en-CA" noProof="0" dirty="0">
                <a:latin typeface="Calisto MT" panose="02040603050505030304" pitchFamily="18" charset="0"/>
              </a:rPr>
              <a:t>with varying degrees of landscape complexity.</a:t>
            </a:r>
          </a:p>
          <a:p>
            <a:pPr algn="just"/>
            <a:r>
              <a:rPr lang="en-CA" b="1" noProof="0" dirty="0">
                <a:latin typeface="Calisto MT" panose="02040603050505030304" pitchFamily="18" charset="0"/>
              </a:rPr>
              <a:t>Assumption</a:t>
            </a:r>
            <a:r>
              <a:rPr lang="en-CA" noProof="0" dirty="0">
                <a:latin typeface="Calisto MT" panose="02040603050505030304" pitchFamily="18" charset="0"/>
              </a:rPr>
              <a:t>: natural complexity </a:t>
            </a:r>
            <a:r>
              <a:rPr lang="en-CA" noProof="0" dirty="0">
                <a:latin typeface="Calisto MT" panose="02040603050505030304" pitchFamily="18" charset="0"/>
                <a:sym typeface="Wingdings" panose="05000000000000000000" pitchFamily="2" charset="2"/>
              </a:rPr>
              <a:t> </a:t>
            </a:r>
            <a:r>
              <a:rPr lang="en-CA" noProof="0" dirty="0">
                <a:latin typeface="Calisto MT" panose="02040603050505030304" pitchFamily="18" charset="0"/>
              </a:rPr>
              <a:t>density and diversity </a:t>
            </a:r>
            <a:r>
              <a:rPr lang="en-CA" noProof="0" dirty="0">
                <a:latin typeface="Calisto MT" panose="02040603050505030304" pitchFamily="18" charset="0"/>
                <a:sym typeface="Wingdings" panose="05000000000000000000" pitchFamily="2" charset="2"/>
              </a:rPr>
              <a:t>of NEG    aphid population  cabbage biomass</a:t>
            </a:r>
          </a:p>
        </p:txBody>
      </p:sp>
    </p:spTree>
    <p:extLst>
      <p:ext uri="{BB962C8B-B14F-4D97-AF65-F5344CB8AC3E}">
        <p14:creationId xmlns:p14="http://schemas.microsoft.com/office/powerpoint/2010/main" val="17014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97C34-F47C-4421-B49C-A9A55421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949" y="-54702"/>
            <a:ext cx="6167034" cy="1325563"/>
          </a:xfrm>
        </p:spPr>
        <p:txBody>
          <a:bodyPr/>
          <a:lstStyle/>
          <a:p>
            <a:r>
              <a:rPr lang="en-CA" noProof="0" dirty="0">
                <a:latin typeface="Calisto MT" panose="02040603050505030304" pitchFamily="18" charset="0"/>
              </a:rPr>
              <a:t>A wide array of variables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1D88A-0090-4602-82B6-90A65828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861"/>
            <a:ext cx="8274803" cy="52530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Variables can be divided into:</a:t>
            </a:r>
          </a:p>
          <a:p>
            <a:pPr marL="0" indent="0">
              <a:buNone/>
            </a:pPr>
            <a:endParaRPr lang="en-CA" sz="3200" noProof="0" dirty="0">
              <a:latin typeface="Calisto MT" panose="02040603050505030304" pitchFamily="18" charset="0"/>
              <a:sym typeface="Wingdings" panose="05000000000000000000" pitchFamily="2" charset="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CA" sz="3200" b="1" noProof="0" dirty="0">
                <a:latin typeface="Calisto MT" panose="02040603050505030304" pitchFamily="18" charset="0"/>
                <a:sym typeface="Wingdings" panose="05000000000000000000" pitchFamily="2" charset="2"/>
              </a:rPr>
              <a:t>Independent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Landscape complexity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Exclusion treatment ( = different combinations of NEG)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Many others</a:t>
            </a:r>
          </a:p>
          <a:p>
            <a:pPr marL="0" indent="0">
              <a:buNone/>
            </a:pPr>
            <a:endParaRPr lang="en-CA" sz="3200" noProof="0" dirty="0">
              <a:latin typeface="Calisto MT" panose="02040603050505030304" pitchFamily="18" charset="0"/>
              <a:sym typeface="Wingdings" panose="05000000000000000000" pitchFamily="2" charset="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CA" sz="3200" b="1" noProof="0" dirty="0">
                <a:latin typeface="Calisto MT" panose="02040603050505030304" pitchFamily="18" charset="0"/>
                <a:sym typeface="Wingdings" panose="05000000000000000000" pitchFamily="2" charset="2"/>
              </a:rPr>
              <a:t>Dependent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Aphid density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Aphid population growth (APG) (calculated)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# of parasitized aphids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Parasitism rate (calculated) [the proportion of parasitized aphids over total aphids]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# of syrphid larvae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Syrphid fraction (calculated)  [the number of syrphid larvae / (counted aphids + syrphid larvae)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3200" noProof="0" dirty="0">
                <a:latin typeface="Calisto MT" panose="02040603050505030304" pitchFamily="18" charset="0"/>
                <a:sym typeface="Wingdings" panose="05000000000000000000" pitchFamily="2" charset="2"/>
              </a:rPr>
              <a:t>Cabbage biomass, the ultimate dependent variable that farmers care about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200" noProof="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CA" b="1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b="1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0430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17757-4A8E-454A-AD5A-F532252B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>
                <a:latin typeface="Calisto MT" panose="02040603050505030304" pitchFamily="18" charset="0"/>
              </a:rPr>
              <a:t>Our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769CD-55E0-494D-915C-05F81EA3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827"/>
            <a:ext cx="10677525" cy="459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noProof="0" dirty="0">
                <a:latin typeface="Calisto MT" panose="02040603050505030304" pitchFamily="18" charset="0"/>
              </a:rPr>
              <a:t>We wanted to determine mainly:</a:t>
            </a:r>
          </a:p>
          <a:p>
            <a:pPr marL="514350" indent="-514350">
              <a:buAutoNum type="arabicPeriod"/>
            </a:pPr>
            <a:r>
              <a:rPr lang="en-CA" sz="2500" noProof="0" dirty="0">
                <a:latin typeface="Calisto MT" panose="02040603050505030304" pitchFamily="18" charset="0"/>
              </a:rPr>
              <a:t>The effect of natural enemies (NE) on APG across a gradient of landscape complexity (LC).</a:t>
            </a:r>
          </a:p>
          <a:p>
            <a:pPr marL="0" indent="0">
              <a:buNone/>
            </a:pPr>
            <a:r>
              <a:rPr lang="en-CA" sz="2500" noProof="0" dirty="0">
                <a:latin typeface="Calisto MT" panose="02040603050505030304" pitchFamily="18" charset="0"/>
              </a:rPr>
              <a:t>Since APG is likely to be affected by parasitism and syrphids, we assessed:</a:t>
            </a:r>
          </a:p>
          <a:p>
            <a:pPr marL="0" indent="0">
              <a:buNone/>
            </a:pPr>
            <a:r>
              <a:rPr lang="en-CA" sz="2500" noProof="0" dirty="0">
                <a:latin typeface="Calisto MT" panose="02040603050505030304" pitchFamily="18" charset="0"/>
              </a:rPr>
              <a:t>2. The effect of NE on parasitism rate and syrphid fraction across a gradient of LC.</a:t>
            </a:r>
          </a:p>
          <a:p>
            <a:pPr marL="0" indent="0">
              <a:buNone/>
            </a:pPr>
            <a:r>
              <a:rPr lang="en-CA" sz="2500" noProof="0" dirty="0">
                <a:latin typeface="Calisto MT" panose="02040603050505030304" pitchFamily="18" charset="0"/>
              </a:rPr>
              <a:t>The individual and combined effect of NE on APG, syrphid fraction and parasitism would examined. </a:t>
            </a:r>
          </a:p>
          <a:p>
            <a:pPr marL="0" indent="0">
              <a:buNone/>
            </a:pPr>
            <a:r>
              <a:rPr lang="en-CA" sz="2500" noProof="0" dirty="0">
                <a:latin typeface="Calisto MT" panose="02040603050505030304" pitchFamily="18" charset="0"/>
              </a:rPr>
              <a:t>3. The possible interaction between NE and LC. Interaction would imply that the effects of NE guilds are affected by the complexity of the landscape.  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80008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79C5D-A7FF-4B3A-9829-AE2DAF02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en-CA" noProof="0" dirty="0">
                <a:latin typeface="Calisto MT" panose="02040603050505030304" pitchFamily="18" charset="0"/>
              </a:rPr>
              <a:t>Many research questions and hypothesis..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1932C-7BE3-46CA-AD42-1049D78D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5467"/>
            <a:ext cx="10896600" cy="477149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CA" sz="2200" noProof="0" dirty="0">
                <a:latin typeface="Calisto MT" panose="02040603050505030304" pitchFamily="18" charset="0"/>
              </a:rPr>
              <a:t>Does the presence of natural enemies (NE) decrease aphid population growth? </a:t>
            </a:r>
          </a:p>
          <a:p>
            <a:pPr marL="514350" indent="-514350">
              <a:buAutoNum type="arabicPeriod"/>
            </a:pPr>
            <a:endParaRPr lang="en-CA" sz="2200" noProof="0" dirty="0">
              <a:latin typeface="Calisto MT" panose="02040603050505030304" pitchFamily="18" charset="0"/>
            </a:endParaRPr>
          </a:p>
          <a:p>
            <a:pPr marL="514350" indent="-514350">
              <a:buAutoNum type="arabicPeriod"/>
            </a:pPr>
            <a:r>
              <a:rPr lang="en-CA" sz="2200" noProof="0" dirty="0">
                <a:latin typeface="Calisto MT" panose="02040603050505030304" pitchFamily="18" charset="0"/>
              </a:rPr>
              <a:t>Is the effect of NE complementary or antagonist on the dependent variables (e.g. APG, parasitism rate, syrphid fraction)?</a:t>
            </a:r>
          </a:p>
          <a:p>
            <a:pPr marL="514350" indent="-514350">
              <a:buAutoNum type="arabicPeriod"/>
            </a:pPr>
            <a:endParaRPr lang="en-CA" sz="2200" noProof="0" dirty="0">
              <a:latin typeface="Calisto MT" panose="02040603050505030304" pitchFamily="18" charset="0"/>
            </a:endParaRPr>
          </a:p>
          <a:p>
            <a:pPr marL="514350" indent="-514350">
              <a:buAutoNum type="arabicPeriod"/>
            </a:pPr>
            <a:r>
              <a:rPr lang="en-CA" sz="2200" noProof="0" dirty="0">
                <a:latin typeface="Calisto MT" panose="02040603050505030304" pitchFamily="18" charset="0"/>
              </a:rPr>
              <a:t>Is there a difference in the effect of NE between complex and simple landscapes?</a:t>
            </a:r>
          </a:p>
          <a:p>
            <a:pPr marL="514350" indent="-514350">
              <a:buAutoNum type="arabicPeriod"/>
            </a:pPr>
            <a:endParaRPr lang="en-CA" sz="2200" noProof="0" dirty="0">
              <a:latin typeface="Calisto MT" panose="02040603050505030304" pitchFamily="18" charset="0"/>
            </a:endParaRPr>
          </a:p>
          <a:p>
            <a:pPr marL="514350" indent="-514350">
              <a:buAutoNum type="arabicPeriod"/>
            </a:pPr>
            <a:r>
              <a:rPr lang="en-CA" sz="2200" noProof="0" dirty="0">
                <a:latin typeface="Calisto MT" panose="02040603050505030304" pitchFamily="18" charset="0"/>
              </a:rPr>
              <a:t>Is there an interaction between the efficiency of NE and landscape complexity (LC)?</a:t>
            </a:r>
          </a:p>
          <a:p>
            <a:pPr marL="514350" indent="-514350">
              <a:buAutoNum type="arabicPeriod"/>
            </a:pPr>
            <a:endParaRPr lang="en-CA" sz="2200" noProof="0" dirty="0">
              <a:latin typeface="Calisto MT" panose="02040603050505030304" pitchFamily="18" charset="0"/>
            </a:endParaRPr>
          </a:p>
          <a:p>
            <a:pPr marL="514350" indent="-514350">
              <a:buAutoNum type="arabicPeriod"/>
            </a:pPr>
            <a:r>
              <a:rPr lang="en-CA" sz="2200" noProof="0" dirty="0">
                <a:latin typeface="Calisto MT" panose="02040603050505030304" pitchFamily="18" charset="0"/>
              </a:rPr>
              <a:t>Do parasitism and syrphid presence increase with greater landscape complexity?</a:t>
            </a:r>
          </a:p>
          <a:p>
            <a:pPr marL="514350" indent="-514350">
              <a:buAutoNum type="arabicPeriod"/>
            </a:pPr>
            <a:endParaRPr lang="en-CA" sz="2200" noProof="0" dirty="0">
              <a:latin typeface="Calisto MT" panose="02040603050505030304" pitchFamily="18" charset="0"/>
            </a:endParaRPr>
          </a:p>
          <a:p>
            <a:pPr marL="514350" indent="-514350">
              <a:buAutoNum type="arabicPeriod"/>
            </a:pPr>
            <a:r>
              <a:rPr lang="en-CA" sz="2200" noProof="0" dirty="0">
                <a:latin typeface="Calisto MT" panose="02040603050505030304" pitchFamily="18" charset="0"/>
              </a:rPr>
              <a:t>Does aphid population growth decrease cabbage biomass?</a:t>
            </a:r>
          </a:p>
        </p:txBody>
      </p:sp>
    </p:spTree>
    <p:extLst>
      <p:ext uri="{BB962C8B-B14F-4D97-AF65-F5344CB8AC3E}">
        <p14:creationId xmlns:p14="http://schemas.microsoft.com/office/powerpoint/2010/main" val="365964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0F5F2-FAA6-41F2-A23E-013D733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12" y="118547"/>
            <a:ext cx="6168775" cy="765032"/>
          </a:xfrm>
        </p:spPr>
        <p:txBody>
          <a:bodyPr/>
          <a:lstStyle/>
          <a:p>
            <a:r>
              <a:rPr lang="en-CA" dirty="0">
                <a:latin typeface="Calisto MT" panose="02040603050505030304" pitchFamily="18" charset="0"/>
              </a:rPr>
              <a:t>What did we do on 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EFB00-76A0-4314-96AF-C82672E7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9"/>
            <a:ext cx="10515600" cy="48207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Calisto MT" panose="02040603050505030304" pitchFamily="18" charset="0"/>
              </a:rPr>
              <a:t>We created 3 new variables whose formulas were given: APG, parasitism rate and syrphid fraction.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Calisto MT" panose="02040603050505030304" pitchFamily="18" charset="0"/>
              </a:rPr>
              <a:t>We created an excel sheet listing all the relationships between the variables that are relevant to assess.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Calisto MT" panose="02040603050505030304" pitchFamily="18" charset="0"/>
              </a:rPr>
              <a:t>We plotted the major relationships to outline trends and study the relationships between key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Calisto MT" panose="02040603050505030304" pitchFamily="18" charset="0"/>
              </a:rPr>
              <a:t>We ran a significant amount of linear models (</a:t>
            </a:r>
            <a:r>
              <a:rPr lang="en-CA" dirty="0" err="1">
                <a:latin typeface="Calisto MT" panose="02040603050505030304" pitchFamily="18" charset="0"/>
              </a:rPr>
              <a:t>lm</a:t>
            </a:r>
            <a:r>
              <a:rPr lang="en-CA" dirty="0">
                <a:latin typeface="Calisto MT" panose="02040603050505030304" pitchFamily="18" charset="0"/>
              </a:rPr>
              <a:t>) to know what model fits best for 6 dependent variables (only 3 in the original study): aphids density, APG, aphids parasitized, parasitism rate, syrphid fraction and biomass.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Calisto MT" panose="02040603050505030304" pitchFamily="18" charset="0"/>
              </a:rPr>
              <a:t>We carried out ANOVAS followed by “post hoc” tests to highlight significant differences between the models. </a:t>
            </a:r>
          </a:p>
        </p:txBody>
      </p:sp>
    </p:spTree>
    <p:extLst>
      <p:ext uri="{BB962C8B-B14F-4D97-AF65-F5344CB8AC3E}">
        <p14:creationId xmlns:p14="http://schemas.microsoft.com/office/powerpoint/2010/main" val="233869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2C101-D1F1-482C-9F22-E9BA54F9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48" y="365125"/>
            <a:ext cx="8496301" cy="1325563"/>
          </a:xfrm>
        </p:spPr>
        <p:txBody>
          <a:bodyPr>
            <a:normAutofit/>
          </a:bodyPr>
          <a:lstStyle/>
          <a:p>
            <a:r>
              <a:rPr lang="en-CA" sz="3000" noProof="0" dirty="0">
                <a:latin typeface="Calisto MT" panose="02040603050505030304" pitchFamily="18" charset="0"/>
              </a:rPr>
              <a:t>Effects of NE and landscape complexity on APG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F70D18-59F4-4B01-BD69-7AAF97EA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67" y="1652588"/>
            <a:ext cx="8943975" cy="46005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0D1B23A-6909-45AF-B542-D925DCD5689B}"/>
              </a:ext>
            </a:extLst>
          </p:cNvPr>
          <p:cNvSpPr txBox="1"/>
          <p:nvPr/>
        </p:nvSpPr>
        <p:spPr>
          <a:xfrm>
            <a:off x="123825" y="3051175"/>
            <a:ext cx="2619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sto MT" panose="02040603050505030304" pitchFamily="18" charset="0"/>
              </a:rPr>
              <a:t>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sto MT" panose="02040603050505030304" pitchFamily="18" charset="0"/>
              </a:rPr>
              <a:t>H = herbivores only (all enemies excluded)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sto MT" panose="02040603050505030304" pitchFamily="18" charset="0"/>
              </a:rPr>
              <a:t>GD = ground-dwellers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sto MT" panose="02040603050505030304" pitchFamily="18" charset="0"/>
              </a:rPr>
              <a:t>P = flying insects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sto MT" panose="02040603050505030304" pitchFamily="18" charset="0"/>
              </a:rPr>
              <a:t>B = birds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sto MT" panose="02040603050505030304" pitchFamily="18" charset="0"/>
              </a:rPr>
              <a:t>O = all enemies.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021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38394-2C16-42BF-9CF8-84DCF921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CA" sz="3000" noProof="0" dirty="0">
                <a:latin typeface="Calisto MT" panose="02040603050505030304" pitchFamily="18" charset="0"/>
              </a:rPr>
              <a:t>Effect of enemy exclusion treatments (= combination of NE guilds) on APG at Date 1, 2 and 3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355777A-F610-4FF4-8B98-533658272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239" y="1825625"/>
            <a:ext cx="8433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A029A-E103-4122-A3AC-71255808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336" y="250825"/>
            <a:ext cx="8315325" cy="1325563"/>
          </a:xfrm>
        </p:spPr>
        <p:txBody>
          <a:bodyPr>
            <a:normAutofit/>
          </a:bodyPr>
          <a:lstStyle/>
          <a:p>
            <a:r>
              <a:rPr lang="en-CA" sz="4000" noProof="0" dirty="0">
                <a:latin typeface="Calisto MT" panose="02040603050505030304" pitchFamily="18" charset="0"/>
              </a:rPr>
              <a:t>Effect of enemy exclusion treatments on parasitism rate at Date 1, 2 and 3</a:t>
            </a:r>
            <a:endParaRPr lang="en-CA" sz="4000" noProof="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72641B-91A8-475E-A8E2-B265A459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66" y="1825625"/>
            <a:ext cx="8504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624</Words>
  <Application>Microsoft Office PowerPoint</Application>
  <PresentationFormat>Grand écran</PresentationFormat>
  <Paragraphs>64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Calisto MT</vt:lpstr>
      <vt:lpstr>Courier New</vt:lpstr>
      <vt:lpstr>Thème Office</vt:lpstr>
      <vt:lpstr>  Pest control of aphids depends on landscape complexity and natural enemy interactions  Final group project</vt:lpstr>
      <vt:lpstr>Why is this article relevant?</vt:lpstr>
      <vt:lpstr>A wide array of variables </vt:lpstr>
      <vt:lpstr>Our objectives</vt:lpstr>
      <vt:lpstr>Many research questions and hypothesis..</vt:lpstr>
      <vt:lpstr>What did we do on R?</vt:lpstr>
      <vt:lpstr>Effects of NE and landscape complexity on APG</vt:lpstr>
      <vt:lpstr>Effect of enemy exclusion treatments (= combination of NE guilds) on APG at Date 1, 2 and 3</vt:lpstr>
      <vt:lpstr>Effect of enemy exclusion treatments on parasitism rate at Date 1, 2 and 3</vt:lpstr>
      <vt:lpstr>Effect of enemy exclusion treatments on syrphid fraction at Date 1, 2 and 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</dc:title>
  <dc:creator>Adriele Benedetto</dc:creator>
  <cp:lastModifiedBy>Adriele Benedetto</cp:lastModifiedBy>
  <cp:revision>17</cp:revision>
  <dcterms:created xsi:type="dcterms:W3CDTF">2021-01-15T15:00:52Z</dcterms:created>
  <dcterms:modified xsi:type="dcterms:W3CDTF">2021-01-15T17:42:51Z</dcterms:modified>
</cp:coreProperties>
</file>