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Montserrat" panose="020B0604020202020204" charset="0"/>
      <p:regular r:id="rId35"/>
      <p:bold r:id="rId36"/>
      <p:italic r:id="rId37"/>
      <p:boldItalic r:id="rId38"/>
    </p:embeddedFont>
    <p:embeddedFont>
      <p:font typeface="Montserrat SemiBold"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gEq6UIYCstxSlF7AQlt2MeNazY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0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dc3eb35f3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dc3eb35f3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c3eb35f31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c3eb35f3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c3eb35f31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c3eb35f3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c3eb35f31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c3eb35f3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c3eb35f31_0_7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c3eb35f3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c3eb35f31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c3eb35f3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c3ad2bc04_0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c3ad2bc0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c3eb35f31_0_7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c3eb35f3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c3ad2bc04_0_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dc3ad2bc0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c3eb35f31_0_8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c3eb35f3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dc3ad2bc04_0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dc3ad2bc0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c3eb35f31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dc3eb35f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c56bf9814_1_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c56bf9814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c3ad2bc04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c3ad2bc0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c3eb35f31_0_8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c3eb35f3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dc3eb35f31_0_9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dc3eb35f3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dc3eb35f31_0_10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dc3eb35f3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dc3eb35f31_0_9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dc3eb35f31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c3eb35f31_0_1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c3eb35f31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c3eb35f31_0_1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dc3eb35f3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c3eb35f31_0_1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c3eb35f3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dc3eb35f31_0_1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dc3eb35f3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dc3eb35f31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dc3eb35f3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c3eb35f31_0_1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c3eb35f3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c3ad2b76d_0_5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dc3ad2b76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c3ad2b76d_0_5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c3ad2b76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dc3eb35f31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dc3eb35f3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c56bf9814_6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c56bf9814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c3eb35f31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dc3eb35f3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c3eb35f31_0_6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c3eb35f3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c3eb35f31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c3eb35f3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c3eb35f31_0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c3eb35f3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3"/>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gdc3eb35f31_0_145"/>
          <p:cNvSpPr txBox="1">
            <a:spLocks noGrp="1"/>
          </p:cNvSpPr>
          <p:nvPr>
            <p:ph type="ctrTitle"/>
          </p:nvPr>
        </p:nvSpPr>
        <p:spPr>
          <a:xfrm>
            <a:off x="311700" y="744575"/>
            <a:ext cx="8520600" cy="19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5200"/>
              <a:buFont typeface="Arial"/>
              <a:buNone/>
            </a:pPr>
            <a:r>
              <a:rPr lang="en-GB" sz="4200" b="1">
                <a:latin typeface="Montserrat"/>
                <a:ea typeface="Montserrat"/>
                <a:cs typeface="Montserrat"/>
                <a:sym typeface="Montserrat"/>
              </a:rPr>
              <a:t>Capstone Project - 3</a:t>
            </a:r>
            <a:endParaRPr sz="4200" b="1">
              <a:latin typeface="Montserrat"/>
              <a:ea typeface="Montserrat"/>
              <a:cs typeface="Montserrat"/>
              <a:sym typeface="Montserrat"/>
            </a:endParaRPr>
          </a:p>
          <a:p>
            <a:pPr marL="0" lvl="0" indent="0" algn="ctr" rtl="0">
              <a:spcBef>
                <a:spcPts val="0"/>
              </a:spcBef>
              <a:spcAft>
                <a:spcPts val="0"/>
              </a:spcAft>
              <a:buNone/>
            </a:pPr>
            <a:r>
              <a:rPr lang="en-GB" sz="3600" b="1">
                <a:solidFill>
                  <a:schemeClr val="lt1"/>
                </a:solidFill>
                <a:latin typeface="Montserrat"/>
                <a:ea typeface="Montserrat"/>
                <a:cs typeface="Montserrat"/>
                <a:sym typeface="Montserrat"/>
              </a:rPr>
              <a:t>Team 4: </a:t>
            </a:r>
            <a:r>
              <a:rPr lang="en-GB" sz="3600" b="1">
                <a:solidFill>
                  <a:schemeClr val="lt1"/>
                </a:solidFill>
                <a:highlight>
                  <a:srgbClr val="FFFFFF"/>
                </a:highlight>
                <a:latin typeface="Montserrat"/>
                <a:ea typeface="Montserrat"/>
                <a:cs typeface="Montserrat"/>
                <a:sym typeface="Montserrat"/>
              </a:rPr>
              <a:t>Airline Passenger Referral Prediction</a:t>
            </a:r>
            <a:endParaRPr sz="3600" b="1">
              <a:solidFill>
                <a:schemeClr val="lt1"/>
              </a:solidFill>
              <a:highlight>
                <a:srgbClr val="FFFFFF"/>
              </a:highlight>
              <a:latin typeface="Montserrat"/>
              <a:ea typeface="Montserrat"/>
              <a:cs typeface="Montserrat"/>
              <a:sym typeface="Montserrat"/>
            </a:endParaRPr>
          </a:p>
          <a:p>
            <a:pPr marL="0" lvl="0" indent="0" algn="ctr" rtl="0">
              <a:spcBef>
                <a:spcPts val="0"/>
              </a:spcBef>
              <a:spcAft>
                <a:spcPts val="0"/>
              </a:spcAft>
              <a:buClr>
                <a:srgbClr val="000000"/>
              </a:buClr>
              <a:buSzPts val="5200"/>
              <a:buFont typeface="Arial"/>
              <a:buNone/>
            </a:pPr>
            <a:endParaRPr sz="3600" b="1">
              <a:solidFill>
                <a:schemeClr val="lt1"/>
              </a:solidFill>
              <a:latin typeface="Montserrat"/>
              <a:ea typeface="Montserrat"/>
              <a:cs typeface="Montserrat"/>
              <a:sym typeface="Montserrat"/>
            </a:endParaRPr>
          </a:p>
        </p:txBody>
      </p:sp>
      <p:sp>
        <p:nvSpPr>
          <p:cNvPr id="56" name="Google Shape;56;gdc3eb35f31_0_145"/>
          <p:cNvSpPr txBox="1">
            <a:spLocks noGrp="1"/>
          </p:cNvSpPr>
          <p:nvPr>
            <p:ph type="subTitle" idx="1"/>
          </p:nvPr>
        </p:nvSpPr>
        <p:spPr>
          <a:xfrm>
            <a:off x="2391225" y="2420375"/>
            <a:ext cx="8520600" cy="175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5200"/>
              <a:buFont typeface="Arial"/>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None/>
            </a:pPr>
            <a:endParaRPr dirty="0"/>
          </a:p>
        </p:txBody>
      </p:sp>
      <p:pic>
        <p:nvPicPr>
          <p:cNvPr id="57" name="Google Shape;57;gdc3eb35f31_0_145"/>
          <p:cNvPicPr preferRelativeResize="0"/>
          <p:nvPr/>
        </p:nvPicPr>
        <p:blipFill>
          <a:blip r:embed="rId3">
            <a:alphaModFix/>
          </a:blip>
          <a:stretch>
            <a:fillRect/>
          </a:stretch>
        </p:blipFill>
        <p:spPr>
          <a:xfrm>
            <a:off x="170800" y="2091069"/>
            <a:ext cx="8520600" cy="27999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dc3eb35f31_0_40"/>
          <p:cNvSpPr txBox="1">
            <a:spLocks noGrp="1"/>
          </p:cNvSpPr>
          <p:nvPr>
            <p:ph type="ctrTitle"/>
          </p:nvPr>
        </p:nvSpPr>
        <p:spPr>
          <a:xfrm>
            <a:off x="0" y="209275"/>
            <a:ext cx="8544000" cy="9237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GB" sz="2800" b="1">
                <a:highlight>
                  <a:srgbClr val="FFFFFE"/>
                </a:highlight>
                <a:latin typeface="Montserrat"/>
                <a:ea typeface="Montserrat"/>
                <a:cs typeface="Montserrat"/>
                <a:sym typeface="Montserrat"/>
              </a:rPr>
              <a:t>Which season of a year people prefer to travel and what are the </a:t>
            </a:r>
            <a:r>
              <a:rPr lang="en-GB" sz="2800" b="1">
                <a:latin typeface="Montserrat"/>
                <a:ea typeface="Montserrat"/>
                <a:cs typeface="Montserrat"/>
                <a:sym typeface="Montserrat"/>
              </a:rPr>
              <a:t>top 5 routes</a:t>
            </a:r>
            <a:r>
              <a:rPr lang="en-GB" sz="2800" b="1">
                <a:highlight>
                  <a:srgbClr val="FFFFFE"/>
                </a:highlight>
                <a:latin typeface="Montserrat"/>
                <a:ea typeface="Montserrat"/>
                <a:cs typeface="Montserrat"/>
                <a:sym typeface="Montserrat"/>
              </a:rPr>
              <a:t>?</a:t>
            </a:r>
            <a:endParaRPr sz="2800" b="1"/>
          </a:p>
        </p:txBody>
      </p:sp>
      <p:sp>
        <p:nvSpPr>
          <p:cNvPr id="120" name="Google Shape;120;gdc3eb35f31_0_40"/>
          <p:cNvSpPr txBox="1">
            <a:spLocks noGrp="1"/>
          </p:cNvSpPr>
          <p:nvPr>
            <p:ph type="subTitle" idx="1"/>
          </p:nvPr>
        </p:nvSpPr>
        <p:spPr>
          <a:xfrm>
            <a:off x="311700" y="1883525"/>
            <a:ext cx="8520600" cy="174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21" name="Google Shape;121;gdc3eb35f31_0_40"/>
          <p:cNvPicPr preferRelativeResize="0"/>
          <p:nvPr/>
        </p:nvPicPr>
        <p:blipFill>
          <a:blip r:embed="rId3">
            <a:alphaModFix/>
          </a:blip>
          <a:stretch>
            <a:fillRect/>
          </a:stretch>
        </p:blipFill>
        <p:spPr>
          <a:xfrm>
            <a:off x="4410150" y="1331100"/>
            <a:ext cx="4133850" cy="3224750"/>
          </a:xfrm>
          <a:prstGeom prst="rect">
            <a:avLst/>
          </a:prstGeom>
          <a:noFill/>
          <a:ln>
            <a:noFill/>
          </a:ln>
        </p:spPr>
      </p:pic>
      <p:pic>
        <p:nvPicPr>
          <p:cNvPr id="122" name="Google Shape;122;gdc3eb35f31_0_40"/>
          <p:cNvPicPr preferRelativeResize="0"/>
          <p:nvPr/>
        </p:nvPicPr>
        <p:blipFill>
          <a:blip r:embed="rId4">
            <a:alphaModFix/>
          </a:blip>
          <a:stretch>
            <a:fillRect/>
          </a:stretch>
        </p:blipFill>
        <p:spPr>
          <a:xfrm>
            <a:off x="300050" y="1132975"/>
            <a:ext cx="3974125" cy="372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dc3eb35f31_0_35"/>
          <p:cNvSpPr txBox="1">
            <a:spLocks noGrp="1"/>
          </p:cNvSpPr>
          <p:nvPr>
            <p:ph type="ctrTitle"/>
          </p:nvPr>
        </p:nvSpPr>
        <p:spPr>
          <a:xfrm>
            <a:off x="311700" y="566475"/>
            <a:ext cx="8520600" cy="1174200"/>
          </a:xfrm>
          <a:prstGeom prst="rect">
            <a:avLst/>
          </a:prstGeom>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None/>
            </a:pPr>
            <a:r>
              <a:rPr lang="en-GB" sz="2400" b="1">
                <a:highlight>
                  <a:srgbClr val="FFFFFE"/>
                </a:highlight>
                <a:latin typeface="Montserrat"/>
                <a:ea typeface="Montserrat"/>
                <a:cs typeface="Montserrat"/>
                <a:sym typeface="Montserrat"/>
              </a:rPr>
              <a:t>Do people travel in group </a:t>
            </a:r>
            <a:r>
              <a:rPr lang="en-GB" sz="2800" b="1">
                <a:highlight>
                  <a:srgbClr val="FFFFFE"/>
                </a:highlight>
                <a:latin typeface="Montserrat"/>
                <a:ea typeface="Montserrat"/>
                <a:cs typeface="Montserrat"/>
                <a:sym typeface="Montserrat"/>
              </a:rPr>
              <a:t>and which cabin class, they prefer?</a:t>
            </a:r>
            <a:endParaRPr sz="2400" b="1">
              <a:highlight>
                <a:srgbClr val="FFFFFE"/>
              </a:highlight>
              <a:latin typeface="Montserrat"/>
              <a:ea typeface="Montserrat"/>
              <a:cs typeface="Montserrat"/>
              <a:sym typeface="Montserrat"/>
            </a:endParaRPr>
          </a:p>
          <a:p>
            <a:pPr marL="0" lvl="0" indent="0" algn="ctr" rtl="0">
              <a:spcBef>
                <a:spcPts val="0"/>
              </a:spcBef>
              <a:spcAft>
                <a:spcPts val="0"/>
              </a:spcAft>
              <a:buNone/>
            </a:pPr>
            <a:endParaRPr/>
          </a:p>
        </p:txBody>
      </p:sp>
      <p:sp>
        <p:nvSpPr>
          <p:cNvPr id="128" name="Google Shape;128;gdc3eb35f31_0_3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29" name="Google Shape;129;gdc3eb35f31_0_35"/>
          <p:cNvPicPr preferRelativeResize="0"/>
          <p:nvPr/>
        </p:nvPicPr>
        <p:blipFill>
          <a:blip r:embed="rId3">
            <a:alphaModFix/>
          </a:blip>
          <a:stretch>
            <a:fillRect/>
          </a:stretch>
        </p:blipFill>
        <p:spPr>
          <a:xfrm>
            <a:off x="449775" y="1222025"/>
            <a:ext cx="4040750" cy="2477850"/>
          </a:xfrm>
          <a:prstGeom prst="rect">
            <a:avLst/>
          </a:prstGeom>
          <a:noFill/>
          <a:ln>
            <a:noFill/>
          </a:ln>
        </p:spPr>
      </p:pic>
      <p:pic>
        <p:nvPicPr>
          <p:cNvPr id="130" name="Google Shape;130;gdc3eb35f31_0_35"/>
          <p:cNvPicPr preferRelativeResize="0"/>
          <p:nvPr/>
        </p:nvPicPr>
        <p:blipFill>
          <a:blip r:embed="rId4">
            <a:alphaModFix/>
          </a:blip>
          <a:stretch>
            <a:fillRect/>
          </a:stretch>
        </p:blipFill>
        <p:spPr>
          <a:xfrm>
            <a:off x="4741675" y="1222025"/>
            <a:ext cx="4090626" cy="2477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dc3eb35f31_0_55"/>
          <p:cNvSpPr txBox="1">
            <a:spLocks noGrp="1"/>
          </p:cNvSpPr>
          <p:nvPr>
            <p:ph type="ctrTitle"/>
          </p:nvPr>
        </p:nvSpPr>
        <p:spPr>
          <a:xfrm>
            <a:off x="0" y="54900"/>
            <a:ext cx="8520600" cy="101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How Overall rating relates to passenger Recommendation?</a:t>
            </a:r>
            <a:endParaRPr sz="2800" b="1">
              <a:latin typeface="Montserrat"/>
              <a:ea typeface="Montserrat"/>
              <a:cs typeface="Montserrat"/>
              <a:sym typeface="Montserrat"/>
            </a:endParaRPr>
          </a:p>
        </p:txBody>
      </p:sp>
      <p:sp>
        <p:nvSpPr>
          <p:cNvPr id="136" name="Google Shape;136;gdc3eb35f31_0_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37" name="Google Shape;137;gdc3eb35f31_0_55"/>
          <p:cNvPicPr preferRelativeResize="0"/>
          <p:nvPr/>
        </p:nvPicPr>
        <p:blipFill>
          <a:blip r:embed="rId3">
            <a:alphaModFix/>
          </a:blip>
          <a:stretch>
            <a:fillRect/>
          </a:stretch>
        </p:blipFill>
        <p:spPr>
          <a:xfrm>
            <a:off x="221850" y="1069200"/>
            <a:ext cx="7986925" cy="335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dc3eb35f31_0_70"/>
          <p:cNvSpPr txBox="1">
            <a:spLocks noGrp="1"/>
          </p:cNvSpPr>
          <p:nvPr>
            <p:ph type="ctrTitle"/>
          </p:nvPr>
        </p:nvSpPr>
        <p:spPr>
          <a:xfrm>
            <a:off x="0" y="0"/>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Top words in passenger Reviews</a:t>
            </a:r>
            <a:endParaRPr sz="2800" b="1">
              <a:latin typeface="Montserrat"/>
              <a:ea typeface="Montserrat"/>
              <a:cs typeface="Montserrat"/>
              <a:sym typeface="Montserrat"/>
            </a:endParaRPr>
          </a:p>
        </p:txBody>
      </p:sp>
      <p:sp>
        <p:nvSpPr>
          <p:cNvPr id="143" name="Google Shape;143;gdc3eb35f31_0_7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44" name="Google Shape;144;gdc3eb35f31_0_70"/>
          <p:cNvPicPr preferRelativeResize="0"/>
          <p:nvPr/>
        </p:nvPicPr>
        <p:blipFill>
          <a:blip r:embed="rId3">
            <a:alphaModFix/>
          </a:blip>
          <a:stretch>
            <a:fillRect/>
          </a:stretch>
        </p:blipFill>
        <p:spPr>
          <a:xfrm>
            <a:off x="311700" y="994550"/>
            <a:ext cx="3917625" cy="3194600"/>
          </a:xfrm>
          <a:prstGeom prst="rect">
            <a:avLst/>
          </a:prstGeom>
          <a:noFill/>
          <a:ln>
            <a:noFill/>
          </a:ln>
        </p:spPr>
      </p:pic>
      <p:sp>
        <p:nvSpPr>
          <p:cNvPr id="145" name="Google Shape;145;gdc3eb35f31_0_70"/>
          <p:cNvSpPr txBox="1"/>
          <p:nvPr/>
        </p:nvSpPr>
        <p:spPr>
          <a:xfrm>
            <a:off x="863950" y="4189150"/>
            <a:ext cx="291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Fig: Word cloud Recommended</a:t>
            </a:r>
            <a:endParaRPr/>
          </a:p>
        </p:txBody>
      </p:sp>
      <p:pic>
        <p:nvPicPr>
          <p:cNvPr id="146" name="Google Shape;146;gdc3eb35f31_0_70"/>
          <p:cNvPicPr preferRelativeResize="0"/>
          <p:nvPr/>
        </p:nvPicPr>
        <p:blipFill>
          <a:blip r:embed="rId4">
            <a:alphaModFix/>
          </a:blip>
          <a:stretch>
            <a:fillRect/>
          </a:stretch>
        </p:blipFill>
        <p:spPr>
          <a:xfrm>
            <a:off x="4572000" y="994550"/>
            <a:ext cx="3715875" cy="3194600"/>
          </a:xfrm>
          <a:prstGeom prst="rect">
            <a:avLst/>
          </a:prstGeom>
          <a:noFill/>
          <a:ln>
            <a:noFill/>
          </a:ln>
        </p:spPr>
      </p:pic>
      <p:sp>
        <p:nvSpPr>
          <p:cNvPr id="147" name="Google Shape;147;gdc3eb35f31_0_70"/>
          <p:cNvSpPr txBox="1"/>
          <p:nvPr/>
        </p:nvSpPr>
        <p:spPr>
          <a:xfrm>
            <a:off x="5424825" y="4189150"/>
            <a:ext cx="2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Fig: Not Recommended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dc3eb35f31_0_60"/>
          <p:cNvSpPr txBox="1">
            <a:spLocks noGrp="1"/>
          </p:cNvSpPr>
          <p:nvPr>
            <p:ph type="ctrTitle"/>
          </p:nvPr>
        </p:nvSpPr>
        <p:spPr>
          <a:xfrm>
            <a:off x="311700" y="181100"/>
            <a:ext cx="8520600" cy="90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Correlation among different rating type features and target feature:</a:t>
            </a:r>
            <a:endParaRPr sz="2800" b="1">
              <a:latin typeface="Montserrat"/>
              <a:ea typeface="Montserrat"/>
              <a:cs typeface="Montserrat"/>
              <a:sym typeface="Montserrat"/>
            </a:endParaRPr>
          </a:p>
        </p:txBody>
      </p:sp>
      <p:sp>
        <p:nvSpPr>
          <p:cNvPr id="153" name="Google Shape;153;gdc3eb35f31_0_6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54" name="Google Shape;154;gdc3eb35f31_0_60"/>
          <p:cNvPicPr preferRelativeResize="0"/>
          <p:nvPr/>
        </p:nvPicPr>
        <p:blipFill>
          <a:blip r:embed="rId3">
            <a:alphaModFix/>
          </a:blip>
          <a:stretch>
            <a:fillRect/>
          </a:stretch>
        </p:blipFill>
        <p:spPr>
          <a:xfrm>
            <a:off x="482200" y="1135000"/>
            <a:ext cx="7685100" cy="368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dc3ad2bc04_0_1"/>
          <p:cNvSpPr txBox="1">
            <a:spLocks noGrp="1"/>
          </p:cNvSpPr>
          <p:nvPr>
            <p:ph type="ctrTitle"/>
          </p:nvPr>
        </p:nvSpPr>
        <p:spPr>
          <a:xfrm>
            <a:off x="80625" y="110500"/>
            <a:ext cx="8866200" cy="18471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GB" sz="2800" b="1">
                <a:latin typeface="Montserrat"/>
                <a:ea typeface="Montserrat"/>
                <a:cs typeface="Montserrat"/>
                <a:sym typeface="Montserrat"/>
              </a:rPr>
              <a:t>Imputation of missing values and Feature Engineering:</a:t>
            </a:r>
            <a:endParaRPr sz="2800" b="1">
              <a:latin typeface="Montserrat"/>
              <a:ea typeface="Montserrat"/>
              <a:cs typeface="Montserrat"/>
              <a:sym typeface="Montserrat"/>
            </a:endParaRPr>
          </a:p>
          <a:p>
            <a:pPr marL="0" lvl="0" indent="0" algn="ctr" rtl="0">
              <a:spcBef>
                <a:spcPts val="0"/>
              </a:spcBef>
              <a:spcAft>
                <a:spcPts val="0"/>
              </a:spcAft>
              <a:buNone/>
            </a:pPr>
            <a:endParaRPr/>
          </a:p>
        </p:txBody>
      </p:sp>
      <p:sp>
        <p:nvSpPr>
          <p:cNvPr id="160" name="Google Shape;160;gdc3ad2bc04_0_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61" name="Google Shape;161;gdc3ad2bc04_0_1"/>
          <p:cNvSpPr txBox="1"/>
          <p:nvPr/>
        </p:nvSpPr>
        <p:spPr>
          <a:xfrm>
            <a:off x="336750" y="1245700"/>
            <a:ext cx="8470500" cy="40791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Imputation of missing values in target variable. </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Imputation of missing values in Independent variable.</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Handling categorical variables and Date. </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Handled anomaly in Target  variable.</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Handling text column:</a:t>
            </a:r>
            <a:endParaRPr sz="2400">
              <a:solidFill>
                <a:schemeClr val="lt1"/>
              </a:solidFill>
              <a:highlight>
                <a:srgbClr val="FFFFFF"/>
              </a:highlight>
              <a:latin typeface="Montserrat"/>
              <a:ea typeface="Montserrat"/>
              <a:cs typeface="Montserrat"/>
              <a:sym typeface="Montserrat"/>
            </a:endParaRPr>
          </a:p>
          <a:p>
            <a:pPr marL="9144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 Bag of word(BoW)</a:t>
            </a:r>
            <a:endParaRPr sz="2400">
              <a:solidFill>
                <a:schemeClr val="lt1"/>
              </a:solidFill>
              <a:highlight>
                <a:srgbClr val="FFFFFF"/>
              </a:highlight>
              <a:latin typeface="Montserrat"/>
              <a:ea typeface="Montserrat"/>
              <a:cs typeface="Montserrat"/>
              <a:sym typeface="Montserrat"/>
            </a:endParaRPr>
          </a:p>
          <a:p>
            <a:pPr marL="9144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 Tf-IDF</a:t>
            </a:r>
            <a:endParaRPr sz="2400">
              <a:solidFill>
                <a:schemeClr val="lt1"/>
              </a:solidFill>
              <a:highlight>
                <a:srgbClr val="FFFFFF"/>
              </a:highlight>
              <a:latin typeface="Montserrat"/>
              <a:ea typeface="Montserrat"/>
              <a:cs typeface="Montserrat"/>
              <a:sym typeface="Montserrat"/>
            </a:endParaRPr>
          </a:p>
          <a:p>
            <a:pPr marL="9144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 Sentiment VADER </a:t>
            </a:r>
            <a:endParaRPr sz="2400">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2300">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a:p>
        </p:txBody>
      </p:sp>
      <p:cxnSp>
        <p:nvCxnSpPr>
          <p:cNvPr id="162" name="Google Shape;162;gdc3ad2bc04_0_1"/>
          <p:cNvCxnSpPr/>
          <p:nvPr/>
        </p:nvCxnSpPr>
        <p:spPr>
          <a:xfrm>
            <a:off x="4490525" y="351600"/>
            <a:ext cx="964500" cy="964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dc3eb35f31_0_75"/>
          <p:cNvSpPr txBox="1">
            <a:spLocks noGrp="1"/>
          </p:cNvSpPr>
          <p:nvPr>
            <p:ph type="ctrTitle"/>
          </p:nvPr>
        </p:nvSpPr>
        <p:spPr>
          <a:xfrm>
            <a:off x="130900" y="210950"/>
            <a:ext cx="8520600" cy="90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Imputation of missing values in Target variable</a:t>
            </a:r>
            <a:endParaRPr sz="2800" b="1">
              <a:latin typeface="Montserrat"/>
              <a:ea typeface="Montserrat"/>
              <a:cs typeface="Montserrat"/>
              <a:sym typeface="Montserrat"/>
            </a:endParaRPr>
          </a:p>
        </p:txBody>
      </p:sp>
      <p:sp>
        <p:nvSpPr>
          <p:cNvPr id="168" name="Google Shape;168;gdc3eb35f31_0_75"/>
          <p:cNvSpPr txBox="1">
            <a:spLocks noGrp="1"/>
          </p:cNvSpPr>
          <p:nvPr>
            <p:ph type="subTitle" idx="1"/>
          </p:nvPr>
        </p:nvSpPr>
        <p:spPr>
          <a:xfrm>
            <a:off x="311700" y="923650"/>
            <a:ext cx="8520600" cy="41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300">
              <a:solidFill>
                <a:schemeClr val="lt1"/>
              </a:solidFill>
              <a:highlight>
                <a:srgbClr val="FFFFFF"/>
              </a:highlight>
              <a:latin typeface="Montserrat"/>
              <a:ea typeface="Montserrat"/>
              <a:cs typeface="Montserrat"/>
              <a:sym typeface="Montserrat"/>
            </a:endParaRPr>
          </a:p>
          <a:p>
            <a:pPr marL="457200" marR="0" lvl="0" indent="-381000" algn="l" rtl="0">
              <a:lnSpc>
                <a:spcPct val="100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1451 missing values in the target variable.</a:t>
            </a:r>
            <a:endParaRPr sz="2400">
              <a:solidFill>
                <a:schemeClr val="lt1"/>
              </a:solidFill>
              <a:highlight>
                <a:srgbClr val="FFFFFF"/>
              </a:highlight>
              <a:latin typeface="Montserrat"/>
              <a:ea typeface="Montserrat"/>
              <a:cs typeface="Montserrat"/>
              <a:sym typeface="Montserrat"/>
            </a:endParaRPr>
          </a:p>
          <a:p>
            <a:pPr marL="457200" marR="0" lvl="0" indent="-381000" algn="l" rtl="0">
              <a:lnSpc>
                <a:spcPct val="100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Imputation using simple model with help of if and else statement on overall feature.</a:t>
            </a:r>
            <a:endParaRPr sz="2400">
              <a:solidFill>
                <a:schemeClr val="lt1"/>
              </a:solidFill>
              <a:highlight>
                <a:srgbClr val="FFFFFF"/>
              </a:highlight>
              <a:latin typeface="Montserrat"/>
              <a:ea typeface="Montserrat"/>
              <a:cs typeface="Montserrat"/>
              <a:sym typeface="Montserrat"/>
            </a:endParaRPr>
          </a:p>
          <a:p>
            <a:pPr marL="457200" marR="0" lvl="0" indent="-381000" algn="l" rtl="0">
              <a:lnSpc>
                <a:spcPct val="100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Imputation using Review column by building a Naive Bayes model with Review column and Target columns.</a:t>
            </a:r>
            <a:endParaRPr sz="2400">
              <a:solidFill>
                <a:schemeClr val="lt1"/>
              </a:solidFill>
              <a:highlight>
                <a:srgbClr val="FFFFFF"/>
              </a:highlight>
              <a:latin typeface="Montserrat"/>
              <a:ea typeface="Montserrat"/>
              <a:cs typeface="Montserrat"/>
              <a:sym typeface="Montserrat"/>
            </a:endParaRPr>
          </a:p>
          <a:p>
            <a:pPr marL="457200" marR="0" lvl="0" indent="-381000" algn="l" rtl="0">
              <a:lnSpc>
                <a:spcPct val="100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Ultimate model is chosen for the one with Overall feature as it gives higher accuracy.</a:t>
            </a:r>
            <a:endParaRPr sz="2300">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2300">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20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dc3ad2bc04_0_8"/>
          <p:cNvSpPr txBox="1">
            <a:spLocks noGrp="1"/>
          </p:cNvSpPr>
          <p:nvPr>
            <p:ph type="ctrTitle"/>
          </p:nvPr>
        </p:nvSpPr>
        <p:spPr>
          <a:xfrm>
            <a:off x="0" y="482250"/>
            <a:ext cx="9342300" cy="6027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GB" sz="2800" b="1">
                <a:latin typeface="Montserrat"/>
                <a:ea typeface="Montserrat"/>
                <a:cs typeface="Montserrat"/>
                <a:sym typeface="Montserrat"/>
              </a:rPr>
              <a:t>Imputation of missing values in Independent variable:</a:t>
            </a:r>
            <a:endParaRPr sz="2800" b="1">
              <a:latin typeface="Montserrat"/>
              <a:ea typeface="Montserrat"/>
              <a:cs typeface="Montserrat"/>
              <a:sym typeface="Montserrat"/>
            </a:endParaRPr>
          </a:p>
        </p:txBody>
      </p:sp>
      <p:sp>
        <p:nvSpPr>
          <p:cNvPr id="174" name="Google Shape;174;gdc3ad2bc04_0_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75" name="Google Shape;175;gdc3ad2bc04_0_8"/>
          <p:cNvSpPr txBox="1"/>
          <p:nvPr/>
        </p:nvSpPr>
        <p:spPr>
          <a:xfrm>
            <a:off x="181100" y="3536150"/>
            <a:ext cx="8408400" cy="16317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Clr>
                <a:schemeClr val="lt1"/>
              </a:buClr>
              <a:buSzPts val="2300"/>
              <a:buFont typeface="Montserrat"/>
              <a:buChar char="➢"/>
            </a:pPr>
            <a:r>
              <a:rPr lang="en-GB" sz="2400">
                <a:solidFill>
                  <a:schemeClr val="lt1"/>
                </a:solidFill>
                <a:highlight>
                  <a:srgbClr val="FFFFFF"/>
                </a:highlight>
                <a:latin typeface="Montserrat"/>
                <a:ea typeface="Montserrat"/>
                <a:cs typeface="Montserrat"/>
                <a:sym typeface="Montserrat"/>
              </a:rPr>
              <a:t>Imputation of missing values in sub-rating columns using overall column value.</a:t>
            </a:r>
            <a:endParaRPr sz="2400">
              <a:solidFill>
                <a:schemeClr val="lt1"/>
              </a:solidFill>
              <a:highlight>
                <a:srgbClr val="FFFFFF"/>
              </a:highlight>
              <a:latin typeface="Montserrat"/>
              <a:ea typeface="Montserrat"/>
              <a:cs typeface="Montserrat"/>
              <a:sym typeface="Montserrat"/>
            </a:endParaRPr>
          </a:p>
          <a:p>
            <a:pPr marL="457200" lvl="0" indent="-374650" algn="l" rtl="0">
              <a:spcBef>
                <a:spcPts val="0"/>
              </a:spcBef>
              <a:spcAft>
                <a:spcPts val="0"/>
              </a:spcAft>
              <a:buClr>
                <a:schemeClr val="lt1"/>
              </a:buClr>
              <a:buSzPts val="2300"/>
              <a:buFont typeface="Montserrat"/>
              <a:buChar char="➢"/>
            </a:pPr>
            <a:r>
              <a:rPr lang="en-GB" sz="2300">
                <a:solidFill>
                  <a:schemeClr val="lt1"/>
                </a:solidFill>
                <a:highlight>
                  <a:srgbClr val="FFFFFF"/>
                </a:highlight>
                <a:latin typeface="Montserrat"/>
                <a:ea typeface="Montserrat"/>
                <a:cs typeface="Montserrat"/>
                <a:sym typeface="Montserrat"/>
              </a:rPr>
              <a:t>Imputation of missing values in overall columns using average sub-rating column value.</a:t>
            </a:r>
            <a:endParaRPr sz="2300">
              <a:solidFill>
                <a:schemeClr val="lt1"/>
              </a:solidFill>
              <a:highlight>
                <a:srgbClr val="FFFFFF"/>
              </a:highlight>
              <a:latin typeface="Montserrat"/>
              <a:ea typeface="Montserrat"/>
              <a:cs typeface="Montserrat"/>
              <a:sym typeface="Montserrat"/>
            </a:endParaRPr>
          </a:p>
        </p:txBody>
      </p:sp>
      <p:pic>
        <p:nvPicPr>
          <p:cNvPr id="176" name="Google Shape;176;gdc3ad2bc04_0_8"/>
          <p:cNvPicPr preferRelativeResize="0"/>
          <p:nvPr/>
        </p:nvPicPr>
        <p:blipFill>
          <a:blip r:embed="rId3">
            <a:alphaModFix/>
          </a:blip>
          <a:stretch>
            <a:fillRect/>
          </a:stretch>
        </p:blipFill>
        <p:spPr>
          <a:xfrm>
            <a:off x="4741675" y="1265750"/>
            <a:ext cx="3716975" cy="2360975"/>
          </a:xfrm>
          <a:prstGeom prst="rect">
            <a:avLst/>
          </a:prstGeom>
          <a:noFill/>
          <a:ln>
            <a:noFill/>
          </a:ln>
        </p:spPr>
      </p:pic>
      <p:pic>
        <p:nvPicPr>
          <p:cNvPr id="177" name="Google Shape;177;gdc3ad2bc04_0_8"/>
          <p:cNvPicPr preferRelativeResize="0"/>
          <p:nvPr/>
        </p:nvPicPr>
        <p:blipFill rotWithShape="1">
          <a:blip r:embed="rId4">
            <a:alphaModFix/>
          </a:blip>
          <a:srcRect t="-6936" r="3873" b="16143"/>
          <a:stretch/>
        </p:blipFill>
        <p:spPr>
          <a:xfrm>
            <a:off x="109000" y="1084950"/>
            <a:ext cx="4463001" cy="227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dc3eb35f31_0_80"/>
          <p:cNvSpPr txBox="1">
            <a:spLocks noGrp="1"/>
          </p:cNvSpPr>
          <p:nvPr>
            <p:ph type="ctrTitle"/>
          </p:nvPr>
        </p:nvSpPr>
        <p:spPr>
          <a:xfrm>
            <a:off x="92375" y="0"/>
            <a:ext cx="8520600" cy="735000"/>
          </a:xfrm>
          <a:prstGeom prst="rect">
            <a:avLst/>
          </a:prstGeom>
        </p:spPr>
        <p:txBody>
          <a:bodyPr spcFirstLastPara="1" wrap="square" lIns="91425" tIns="91425" rIns="91425" bIns="91425" anchor="b" anchorCtr="0">
            <a:noAutofit/>
          </a:bodyPr>
          <a:lstStyle/>
          <a:p>
            <a:pPr marL="457200" marR="0" lvl="0" indent="0" algn="l" rtl="0">
              <a:lnSpc>
                <a:spcPct val="100000"/>
              </a:lnSpc>
              <a:spcBef>
                <a:spcPts val="0"/>
              </a:spcBef>
              <a:spcAft>
                <a:spcPts val="0"/>
              </a:spcAft>
              <a:buNone/>
            </a:pPr>
            <a:endParaRPr sz="2800" b="1">
              <a:latin typeface="Montserrat"/>
              <a:ea typeface="Montserrat"/>
              <a:cs typeface="Montserrat"/>
              <a:sym typeface="Montserrat"/>
            </a:endParaRPr>
          </a:p>
          <a:p>
            <a:pPr marL="457200" marR="0" lvl="0" indent="0" algn="l" rtl="0">
              <a:lnSpc>
                <a:spcPct val="100000"/>
              </a:lnSpc>
              <a:spcBef>
                <a:spcPts val="0"/>
              </a:spcBef>
              <a:spcAft>
                <a:spcPts val="0"/>
              </a:spcAft>
              <a:buNone/>
            </a:pPr>
            <a:endParaRPr sz="2800" b="1">
              <a:latin typeface="Montserrat"/>
              <a:ea typeface="Montserrat"/>
              <a:cs typeface="Montserrat"/>
              <a:sym typeface="Montserrat"/>
            </a:endParaRPr>
          </a:p>
          <a:p>
            <a:pPr marL="0" marR="0" lvl="0" indent="0" algn="l" rtl="0">
              <a:lnSpc>
                <a:spcPct val="100000"/>
              </a:lnSpc>
              <a:spcBef>
                <a:spcPts val="0"/>
              </a:spcBef>
              <a:spcAft>
                <a:spcPts val="0"/>
              </a:spcAft>
              <a:buNone/>
            </a:pPr>
            <a:r>
              <a:rPr lang="en-GB" sz="2800" b="1">
                <a:latin typeface="Montserrat"/>
                <a:ea typeface="Montserrat"/>
                <a:cs typeface="Montserrat"/>
                <a:sym typeface="Montserrat"/>
              </a:rPr>
              <a:t>Handling categorical variables and Date:</a:t>
            </a:r>
            <a:endParaRPr sz="2800" b="1">
              <a:latin typeface="Montserrat"/>
              <a:ea typeface="Montserrat"/>
              <a:cs typeface="Montserrat"/>
              <a:sym typeface="Montserrat"/>
            </a:endParaRPr>
          </a:p>
        </p:txBody>
      </p:sp>
      <p:sp>
        <p:nvSpPr>
          <p:cNvPr id="183" name="Google Shape;183;gdc3eb35f31_0_80"/>
          <p:cNvSpPr txBox="1">
            <a:spLocks noGrp="1"/>
          </p:cNvSpPr>
          <p:nvPr>
            <p:ph type="subTitle" idx="1"/>
          </p:nvPr>
        </p:nvSpPr>
        <p:spPr>
          <a:xfrm>
            <a:off x="311700" y="833225"/>
            <a:ext cx="8520600" cy="36813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lt1"/>
              </a:buClr>
              <a:buSzPts val="2200"/>
              <a:buFont typeface="Montserrat"/>
              <a:buChar char="●"/>
            </a:pPr>
            <a:r>
              <a:rPr lang="en-GB" sz="2200">
                <a:solidFill>
                  <a:schemeClr val="lt1"/>
                </a:solidFill>
                <a:latin typeface="Montserrat"/>
                <a:ea typeface="Montserrat"/>
                <a:cs typeface="Montserrat"/>
                <a:sym typeface="Montserrat"/>
              </a:rPr>
              <a:t>Categorical features and date includes </a:t>
            </a:r>
            <a:r>
              <a:rPr lang="en-GB" sz="2200">
                <a:solidFill>
                  <a:schemeClr val="lt1"/>
                </a:solidFill>
                <a:highlight>
                  <a:srgbClr val="FFFFFF"/>
                </a:highlight>
                <a:latin typeface="Montserrat"/>
                <a:ea typeface="Montserrat"/>
                <a:cs typeface="Montserrat"/>
                <a:sym typeface="Montserrat"/>
              </a:rPr>
              <a:t>['airline', 'author', 'review_date','aircraft', 'traveller_type', 'cabin', 'route', 'date_flown', 'travel_month']</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Drop </a:t>
            </a:r>
            <a:r>
              <a:rPr lang="en-GB" sz="2400">
                <a:solidFill>
                  <a:schemeClr val="lt1"/>
                </a:solidFill>
                <a:highlight>
                  <a:srgbClr val="FFFFFF"/>
                </a:highlight>
                <a:latin typeface="Montserrat"/>
                <a:ea typeface="Montserrat"/>
                <a:cs typeface="Montserrat"/>
                <a:sym typeface="Montserrat"/>
              </a:rPr>
              <a:t>categorical variables with large number of unique values</a:t>
            </a:r>
            <a:r>
              <a:rPr lang="en-GB" sz="2400">
                <a:solidFill>
                  <a:schemeClr val="lt1"/>
                </a:solidFill>
                <a:highlight>
                  <a:srgbClr val="FFFFFE"/>
                </a:highlight>
                <a:latin typeface="Montserrat"/>
                <a:ea typeface="Montserrat"/>
                <a:cs typeface="Montserrat"/>
                <a:sym typeface="Montserrat"/>
              </a:rPr>
              <a:t>.</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Performed One hot encoding for categorical variables.</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Dropped features with more than 60% null values.</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Date was split into months and day columns.</a:t>
            </a:r>
            <a:endParaRPr sz="2400">
              <a:solidFill>
                <a:schemeClr val="lt1"/>
              </a:solidFill>
              <a:highlight>
                <a:srgbClr val="FFFFFE"/>
              </a:highlight>
              <a:latin typeface="Montserrat"/>
              <a:ea typeface="Montserrat"/>
              <a:cs typeface="Montserrat"/>
              <a:sym typeface="Montserrat"/>
            </a:endParaRPr>
          </a:p>
          <a:p>
            <a:pPr marL="457200" lvl="0" indent="0" algn="l" rtl="0">
              <a:spcBef>
                <a:spcPts val="0"/>
              </a:spcBef>
              <a:spcAft>
                <a:spcPts val="0"/>
              </a:spcAft>
              <a:buNone/>
            </a:pPr>
            <a:endParaRPr sz="240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400">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dc3ad2bc04_0_18"/>
          <p:cNvSpPr txBox="1">
            <a:spLocks noGrp="1"/>
          </p:cNvSpPr>
          <p:nvPr>
            <p:ph type="ctrTitle"/>
          </p:nvPr>
        </p:nvSpPr>
        <p:spPr>
          <a:xfrm>
            <a:off x="70600" y="271250"/>
            <a:ext cx="8520600" cy="4164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GB" sz="2800" b="1">
                <a:latin typeface="Montserrat"/>
                <a:ea typeface="Montserrat"/>
                <a:cs typeface="Montserrat"/>
                <a:sym typeface="Montserrat"/>
              </a:rPr>
              <a:t>Handling text column:</a:t>
            </a:r>
            <a:endParaRPr sz="2800" b="1">
              <a:latin typeface="Montserrat"/>
              <a:ea typeface="Montserrat"/>
              <a:cs typeface="Montserrat"/>
              <a:sym typeface="Montserrat"/>
            </a:endParaRPr>
          </a:p>
        </p:txBody>
      </p:sp>
      <p:sp>
        <p:nvSpPr>
          <p:cNvPr id="189" name="Google Shape;189;gdc3ad2bc04_0_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90" name="Google Shape;190;gdc3ad2bc04_0_18"/>
          <p:cNvSpPr txBox="1"/>
          <p:nvPr/>
        </p:nvSpPr>
        <p:spPr>
          <a:xfrm>
            <a:off x="-68450" y="645400"/>
            <a:ext cx="9144000" cy="4186800"/>
          </a:xfrm>
          <a:prstGeom prst="rect">
            <a:avLst/>
          </a:prstGeom>
          <a:noFill/>
          <a:ln>
            <a:noFill/>
          </a:ln>
        </p:spPr>
        <p:txBody>
          <a:bodyPr spcFirstLastPara="1" wrap="square" lIns="91425" tIns="91425" rIns="91425" bIns="91425" anchor="ctr" anchorCtr="0">
            <a:spAutoFit/>
          </a:bodyPr>
          <a:lstStyle/>
          <a:p>
            <a:pPr marL="457200" lvl="0" indent="-355600" algn="l" rtl="0">
              <a:spcBef>
                <a:spcPts val="0"/>
              </a:spcBef>
              <a:spcAft>
                <a:spcPts val="0"/>
              </a:spcAft>
              <a:buClr>
                <a:schemeClr val="lt1"/>
              </a:buClr>
              <a:buSzPts val="2000"/>
              <a:buFont typeface="Montserrat"/>
              <a:buChar char="●"/>
            </a:pPr>
            <a:r>
              <a:rPr lang="en-GB" sz="2000" b="1">
                <a:solidFill>
                  <a:schemeClr val="lt1"/>
                </a:solidFill>
                <a:highlight>
                  <a:srgbClr val="FFFFFF"/>
                </a:highlight>
                <a:latin typeface="Montserrat"/>
                <a:ea typeface="Montserrat"/>
                <a:cs typeface="Montserrat"/>
                <a:sym typeface="Montserrat"/>
              </a:rPr>
              <a:t>BoW:</a:t>
            </a:r>
            <a:r>
              <a:rPr lang="en-GB" sz="2000">
                <a:solidFill>
                  <a:schemeClr val="lt1"/>
                </a:solidFill>
                <a:highlight>
                  <a:srgbClr val="FFFFFF"/>
                </a:highlight>
                <a:latin typeface="Montserrat"/>
                <a:ea typeface="Montserrat"/>
                <a:cs typeface="Montserrat"/>
                <a:sym typeface="Montserrat"/>
              </a:rPr>
              <a:t> Create a count vector of each of the words in the customer reviews.</a:t>
            </a:r>
            <a:endParaRPr sz="2000">
              <a:solidFill>
                <a:schemeClr val="lt1"/>
              </a:solidFill>
              <a:highlight>
                <a:srgbClr val="FFFFFF"/>
              </a:highlight>
              <a:latin typeface="Montserrat"/>
              <a:ea typeface="Montserrat"/>
              <a:cs typeface="Montserrat"/>
              <a:sym typeface="Montserrat"/>
            </a:endParaRPr>
          </a:p>
          <a:p>
            <a:pPr marL="457200" lvl="0" indent="-355600" algn="l" rtl="0">
              <a:spcBef>
                <a:spcPts val="0"/>
              </a:spcBef>
              <a:spcAft>
                <a:spcPts val="0"/>
              </a:spcAft>
              <a:buClr>
                <a:schemeClr val="lt1"/>
              </a:buClr>
              <a:buSzPts val="2000"/>
              <a:buFont typeface="Montserrat"/>
              <a:buChar char="●"/>
            </a:pPr>
            <a:r>
              <a:rPr lang="en-GB" sz="2000" b="1">
                <a:solidFill>
                  <a:schemeClr val="lt1"/>
                </a:solidFill>
                <a:highlight>
                  <a:srgbClr val="FFFFFF"/>
                </a:highlight>
                <a:latin typeface="Montserrat"/>
                <a:ea typeface="Montserrat"/>
                <a:cs typeface="Montserrat"/>
                <a:sym typeface="Montserrat"/>
              </a:rPr>
              <a:t>TF-IDF:</a:t>
            </a:r>
            <a:r>
              <a:rPr lang="en-GB" sz="2000">
                <a:solidFill>
                  <a:schemeClr val="lt1"/>
                </a:solidFill>
                <a:highlight>
                  <a:srgbClr val="FFFFFF"/>
                </a:highlight>
                <a:latin typeface="Montserrat"/>
                <a:ea typeface="Montserrat"/>
                <a:cs typeface="Montserrat"/>
                <a:sym typeface="Montserrat"/>
              </a:rPr>
              <a:t> Create weighted vector using term-frequency and Inverse of the document frequencies to represent each of the reviews.</a:t>
            </a:r>
            <a:endParaRPr sz="2000">
              <a:solidFill>
                <a:schemeClr val="lt1"/>
              </a:solidFill>
              <a:highlight>
                <a:srgbClr val="FFFFFF"/>
              </a:highlight>
              <a:latin typeface="Montserrat"/>
              <a:ea typeface="Montserrat"/>
              <a:cs typeface="Montserrat"/>
              <a:sym typeface="Montserrat"/>
            </a:endParaRPr>
          </a:p>
          <a:p>
            <a:pPr marL="457200" lvl="0" indent="-355600" algn="l" rtl="0">
              <a:spcBef>
                <a:spcPts val="0"/>
              </a:spcBef>
              <a:spcAft>
                <a:spcPts val="0"/>
              </a:spcAft>
              <a:buClr>
                <a:schemeClr val="lt1"/>
              </a:buClr>
              <a:buSzPts val="2000"/>
              <a:buFont typeface="Montserrat"/>
              <a:buChar char="●"/>
            </a:pPr>
            <a:r>
              <a:rPr lang="en-GB" sz="2000" b="1">
                <a:solidFill>
                  <a:schemeClr val="lt1"/>
                </a:solidFill>
                <a:highlight>
                  <a:srgbClr val="FFFFFF"/>
                </a:highlight>
                <a:latin typeface="Montserrat"/>
                <a:ea typeface="Montserrat"/>
                <a:cs typeface="Montserrat"/>
                <a:sym typeface="Montserrat"/>
              </a:rPr>
              <a:t>Review Sentiment (VADER): </a:t>
            </a:r>
            <a:r>
              <a:rPr lang="en-GB" sz="2000">
                <a:solidFill>
                  <a:schemeClr val="lt1"/>
                </a:solidFill>
                <a:highlight>
                  <a:srgbClr val="FFFFFF"/>
                </a:highlight>
                <a:latin typeface="Montserrat"/>
                <a:ea typeface="Montserrat"/>
                <a:cs typeface="Montserrat"/>
                <a:sym typeface="Montserrat"/>
              </a:rPr>
              <a:t>VADER (Valence Aware Dictionary and sEntiment Reasoner) is a rule-based sentiment analysis tool that is specifically attuned to sentiments expressed in social media. VADER uses a combination of A sentiment lexicon is a list of lexical features (e.g., words) which are generally labeled according to their semantic orientation as either positive or negative. VADER not only tells about the Positivity and Negativity score but also tells us about how positive or negative a sentiment is.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dc3eb35f31_0_0"/>
          <p:cNvSpPr txBox="1">
            <a:spLocks noGrp="1"/>
          </p:cNvSpPr>
          <p:nvPr>
            <p:ph type="ctrTitle"/>
          </p:nvPr>
        </p:nvSpPr>
        <p:spPr>
          <a:xfrm>
            <a:off x="119200" y="329525"/>
            <a:ext cx="8520600" cy="52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Content:</a:t>
            </a:r>
            <a:endParaRPr/>
          </a:p>
        </p:txBody>
      </p:sp>
      <p:sp>
        <p:nvSpPr>
          <p:cNvPr id="63" name="Google Shape;63;gdc3eb35f31_0_0"/>
          <p:cNvSpPr txBox="1">
            <a:spLocks noGrp="1"/>
          </p:cNvSpPr>
          <p:nvPr>
            <p:ph type="subTitle" idx="1"/>
          </p:nvPr>
        </p:nvSpPr>
        <p:spPr>
          <a:xfrm>
            <a:off x="221250" y="811625"/>
            <a:ext cx="8520600" cy="3129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Problem statement</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Inferences from visualization of features</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Feature engineering</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Building Classifier Models</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Comparing Different Models Performance</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Conclusion</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Improvement</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Challenges</a:t>
            </a:r>
            <a:endParaRPr/>
          </a:p>
        </p:txBody>
      </p:sp>
      <p:pic>
        <p:nvPicPr>
          <p:cNvPr id="64" name="Google Shape;64;gdc3eb35f31_0_0"/>
          <p:cNvPicPr preferRelativeResize="0"/>
          <p:nvPr/>
        </p:nvPicPr>
        <p:blipFill>
          <a:blip r:embed="rId3">
            <a:alphaModFix/>
          </a:blip>
          <a:stretch>
            <a:fillRect/>
          </a:stretch>
        </p:blipFill>
        <p:spPr>
          <a:xfrm>
            <a:off x="3807325" y="2742525"/>
            <a:ext cx="4359975" cy="2260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dc56bf9814_1_9"/>
          <p:cNvSpPr txBox="1">
            <a:spLocks noGrp="1"/>
          </p:cNvSpPr>
          <p:nvPr>
            <p:ph type="ctrTitle"/>
          </p:nvPr>
        </p:nvSpPr>
        <p:spPr>
          <a:xfrm>
            <a:off x="8513" y="140675"/>
            <a:ext cx="8520600" cy="51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Review polarity vs recommend: </a:t>
            </a:r>
            <a:endParaRPr/>
          </a:p>
        </p:txBody>
      </p:sp>
      <p:sp>
        <p:nvSpPr>
          <p:cNvPr id="196" name="Google Shape;196;gdc56bf9814_1_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97" name="Google Shape;197;gdc56bf9814_1_9"/>
          <p:cNvPicPr preferRelativeResize="0"/>
          <p:nvPr/>
        </p:nvPicPr>
        <p:blipFill>
          <a:blip r:embed="rId3">
            <a:alphaModFix/>
          </a:blip>
          <a:stretch>
            <a:fillRect/>
          </a:stretch>
        </p:blipFill>
        <p:spPr>
          <a:xfrm>
            <a:off x="161000" y="906950"/>
            <a:ext cx="7684825" cy="2465900"/>
          </a:xfrm>
          <a:prstGeom prst="rect">
            <a:avLst/>
          </a:prstGeom>
          <a:noFill/>
          <a:ln>
            <a:noFill/>
          </a:ln>
        </p:spPr>
      </p:pic>
      <p:sp>
        <p:nvSpPr>
          <p:cNvPr id="198" name="Google Shape;198;gdc56bf9814_1_9"/>
          <p:cNvSpPr txBox="1"/>
          <p:nvPr/>
        </p:nvSpPr>
        <p:spPr>
          <a:xfrm>
            <a:off x="612000" y="3626725"/>
            <a:ext cx="8220300" cy="1354500"/>
          </a:xfrm>
          <a:prstGeom prst="rect">
            <a:avLst/>
          </a:prstGeom>
          <a:noFill/>
          <a:ln>
            <a:noFill/>
          </a:ln>
        </p:spPr>
        <p:txBody>
          <a:bodyPr spcFirstLastPara="1" wrap="square" lIns="91425" tIns="91425" rIns="91425" bIns="91425" anchor="ctr" anchorCtr="0">
            <a:spAutoFit/>
          </a:bodyPr>
          <a:lstStyle/>
          <a:p>
            <a:pPr marL="457200" lvl="0" indent="-406400" algn="l" rtl="0">
              <a:spcBef>
                <a:spcPts val="0"/>
              </a:spcBef>
              <a:spcAft>
                <a:spcPts val="0"/>
              </a:spcAft>
              <a:buClr>
                <a:schemeClr val="lt1"/>
              </a:buClr>
              <a:buSzPts val="2800"/>
              <a:buFont typeface="Montserrat"/>
              <a:buChar char="●"/>
            </a:pPr>
            <a:r>
              <a:rPr lang="en-GB" sz="2600">
                <a:solidFill>
                  <a:schemeClr val="lt1"/>
                </a:solidFill>
                <a:latin typeface="Montserrat"/>
                <a:ea typeface="Montserrat"/>
                <a:cs typeface="Montserrat"/>
                <a:sym typeface="Montserrat"/>
              </a:rPr>
              <a:t>T</a:t>
            </a:r>
            <a:r>
              <a:rPr lang="en-GB" sz="2400">
                <a:solidFill>
                  <a:schemeClr val="lt1"/>
                </a:solidFill>
                <a:latin typeface="Montserrat"/>
                <a:ea typeface="Montserrat"/>
                <a:cs typeface="Montserrat"/>
                <a:sym typeface="Montserrat"/>
              </a:rPr>
              <a:t>he histogram shows the correlation of the review polarity and the recommends for the dataset.</a:t>
            </a:r>
            <a:endParaRPr sz="1000"/>
          </a:p>
        </p:txBody>
      </p:sp>
      <p:sp>
        <p:nvSpPr>
          <p:cNvPr id="199" name="Google Shape;199;gdc56bf9814_1_9"/>
          <p:cNvSpPr txBox="1"/>
          <p:nvPr/>
        </p:nvSpPr>
        <p:spPr>
          <a:xfrm>
            <a:off x="3315150" y="3372850"/>
            <a:ext cx="350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Fig: Histogram polarity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dc3ad2bc04_0_13"/>
          <p:cNvSpPr txBox="1">
            <a:spLocks noGrp="1"/>
          </p:cNvSpPr>
          <p:nvPr>
            <p:ph type="ctrTitle"/>
          </p:nvPr>
        </p:nvSpPr>
        <p:spPr>
          <a:xfrm>
            <a:off x="0" y="140650"/>
            <a:ext cx="8520600" cy="48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Handling Anomaly in Target  variable:</a:t>
            </a:r>
            <a:endParaRPr/>
          </a:p>
        </p:txBody>
      </p:sp>
      <p:sp>
        <p:nvSpPr>
          <p:cNvPr id="205" name="Google Shape;205;gdc3ad2bc04_0_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06" name="Google Shape;206;gdc3ad2bc04_0_13"/>
          <p:cNvSpPr txBox="1"/>
          <p:nvPr/>
        </p:nvSpPr>
        <p:spPr>
          <a:xfrm>
            <a:off x="2571725" y="3441350"/>
            <a:ext cx="2823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t>Fig: Before anomaly treatment</a:t>
            </a:r>
            <a:endParaRPr sz="1000"/>
          </a:p>
        </p:txBody>
      </p:sp>
      <p:pic>
        <p:nvPicPr>
          <p:cNvPr id="207" name="Google Shape;207;gdc3ad2bc04_0_13"/>
          <p:cNvPicPr preferRelativeResize="0"/>
          <p:nvPr/>
        </p:nvPicPr>
        <p:blipFill>
          <a:blip r:embed="rId3">
            <a:alphaModFix/>
          </a:blip>
          <a:stretch>
            <a:fillRect/>
          </a:stretch>
        </p:blipFill>
        <p:spPr>
          <a:xfrm>
            <a:off x="541550" y="753450"/>
            <a:ext cx="6239425" cy="2618800"/>
          </a:xfrm>
          <a:prstGeom prst="rect">
            <a:avLst/>
          </a:prstGeom>
          <a:noFill/>
          <a:ln>
            <a:noFill/>
          </a:ln>
        </p:spPr>
      </p:pic>
      <p:sp>
        <p:nvSpPr>
          <p:cNvPr id="208" name="Google Shape;208;gdc3ad2bc04_0_13"/>
          <p:cNvSpPr txBox="1"/>
          <p:nvPr/>
        </p:nvSpPr>
        <p:spPr>
          <a:xfrm>
            <a:off x="541550" y="3849150"/>
            <a:ext cx="78174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Datapoint having overall rating 1.0 and 2.0 and still getting recommended as yes are considered Anomaly. </a:t>
            </a:r>
            <a:endParaRPr/>
          </a:p>
          <a:p>
            <a:pPr marL="457200" lvl="0" indent="-317500" algn="l" rtl="0">
              <a:spcBef>
                <a:spcPts val="0"/>
              </a:spcBef>
              <a:spcAft>
                <a:spcPts val="0"/>
              </a:spcAft>
              <a:buSzPts val="1400"/>
              <a:buChar char="●"/>
            </a:pPr>
            <a:r>
              <a:rPr lang="en-GB"/>
              <a:t>Similarly datapoint having overall rating 9.0 and 10.0 and still getting recommended as No are considered Anomaly. </a:t>
            </a:r>
            <a:endParaRPr/>
          </a:p>
        </p:txBody>
      </p:sp>
      <p:pic>
        <p:nvPicPr>
          <p:cNvPr id="209" name="Google Shape;209;gdc3ad2bc04_0_13"/>
          <p:cNvPicPr preferRelativeResize="0"/>
          <p:nvPr/>
        </p:nvPicPr>
        <p:blipFill>
          <a:blip r:embed="rId4">
            <a:alphaModFix/>
          </a:blip>
          <a:stretch>
            <a:fillRect/>
          </a:stretch>
        </p:blipFill>
        <p:spPr>
          <a:xfrm>
            <a:off x="6911575" y="675550"/>
            <a:ext cx="1793600" cy="1242475"/>
          </a:xfrm>
          <a:prstGeom prst="rect">
            <a:avLst/>
          </a:prstGeom>
          <a:noFill/>
          <a:ln>
            <a:noFill/>
          </a:ln>
        </p:spPr>
      </p:pic>
      <p:pic>
        <p:nvPicPr>
          <p:cNvPr id="210" name="Google Shape;210;gdc3ad2bc04_0_13"/>
          <p:cNvPicPr preferRelativeResize="0"/>
          <p:nvPr/>
        </p:nvPicPr>
        <p:blipFill>
          <a:blip r:embed="rId5">
            <a:alphaModFix/>
          </a:blip>
          <a:stretch>
            <a:fillRect/>
          </a:stretch>
        </p:blipFill>
        <p:spPr>
          <a:xfrm>
            <a:off x="6911575" y="1966325"/>
            <a:ext cx="1793600" cy="1447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dc3eb35f31_0_85"/>
          <p:cNvSpPr txBox="1">
            <a:spLocks noGrp="1"/>
          </p:cNvSpPr>
          <p:nvPr>
            <p:ph type="ctrTitle"/>
          </p:nvPr>
        </p:nvSpPr>
        <p:spPr>
          <a:xfrm>
            <a:off x="181100" y="173625"/>
            <a:ext cx="85206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2800" b="1">
              <a:latin typeface="Montserrat"/>
              <a:ea typeface="Montserrat"/>
              <a:cs typeface="Montserrat"/>
              <a:sym typeface="Montserrat"/>
            </a:endParaRPr>
          </a:p>
          <a:p>
            <a:pPr marL="0" lvl="0" indent="0" algn="l" rtl="0">
              <a:spcBef>
                <a:spcPts val="0"/>
              </a:spcBef>
              <a:spcAft>
                <a:spcPts val="0"/>
              </a:spcAft>
              <a:buNone/>
            </a:pPr>
            <a:r>
              <a:rPr lang="en-GB" sz="2800" b="1">
                <a:latin typeface="Montserrat"/>
                <a:ea typeface="Montserrat"/>
                <a:cs typeface="Montserrat"/>
                <a:sym typeface="Montserrat"/>
              </a:rPr>
              <a:t>Train Test Split:</a:t>
            </a:r>
            <a:endParaRPr sz="2800" b="1">
              <a:latin typeface="Montserrat"/>
              <a:ea typeface="Montserrat"/>
              <a:cs typeface="Montserrat"/>
              <a:sym typeface="Montserrat"/>
            </a:endParaRPr>
          </a:p>
        </p:txBody>
      </p:sp>
      <p:sp>
        <p:nvSpPr>
          <p:cNvPr id="216" name="Google Shape;216;gdc3eb35f31_0_85"/>
          <p:cNvSpPr txBox="1">
            <a:spLocks noGrp="1"/>
          </p:cNvSpPr>
          <p:nvPr>
            <p:ph type="subTitle" idx="1"/>
          </p:nvPr>
        </p:nvSpPr>
        <p:spPr>
          <a:xfrm>
            <a:off x="462375" y="1061300"/>
            <a:ext cx="8520600" cy="36102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chemeClr val="lt1"/>
              </a:buClr>
              <a:buSzPts val="2800"/>
              <a:buFont typeface="Montserrat"/>
              <a:buChar char="●"/>
            </a:pPr>
            <a:r>
              <a:rPr lang="en-GB" sz="2400">
                <a:solidFill>
                  <a:schemeClr val="lt1"/>
                </a:solidFill>
                <a:latin typeface="Montserrat"/>
                <a:ea typeface="Montserrat"/>
                <a:cs typeface="Montserrat"/>
                <a:sym typeface="Montserrat"/>
              </a:rPr>
              <a:t>Dataset size after cleaning and featurization (61183,97)</a:t>
            </a:r>
            <a:endParaRPr sz="2400">
              <a:solidFill>
                <a:schemeClr val="lt1"/>
              </a:solidFill>
              <a:latin typeface="Montserrat"/>
              <a:ea typeface="Montserrat"/>
              <a:cs typeface="Montserrat"/>
              <a:sym typeface="Montserrat"/>
            </a:endParaRPr>
          </a:p>
          <a:p>
            <a:pPr marL="457200" lvl="0" indent="-406400" algn="l" rtl="0">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Used 80% of data in training and 20% on test.</a:t>
            </a:r>
            <a:endParaRPr>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Train data set has shape-</a:t>
            </a:r>
            <a:r>
              <a:rPr lang="en-GB" sz="2400">
                <a:solidFill>
                  <a:schemeClr val="lt1"/>
                </a:solidFill>
                <a:highlight>
                  <a:srgbClr val="FFFFFF"/>
                </a:highlight>
                <a:latin typeface="Montserrat"/>
                <a:ea typeface="Montserrat"/>
                <a:cs typeface="Montserrat"/>
                <a:sym typeface="Montserrat"/>
              </a:rPr>
              <a:t>(48946, 97) and Test dataset has shape-(12237, 97)</a:t>
            </a:r>
            <a:endParaRPr sz="2400">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dc3eb35f31_0_90"/>
          <p:cNvSpPr txBox="1">
            <a:spLocks noGrp="1"/>
          </p:cNvSpPr>
          <p:nvPr>
            <p:ph type="ctrTitle"/>
          </p:nvPr>
        </p:nvSpPr>
        <p:spPr>
          <a:xfrm>
            <a:off x="0" y="261200"/>
            <a:ext cx="8520600" cy="36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Building Classifier Models:</a:t>
            </a:r>
            <a:endParaRPr sz="5600" b="1"/>
          </a:p>
        </p:txBody>
      </p:sp>
      <p:sp>
        <p:nvSpPr>
          <p:cNvPr id="222" name="Google Shape;222;gdc3eb35f31_0_90"/>
          <p:cNvSpPr txBox="1">
            <a:spLocks noGrp="1"/>
          </p:cNvSpPr>
          <p:nvPr>
            <p:ph type="subTitle" idx="1"/>
          </p:nvPr>
        </p:nvSpPr>
        <p:spPr>
          <a:xfrm>
            <a:off x="542750" y="724325"/>
            <a:ext cx="8520600" cy="29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Models used-</a:t>
            </a:r>
            <a:endParaRPr>
              <a:solidFill>
                <a:schemeClr val="lt1"/>
              </a:solidFill>
              <a:latin typeface="Montserrat"/>
              <a:ea typeface="Montserrat"/>
              <a:cs typeface="Montserrat"/>
              <a:sym typeface="Montserrat"/>
            </a:endParaRPr>
          </a:p>
          <a:p>
            <a:pPr marL="457200" lvl="0" indent="-381000" algn="l" rtl="0">
              <a:lnSpc>
                <a:spcPct val="115000"/>
              </a:lnSpc>
              <a:spcBef>
                <a:spcPts val="90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Logistic Regression</a:t>
            </a:r>
            <a:endParaRPr sz="2400">
              <a:solidFill>
                <a:schemeClr val="lt1"/>
              </a:solidFill>
              <a:highlight>
                <a:srgbClr val="FFFFFF"/>
              </a:highlight>
              <a:latin typeface="Montserrat"/>
              <a:ea typeface="Montserrat"/>
              <a:cs typeface="Montserrat"/>
              <a:sym typeface="Montserrat"/>
            </a:endParaRPr>
          </a:p>
          <a:p>
            <a:pPr marL="457200" lvl="0" indent="-381000" algn="l" rtl="0">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LinearSVC</a:t>
            </a:r>
            <a:endParaRPr sz="2400">
              <a:solidFill>
                <a:schemeClr val="lt1"/>
              </a:solidFill>
              <a:highlight>
                <a:srgbClr val="FFFFFE"/>
              </a:highlight>
              <a:latin typeface="Montserrat"/>
              <a:ea typeface="Montserrat"/>
              <a:cs typeface="Montserrat"/>
              <a:sym typeface="Montserrat"/>
            </a:endParaRPr>
          </a:p>
          <a:p>
            <a:pPr marL="457200" lvl="0" indent="-381000" algn="l" rtl="0">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MultinomialNB</a:t>
            </a:r>
            <a:endParaRPr sz="2400">
              <a:solidFill>
                <a:schemeClr val="lt1"/>
              </a:solidFill>
              <a:highlight>
                <a:srgbClr val="FFFFFF"/>
              </a:highlight>
              <a:latin typeface="Montserrat"/>
              <a:ea typeface="Montserrat"/>
              <a:cs typeface="Montserrat"/>
              <a:sym typeface="Montserrat"/>
            </a:endParaRPr>
          </a:p>
          <a:p>
            <a:pPr marL="457200" lvl="0" indent="-381000" algn="l" rtl="0">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DecisionTreeClassifier</a:t>
            </a:r>
            <a:endParaRPr sz="2400">
              <a:solidFill>
                <a:schemeClr val="lt1"/>
              </a:solidFill>
              <a:highlight>
                <a:srgbClr val="FFFFFF"/>
              </a:highlight>
              <a:latin typeface="Montserrat"/>
              <a:ea typeface="Montserrat"/>
              <a:cs typeface="Montserrat"/>
              <a:sym typeface="Montserrat"/>
            </a:endParaRPr>
          </a:p>
          <a:p>
            <a:pPr marL="457200" lvl="0" indent="-381000" algn="l" rtl="0">
              <a:lnSpc>
                <a:spcPct val="115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Random Forest</a:t>
            </a:r>
            <a:endParaRPr sz="2400">
              <a:solidFill>
                <a:schemeClr val="lt1"/>
              </a:solidFill>
              <a:highlight>
                <a:srgbClr val="FFFFFF"/>
              </a:highlight>
              <a:latin typeface="Montserrat"/>
              <a:ea typeface="Montserrat"/>
              <a:cs typeface="Montserrat"/>
              <a:sym typeface="Montserrat"/>
            </a:endParaRPr>
          </a:p>
          <a:p>
            <a:pPr marL="457200" lvl="0" indent="-381000" algn="l" rtl="0">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GradientBoostingClassifier</a:t>
            </a:r>
            <a:endParaRPr sz="240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2400">
              <a:solidFill>
                <a:schemeClr val="lt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dc3eb35f31_0_105"/>
          <p:cNvSpPr txBox="1">
            <a:spLocks noGrp="1"/>
          </p:cNvSpPr>
          <p:nvPr>
            <p:ph type="ctrTitle"/>
          </p:nvPr>
        </p:nvSpPr>
        <p:spPr>
          <a:xfrm>
            <a:off x="-80350" y="0"/>
            <a:ext cx="85206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Different Classifier Models’ Performance:</a:t>
            </a:r>
            <a:endParaRPr sz="2800" b="1">
              <a:latin typeface="Montserrat"/>
              <a:ea typeface="Montserrat"/>
              <a:cs typeface="Montserrat"/>
              <a:sym typeface="Montserrat"/>
            </a:endParaRPr>
          </a:p>
        </p:txBody>
      </p:sp>
      <p:sp>
        <p:nvSpPr>
          <p:cNvPr id="228" name="Google Shape;228;gdc3eb35f31_0_10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29" name="Google Shape;229;gdc3eb35f31_0_105"/>
          <p:cNvPicPr preferRelativeResize="0"/>
          <p:nvPr/>
        </p:nvPicPr>
        <p:blipFill>
          <a:blip r:embed="rId3">
            <a:alphaModFix/>
          </a:blip>
          <a:stretch>
            <a:fillRect/>
          </a:stretch>
        </p:blipFill>
        <p:spPr>
          <a:xfrm>
            <a:off x="67825" y="909325"/>
            <a:ext cx="8993574" cy="2948300"/>
          </a:xfrm>
          <a:prstGeom prst="rect">
            <a:avLst/>
          </a:prstGeom>
          <a:noFill/>
          <a:ln>
            <a:noFill/>
          </a:ln>
        </p:spPr>
      </p:pic>
      <p:sp>
        <p:nvSpPr>
          <p:cNvPr id="230" name="Google Shape;230;gdc3eb35f31_0_105"/>
          <p:cNvSpPr txBox="1"/>
          <p:nvPr/>
        </p:nvSpPr>
        <p:spPr>
          <a:xfrm>
            <a:off x="311700" y="4146250"/>
            <a:ext cx="74316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en-GB">
                <a:solidFill>
                  <a:schemeClr val="lt1"/>
                </a:solidFill>
              </a:rPr>
              <a:t>Logistic Regression is the best performing model in term of accuracy as well as precision and recall value on test set</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dc3eb35f31_0_95"/>
          <p:cNvSpPr txBox="1">
            <a:spLocks noGrp="1"/>
          </p:cNvSpPr>
          <p:nvPr>
            <p:ph type="ctrTitle"/>
          </p:nvPr>
        </p:nvSpPr>
        <p:spPr>
          <a:xfrm>
            <a:off x="311700" y="620000"/>
            <a:ext cx="8520600" cy="1455600"/>
          </a:xfrm>
          <a:prstGeom prst="rect">
            <a:avLst/>
          </a:prstGeom>
        </p:spPr>
        <p:txBody>
          <a:bodyPr spcFirstLastPara="1" wrap="square" lIns="91425" tIns="91425" rIns="91425" bIns="91425" anchor="b" anchorCtr="0">
            <a:noAutofit/>
          </a:bodyPr>
          <a:lstStyle/>
          <a:p>
            <a:pPr marL="0" lvl="0" indent="0" algn="l" rtl="0">
              <a:lnSpc>
                <a:spcPct val="135714"/>
              </a:lnSpc>
              <a:spcBef>
                <a:spcPts val="0"/>
              </a:spcBef>
              <a:spcAft>
                <a:spcPts val="0"/>
              </a:spcAft>
              <a:buNone/>
            </a:pPr>
            <a:endParaRPr sz="1050">
              <a:solidFill>
                <a:srgbClr val="0000FF"/>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highlight>
                  <a:srgbClr val="FFFFFE"/>
                </a:highlight>
                <a:latin typeface="Montserrat"/>
                <a:ea typeface="Montserrat"/>
                <a:cs typeface="Montserrat"/>
                <a:sym typeface="Montserrat"/>
              </a:rPr>
              <a:t>Cross validation techniques used</a:t>
            </a:r>
            <a:endParaRPr sz="2800" b="1">
              <a:latin typeface="Montserrat"/>
              <a:ea typeface="Montserrat"/>
              <a:cs typeface="Montserrat"/>
              <a:sym typeface="Montserrat"/>
            </a:endParaRPr>
          </a:p>
          <a:p>
            <a:pPr marL="0" lvl="0" indent="0" algn="ctr" rtl="0">
              <a:spcBef>
                <a:spcPts val="0"/>
              </a:spcBef>
              <a:spcAft>
                <a:spcPts val="0"/>
              </a:spcAft>
              <a:buNone/>
            </a:pPr>
            <a:endParaRPr/>
          </a:p>
        </p:txBody>
      </p:sp>
      <p:sp>
        <p:nvSpPr>
          <p:cNvPr id="236" name="Google Shape;236;gdc3eb35f31_0_95"/>
          <p:cNvSpPr txBox="1">
            <a:spLocks noGrp="1"/>
          </p:cNvSpPr>
          <p:nvPr>
            <p:ph type="subTitle" idx="1"/>
          </p:nvPr>
        </p:nvSpPr>
        <p:spPr>
          <a:xfrm>
            <a:off x="311700" y="1412650"/>
            <a:ext cx="8520600" cy="2214000"/>
          </a:xfrm>
          <a:prstGeom prst="rect">
            <a:avLst/>
          </a:prstGeom>
        </p:spPr>
        <p:txBody>
          <a:bodyPr spcFirstLastPara="1" wrap="square" lIns="91425" tIns="91425" rIns="91425" bIns="91425" anchor="t" anchorCtr="0">
            <a:noAutofit/>
          </a:bodyPr>
          <a:lstStyle/>
          <a:p>
            <a:pPr marL="457200" lvl="0" indent="-381000" algn="l" rtl="0">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Used K-Fold and RepeatedKFold techniques in LR model</a:t>
            </a:r>
            <a:endParaRPr sz="2400">
              <a:solidFill>
                <a:schemeClr val="lt1"/>
              </a:solidFill>
              <a:highlight>
                <a:srgbClr val="FFFFFE"/>
              </a:highlight>
              <a:latin typeface="Montserrat"/>
              <a:ea typeface="Montserrat"/>
              <a:cs typeface="Montserrat"/>
              <a:sym typeface="Montserrat"/>
            </a:endParaRPr>
          </a:p>
          <a:p>
            <a:pPr marL="914400" lvl="0" indent="-381000" algn="l" rtl="0">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Implemented K=10 fold  for KFold  and K=4 for RepeatedKFold.</a:t>
            </a:r>
            <a:endParaRPr sz="2400">
              <a:solidFill>
                <a:schemeClr val="lt1"/>
              </a:solidFill>
              <a:highlight>
                <a:srgbClr val="FFFFFE"/>
              </a:highlight>
              <a:latin typeface="Montserrat"/>
              <a:ea typeface="Montserrat"/>
              <a:cs typeface="Montserrat"/>
              <a:sym typeface="Montserrat"/>
            </a:endParaRPr>
          </a:p>
          <a:p>
            <a:pPr marL="914400" lvl="0" indent="-381000" algn="l" rtl="0">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Each fold gave an accuracy of above 95% above.</a:t>
            </a:r>
            <a:endParaRPr sz="2400">
              <a:solidFill>
                <a:schemeClr val="lt1"/>
              </a:solidFill>
              <a:highlight>
                <a:srgbClr val="FFFFFE"/>
              </a:highlight>
              <a:latin typeface="Montserrat"/>
              <a:ea typeface="Montserrat"/>
              <a:cs typeface="Montserrat"/>
              <a:sym typeface="Montserrat"/>
            </a:endParaRPr>
          </a:p>
          <a:p>
            <a:pPr marL="457200" lvl="0" indent="0" algn="l" rtl="0">
              <a:lnSpc>
                <a:spcPct val="135714"/>
              </a:lnSpc>
              <a:spcBef>
                <a:spcPts val="0"/>
              </a:spcBef>
              <a:spcAft>
                <a:spcPts val="0"/>
              </a:spcAft>
              <a:buNone/>
            </a:pPr>
            <a:endParaRPr sz="240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2400">
                <a:solidFill>
                  <a:schemeClr val="lt1"/>
                </a:solidFill>
                <a:highlight>
                  <a:srgbClr val="FFFFFE"/>
                </a:highlight>
                <a:latin typeface="Montserrat"/>
                <a:ea typeface="Montserrat"/>
                <a:cs typeface="Montserrat"/>
                <a:sym typeface="Montserrat"/>
              </a:rPr>
              <a:t>	</a:t>
            </a:r>
            <a:endParaRPr sz="2400">
              <a:solidFill>
                <a:schemeClr val="lt1"/>
              </a:solidFill>
              <a:highlight>
                <a:srgbClr val="FFFFFE"/>
              </a:highlight>
              <a:latin typeface="Montserrat"/>
              <a:ea typeface="Montserrat"/>
              <a:cs typeface="Montserrat"/>
              <a:sym typeface="Montserrat"/>
            </a:endParaRPr>
          </a:p>
          <a:p>
            <a:pPr marL="457200" lvl="0" indent="0" algn="l" rtl="0">
              <a:lnSpc>
                <a:spcPct val="135714"/>
              </a:lnSpc>
              <a:spcBef>
                <a:spcPts val="0"/>
              </a:spcBef>
              <a:spcAft>
                <a:spcPts val="0"/>
              </a:spcAft>
              <a:buNone/>
            </a:pPr>
            <a:endParaRPr sz="2400">
              <a:solidFill>
                <a:schemeClr val="lt1"/>
              </a:solidFill>
              <a:highlight>
                <a:srgbClr val="FFFFFE"/>
              </a:highlight>
              <a:latin typeface="Montserrat"/>
              <a:ea typeface="Montserrat"/>
              <a:cs typeface="Montserrat"/>
              <a:sym typeface="Montserrat"/>
            </a:endParaRPr>
          </a:p>
          <a:p>
            <a:pPr marL="457200" lvl="0" indent="0" algn="l" rtl="0">
              <a:lnSpc>
                <a:spcPct val="135714"/>
              </a:lnSpc>
              <a:spcBef>
                <a:spcPts val="0"/>
              </a:spcBef>
              <a:spcAft>
                <a:spcPts val="0"/>
              </a:spcAft>
              <a:buNone/>
            </a:pPr>
            <a:endParaRPr sz="2400">
              <a:solidFill>
                <a:schemeClr val="lt1"/>
              </a:solidFill>
              <a:highlight>
                <a:srgbClr val="FFFFFE"/>
              </a:highlight>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dc3eb35f31_0_110"/>
          <p:cNvSpPr txBox="1">
            <a:spLocks noGrp="1"/>
          </p:cNvSpPr>
          <p:nvPr>
            <p:ph type="ctrTitle"/>
          </p:nvPr>
        </p:nvSpPr>
        <p:spPr>
          <a:xfrm>
            <a:off x="311700" y="744575"/>
            <a:ext cx="85206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Model performance visualization using ROC-AUC curve</a:t>
            </a:r>
            <a:endParaRPr sz="2800" b="1">
              <a:latin typeface="Montserrat"/>
              <a:ea typeface="Montserrat"/>
              <a:cs typeface="Montserrat"/>
              <a:sym typeface="Montserrat"/>
            </a:endParaRPr>
          </a:p>
        </p:txBody>
      </p:sp>
      <p:sp>
        <p:nvSpPr>
          <p:cNvPr id="242" name="Google Shape;242;gdc3eb35f31_0_11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43" name="Google Shape;243;gdc3eb35f31_0_110"/>
          <p:cNvPicPr preferRelativeResize="0"/>
          <p:nvPr/>
        </p:nvPicPr>
        <p:blipFill>
          <a:blip r:embed="rId3">
            <a:alphaModFix/>
          </a:blip>
          <a:stretch>
            <a:fillRect/>
          </a:stretch>
        </p:blipFill>
        <p:spPr>
          <a:xfrm>
            <a:off x="869325" y="1756750"/>
            <a:ext cx="7208150" cy="2825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dc3eb35f31_0_125"/>
          <p:cNvSpPr txBox="1">
            <a:spLocks noGrp="1"/>
          </p:cNvSpPr>
          <p:nvPr>
            <p:ph type="subTitle" idx="1"/>
          </p:nvPr>
        </p:nvSpPr>
        <p:spPr>
          <a:xfrm>
            <a:off x="311700" y="3893850"/>
            <a:ext cx="8520600" cy="11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Low value of threshold,higher the recall.</a:t>
            </a:r>
            <a:endParaRPr sz="2400">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latin typeface="Montserrat"/>
              <a:ea typeface="Montserrat"/>
              <a:cs typeface="Montserrat"/>
              <a:sym typeface="Montserrat"/>
            </a:endParaRPr>
          </a:p>
        </p:txBody>
      </p:sp>
      <p:pic>
        <p:nvPicPr>
          <p:cNvPr id="249" name="Google Shape;249;gdc3eb35f31_0_125"/>
          <p:cNvPicPr preferRelativeResize="0"/>
          <p:nvPr/>
        </p:nvPicPr>
        <p:blipFill>
          <a:blip r:embed="rId3">
            <a:alphaModFix/>
          </a:blip>
          <a:stretch>
            <a:fillRect/>
          </a:stretch>
        </p:blipFill>
        <p:spPr>
          <a:xfrm>
            <a:off x="840600" y="1403500"/>
            <a:ext cx="7768125" cy="2860350"/>
          </a:xfrm>
          <a:prstGeom prst="rect">
            <a:avLst/>
          </a:prstGeom>
          <a:noFill/>
          <a:ln>
            <a:noFill/>
          </a:ln>
        </p:spPr>
      </p:pic>
      <p:sp>
        <p:nvSpPr>
          <p:cNvPr id="250" name="Google Shape;250;gdc3eb35f31_0_125"/>
          <p:cNvSpPr txBox="1"/>
          <p:nvPr/>
        </p:nvSpPr>
        <p:spPr>
          <a:xfrm>
            <a:off x="840588" y="328875"/>
            <a:ext cx="7342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800" b="1">
                <a:solidFill>
                  <a:schemeClr val="dk1"/>
                </a:solidFill>
                <a:latin typeface="Montserrat"/>
                <a:ea typeface="Montserrat"/>
                <a:cs typeface="Montserrat"/>
                <a:sym typeface="Montserrat"/>
              </a:rPr>
              <a:t>Precision and recall for different threshold values</a:t>
            </a:r>
            <a:endParaRPr sz="2800" b="1">
              <a:solidFill>
                <a:schemeClr val="dk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dc3eb35f31_0_115"/>
          <p:cNvSpPr txBox="1">
            <a:spLocks noGrp="1"/>
          </p:cNvSpPr>
          <p:nvPr>
            <p:ph type="ctrTitle"/>
          </p:nvPr>
        </p:nvSpPr>
        <p:spPr>
          <a:xfrm>
            <a:off x="100725" y="74875"/>
            <a:ext cx="85206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Feature Importance</a:t>
            </a:r>
            <a:endParaRPr sz="2800" b="1">
              <a:latin typeface="Montserrat"/>
              <a:ea typeface="Montserrat"/>
              <a:cs typeface="Montserrat"/>
              <a:sym typeface="Montserrat"/>
            </a:endParaRPr>
          </a:p>
        </p:txBody>
      </p:sp>
      <p:sp>
        <p:nvSpPr>
          <p:cNvPr id="256" name="Google Shape;256;gdc3eb35f31_0_1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57" name="Google Shape;257;gdc3eb35f31_0_115"/>
          <p:cNvPicPr preferRelativeResize="0"/>
          <p:nvPr/>
        </p:nvPicPr>
        <p:blipFill>
          <a:blip r:embed="rId3">
            <a:alphaModFix/>
          </a:blip>
          <a:stretch>
            <a:fillRect/>
          </a:stretch>
        </p:blipFill>
        <p:spPr>
          <a:xfrm>
            <a:off x="527125" y="833100"/>
            <a:ext cx="8089750" cy="3477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dc3eb35f31_0_135"/>
          <p:cNvSpPr txBox="1">
            <a:spLocks noGrp="1"/>
          </p:cNvSpPr>
          <p:nvPr>
            <p:ph type="ctrTitle"/>
          </p:nvPr>
        </p:nvSpPr>
        <p:spPr>
          <a:xfrm>
            <a:off x="311700" y="416550"/>
            <a:ext cx="8520600" cy="68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Conclusion</a:t>
            </a:r>
            <a:endParaRPr sz="2800" b="1"/>
          </a:p>
        </p:txBody>
      </p:sp>
      <p:sp>
        <p:nvSpPr>
          <p:cNvPr id="263" name="Google Shape;263;gdc3eb35f31_0_135"/>
          <p:cNvSpPr txBox="1">
            <a:spLocks noGrp="1"/>
          </p:cNvSpPr>
          <p:nvPr>
            <p:ph type="subTitle" idx="1"/>
          </p:nvPr>
        </p:nvSpPr>
        <p:spPr>
          <a:xfrm>
            <a:off x="311700" y="1249650"/>
            <a:ext cx="8520600" cy="23772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60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We have built classifier models using 6 different types of classifiers and all these are able to give accuracy of more than 95%.</a:t>
            </a:r>
            <a:endParaRPr sz="2400">
              <a:solidFill>
                <a:schemeClr val="lt1"/>
              </a:solidFill>
              <a:highlight>
                <a:srgbClr val="FFFFFF"/>
              </a:highlight>
              <a:latin typeface="Montserrat"/>
              <a:ea typeface="Montserrat"/>
              <a:cs typeface="Montserrat"/>
              <a:sym typeface="Montserrat"/>
            </a:endParaRPr>
          </a:p>
          <a:p>
            <a:pPr marL="457200" lvl="0" indent="-381000" algn="l" rtl="0">
              <a:lnSpc>
                <a:spcPct val="115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The most important features are Overall rating and Value for money that contribute to a model's prediction.</a:t>
            </a:r>
            <a:endParaRPr sz="2400">
              <a:solidFill>
                <a:schemeClr val="lt1"/>
              </a:solidFill>
              <a:highlight>
                <a:srgbClr val="FFFFFF"/>
              </a:highlight>
              <a:latin typeface="Montserrat"/>
              <a:ea typeface="Montserrat"/>
              <a:cs typeface="Montserrat"/>
              <a:sym typeface="Montserrat"/>
            </a:endParaRPr>
          </a:p>
          <a:p>
            <a:pPr marL="457200" lvl="0" indent="-381000" algn="l" rtl="0">
              <a:lnSpc>
                <a:spcPct val="115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The classifier model developed will enable airlines ability to identify impactful passengers who can help in bringing more revenue.</a:t>
            </a:r>
            <a:endParaRPr sz="24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gdc3eb35f31_0_5"/>
          <p:cNvSpPr txBox="1">
            <a:spLocks noGrp="1"/>
          </p:cNvSpPr>
          <p:nvPr>
            <p:ph type="ctrTitle"/>
          </p:nvPr>
        </p:nvSpPr>
        <p:spPr>
          <a:xfrm>
            <a:off x="311700" y="307875"/>
            <a:ext cx="8520600" cy="68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Problem Statement:</a:t>
            </a:r>
            <a:endParaRPr sz="2800"/>
          </a:p>
        </p:txBody>
      </p:sp>
      <p:sp>
        <p:nvSpPr>
          <p:cNvPr id="70" name="Google Shape;70;gdc3eb35f31_0_5"/>
          <p:cNvSpPr txBox="1">
            <a:spLocks noGrp="1"/>
          </p:cNvSpPr>
          <p:nvPr>
            <p:ph type="subTitle" idx="1"/>
          </p:nvPr>
        </p:nvSpPr>
        <p:spPr>
          <a:xfrm>
            <a:off x="311700" y="1177275"/>
            <a:ext cx="8520600" cy="2449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Data is scraped in Spring 2019 from Skytrax website. </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Data includes airline reviews from 2006 to 2019 for popular airlines around the world with multiple choice and free text questions. </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The main objective is to predict whether passengers will refer the airline to their friends.</a:t>
            </a:r>
            <a:endParaRPr sz="2400">
              <a:solidFill>
                <a:schemeClr val="lt1"/>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dc3eb35f31_0_140"/>
          <p:cNvSpPr txBox="1">
            <a:spLocks noGrp="1"/>
          </p:cNvSpPr>
          <p:nvPr>
            <p:ph type="ctrTitle"/>
          </p:nvPr>
        </p:nvSpPr>
        <p:spPr>
          <a:xfrm>
            <a:off x="171050" y="322575"/>
            <a:ext cx="8520600" cy="52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Improvement</a:t>
            </a:r>
            <a:endParaRPr/>
          </a:p>
        </p:txBody>
      </p:sp>
      <p:sp>
        <p:nvSpPr>
          <p:cNvPr id="269" name="Google Shape;269;gdc3eb35f31_0_140"/>
          <p:cNvSpPr txBox="1">
            <a:spLocks noGrp="1"/>
          </p:cNvSpPr>
          <p:nvPr>
            <p:ph type="subTitle" idx="1"/>
          </p:nvPr>
        </p:nvSpPr>
        <p:spPr>
          <a:xfrm>
            <a:off x="472425" y="1464750"/>
            <a:ext cx="8520600" cy="22140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Clr>
                <a:schemeClr val="lt1"/>
              </a:buClr>
              <a:buSzPts val="2600"/>
              <a:buFont typeface="Montserrat"/>
              <a:buChar char="●"/>
            </a:pPr>
            <a:r>
              <a:rPr lang="en-GB" sz="2600">
                <a:solidFill>
                  <a:schemeClr val="lt1"/>
                </a:solidFill>
                <a:latin typeface="Montserrat"/>
                <a:ea typeface="Montserrat"/>
                <a:cs typeface="Montserrat"/>
                <a:sym typeface="Montserrat"/>
              </a:rPr>
              <a:t>Extra features such as flight delay time, pilot experience can be added to improve more accurate prediction.</a:t>
            </a:r>
            <a:endParaRPr sz="2600">
              <a:solidFill>
                <a:schemeClr val="lt1"/>
              </a:solidFill>
              <a:latin typeface="Montserrat"/>
              <a:ea typeface="Montserrat"/>
              <a:cs typeface="Montserrat"/>
              <a:sym typeface="Montserrat"/>
            </a:endParaRPr>
          </a:p>
          <a:p>
            <a:pPr marL="457200" lvl="0" indent="-393700" algn="l" rtl="0">
              <a:spcBef>
                <a:spcPts val="0"/>
              </a:spcBef>
              <a:spcAft>
                <a:spcPts val="0"/>
              </a:spcAft>
              <a:buClr>
                <a:schemeClr val="lt1"/>
              </a:buClr>
              <a:buSzPts val="2600"/>
              <a:buFont typeface="Montserrat"/>
              <a:buChar char="●"/>
            </a:pPr>
            <a:r>
              <a:rPr lang="en-GB" sz="2600">
                <a:solidFill>
                  <a:schemeClr val="lt1"/>
                </a:solidFill>
                <a:latin typeface="Montserrat"/>
                <a:ea typeface="Montserrat"/>
                <a:cs typeface="Montserrat"/>
                <a:sym typeface="Montserrat"/>
              </a:rPr>
              <a:t>Increasing the data size.</a:t>
            </a:r>
            <a:endParaRPr sz="2600">
              <a:solidFill>
                <a:schemeClr val="lt1"/>
              </a:solidFill>
              <a:latin typeface="Montserrat"/>
              <a:ea typeface="Montserrat"/>
              <a:cs typeface="Montserrat"/>
              <a:sym typeface="Montserrat"/>
            </a:endParaRPr>
          </a:p>
          <a:p>
            <a:pPr marL="457200" lvl="0" indent="-393700" algn="l" rtl="0">
              <a:spcBef>
                <a:spcPts val="0"/>
              </a:spcBef>
              <a:spcAft>
                <a:spcPts val="0"/>
              </a:spcAft>
              <a:buClr>
                <a:schemeClr val="lt1"/>
              </a:buClr>
              <a:buSzPts val="2600"/>
              <a:buFont typeface="Montserrat"/>
              <a:buChar char="●"/>
            </a:pPr>
            <a:r>
              <a:rPr lang="en-GB" sz="2600">
                <a:solidFill>
                  <a:schemeClr val="lt1"/>
                </a:solidFill>
                <a:latin typeface="Montserrat"/>
                <a:ea typeface="Montserrat"/>
                <a:cs typeface="Montserrat"/>
                <a:sym typeface="Montserrat"/>
              </a:rPr>
              <a:t>Working on removing more anomaly from data.</a:t>
            </a:r>
            <a:endParaRPr sz="260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400">
              <a:solidFill>
                <a:schemeClr val="lt1"/>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dc3ad2b76d_0_54"/>
          <p:cNvSpPr txBox="1">
            <a:spLocks noGrp="1"/>
          </p:cNvSpPr>
          <p:nvPr>
            <p:ph type="ctrTitle"/>
          </p:nvPr>
        </p:nvSpPr>
        <p:spPr>
          <a:xfrm>
            <a:off x="80650" y="192050"/>
            <a:ext cx="8520600" cy="55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Challenges</a:t>
            </a:r>
            <a:endParaRPr sz="2800" b="1">
              <a:latin typeface="Montserrat"/>
              <a:ea typeface="Montserrat"/>
              <a:cs typeface="Montserrat"/>
              <a:sym typeface="Montserrat"/>
            </a:endParaRPr>
          </a:p>
        </p:txBody>
      </p:sp>
      <p:sp>
        <p:nvSpPr>
          <p:cNvPr id="275" name="Google Shape;275;gdc3ad2b76d_0_54"/>
          <p:cNvSpPr txBox="1">
            <a:spLocks noGrp="1"/>
          </p:cNvSpPr>
          <p:nvPr>
            <p:ph type="subTitle" idx="1"/>
          </p:nvPr>
        </p:nvSpPr>
        <p:spPr>
          <a:xfrm>
            <a:off x="311700" y="1153325"/>
            <a:ext cx="8520600" cy="30090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Imputing target variable missing values.</a:t>
            </a:r>
            <a:endParaRPr>
              <a:solidFill>
                <a:schemeClr val="lt1"/>
              </a:solidFill>
              <a:latin typeface="Montserrat"/>
              <a:ea typeface="Montserrat"/>
              <a:cs typeface="Montserrat"/>
              <a:sym typeface="Montserrat"/>
            </a:endParaRPr>
          </a:p>
          <a:p>
            <a:pPr marL="457200" lvl="0" indent="-406400" algn="l" rtl="0">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Anomaly in the Dataset.</a:t>
            </a:r>
            <a:endParaRPr>
              <a:solidFill>
                <a:schemeClr val="lt1"/>
              </a:solidFill>
              <a:latin typeface="Montserrat"/>
              <a:ea typeface="Montserrat"/>
              <a:cs typeface="Montserrat"/>
              <a:sym typeface="Montserrat"/>
            </a:endParaRPr>
          </a:p>
          <a:p>
            <a:pPr marL="457200" lvl="0" indent="-406400" algn="l" rtl="0">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Limited data.</a:t>
            </a:r>
            <a:endParaRPr>
              <a:solidFill>
                <a:schemeClr val="lt1"/>
              </a:solidFill>
              <a:latin typeface="Montserrat"/>
              <a:ea typeface="Montserrat"/>
              <a:cs typeface="Montserrat"/>
              <a:sym typeface="Montserrat"/>
            </a:endParaRPr>
          </a:p>
          <a:p>
            <a:pPr marL="457200" lvl="0" indent="-406400" algn="l" rtl="0">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Chance of overfitting.</a:t>
            </a:r>
            <a:endParaRPr>
              <a:solidFill>
                <a:schemeClr val="lt1"/>
              </a:solidFill>
              <a:latin typeface="Montserrat"/>
              <a:ea typeface="Montserrat"/>
              <a:cs typeface="Montserrat"/>
              <a:sym typeface="Montserrat"/>
            </a:endParaRPr>
          </a:p>
          <a:p>
            <a:pPr marL="457200" lvl="0" indent="-406400" algn="l" rtl="0">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Most of the engineered features was not much improving the model accuracy.</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dc3ad2b76d_0_5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a:p>
        </p:txBody>
      </p:sp>
      <p:sp>
        <p:nvSpPr>
          <p:cNvPr id="281" name="Google Shape;281;gdc3ad2b76d_0_5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dc3eb35f31_0_10"/>
          <p:cNvSpPr txBox="1">
            <a:spLocks noGrp="1"/>
          </p:cNvSpPr>
          <p:nvPr>
            <p:ph type="ctrTitle"/>
          </p:nvPr>
        </p:nvSpPr>
        <p:spPr>
          <a:xfrm>
            <a:off x="311700" y="163000"/>
            <a:ext cx="8520600" cy="72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Data Summary:</a:t>
            </a:r>
            <a:endParaRPr/>
          </a:p>
        </p:txBody>
      </p:sp>
      <p:sp>
        <p:nvSpPr>
          <p:cNvPr id="76" name="Google Shape;76;gdc3eb35f31_0_10"/>
          <p:cNvSpPr txBox="1">
            <a:spLocks noGrp="1"/>
          </p:cNvSpPr>
          <p:nvPr>
            <p:ph type="subTitle" idx="1"/>
          </p:nvPr>
        </p:nvSpPr>
        <p:spPr>
          <a:xfrm>
            <a:off x="311700" y="887500"/>
            <a:ext cx="8699400" cy="412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chemeClr val="lt1"/>
                </a:solidFill>
                <a:latin typeface="Montserrat SemiBold"/>
                <a:ea typeface="Montserrat SemiBold"/>
                <a:cs typeface="Montserrat SemiBold"/>
                <a:sym typeface="Montserrat SemiBold"/>
              </a:rPr>
              <a:t>Data set name</a:t>
            </a:r>
            <a:r>
              <a:rPr lang="en-GB" sz="2400">
                <a:solidFill>
                  <a:schemeClr val="lt1"/>
                </a:solidFill>
                <a:latin typeface="Montserrat"/>
                <a:ea typeface="Montserrat"/>
                <a:cs typeface="Montserrat"/>
                <a:sym typeface="Montserrat"/>
              </a:rPr>
              <a:t>-- </a:t>
            </a:r>
            <a:r>
              <a:rPr lang="en-GB" sz="2400">
                <a:solidFill>
                  <a:schemeClr val="lt1"/>
                </a:solidFill>
                <a:highlight>
                  <a:srgbClr val="F7F7F7"/>
                </a:highlight>
                <a:latin typeface="Montserrat"/>
                <a:ea typeface="Montserrat"/>
                <a:cs typeface="Montserrat"/>
                <a:sym typeface="Montserrat"/>
              </a:rPr>
              <a:t>data_airline_reviews.xlsx</a:t>
            </a:r>
            <a:endParaRPr sz="2400">
              <a:solidFill>
                <a:schemeClr val="lt1"/>
              </a:solidFill>
              <a:latin typeface="Montserrat"/>
              <a:ea typeface="Montserrat"/>
              <a:cs typeface="Montserrat"/>
              <a:sym typeface="Montserrat"/>
            </a:endParaRPr>
          </a:p>
          <a:p>
            <a:pPr marL="0" lvl="0" indent="0" algn="l" rtl="0">
              <a:spcBef>
                <a:spcPts val="0"/>
              </a:spcBef>
              <a:spcAft>
                <a:spcPts val="0"/>
              </a:spcAft>
              <a:buNone/>
            </a:pPr>
            <a:endParaRPr sz="2400">
              <a:solidFill>
                <a:schemeClr val="lt1"/>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GB" sz="2400">
                <a:solidFill>
                  <a:schemeClr val="lt1"/>
                </a:solidFill>
                <a:latin typeface="Montserrat SemiBold"/>
                <a:ea typeface="Montserrat SemiBold"/>
                <a:cs typeface="Montserrat SemiBold"/>
                <a:sym typeface="Montserrat SemiBold"/>
              </a:rPr>
              <a:t>Shape</a:t>
            </a:r>
            <a:r>
              <a:rPr lang="en-GB" sz="2400">
                <a:solidFill>
                  <a:schemeClr val="lt1"/>
                </a:solidFill>
                <a:latin typeface="Montserrat"/>
                <a:ea typeface="Montserrat"/>
                <a:cs typeface="Montserrat"/>
                <a:sym typeface="Montserrat"/>
              </a:rPr>
              <a:t>-- (131895,17)</a:t>
            </a:r>
            <a:endParaRPr sz="2400">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2400">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2400">
                <a:solidFill>
                  <a:schemeClr val="lt1"/>
                </a:solidFill>
                <a:latin typeface="Montserrat SemiBold"/>
                <a:ea typeface="Montserrat SemiBold"/>
                <a:cs typeface="Montserrat SemiBold"/>
                <a:sym typeface="Montserrat SemiBold"/>
              </a:rPr>
              <a:t>Columns-- </a:t>
            </a:r>
            <a:endParaRPr sz="2400">
              <a:solidFill>
                <a:schemeClr val="lt1"/>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GB" sz="2000">
                <a:solidFill>
                  <a:schemeClr val="lt1"/>
                </a:solidFill>
                <a:latin typeface="Montserrat"/>
                <a:ea typeface="Montserrat"/>
                <a:cs typeface="Montserrat"/>
                <a:sym typeface="Montserrat"/>
              </a:rPr>
              <a:t>[</a:t>
            </a:r>
            <a:r>
              <a:rPr lang="en-GB" sz="2000">
                <a:solidFill>
                  <a:schemeClr val="lt1"/>
                </a:solidFill>
                <a:highlight>
                  <a:srgbClr val="FFFFFF"/>
                </a:highlight>
                <a:latin typeface="Montserrat"/>
                <a:ea typeface="Montserrat"/>
                <a:cs typeface="Montserrat"/>
                <a:sym typeface="Montserrat"/>
              </a:rPr>
              <a:t>'airline', 'author', 'review_date', 'customer_review', 'aircraft', 'traveller_type', 'cabin', 'route', 'date_flown', 'overall_score',</a:t>
            </a:r>
            <a:endParaRPr sz="2000">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2000">
                <a:solidFill>
                  <a:schemeClr val="lt1"/>
                </a:solidFill>
                <a:highlight>
                  <a:srgbClr val="FFFFFF"/>
                </a:highlight>
                <a:latin typeface="Montserrat"/>
                <a:ea typeface="Montserrat"/>
                <a:cs typeface="Montserrat"/>
                <a:sym typeface="Montserrat"/>
              </a:rPr>
              <a:t>'seat_comfort', 'cabin_service', 'food_bev', 'entertainment', 'ground_service', 'value_for_money', </a:t>
            </a:r>
            <a:endParaRPr sz="2000">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2000">
                <a:solidFill>
                  <a:schemeClr val="lt1"/>
                </a:solidFill>
                <a:highlight>
                  <a:srgbClr val="FFFFFF"/>
                </a:highlight>
                <a:latin typeface="Montserrat"/>
                <a:ea typeface="Montserrat"/>
                <a:cs typeface="Montserrat"/>
                <a:sym typeface="Montserrat"/>
              </a:rPr>
              <a:t>'recommended'</a:t>
            </a:r>
            <a:r>
              <a:rPr lang="en-GB" sz="2000">
                <a:solidFill>
                  <a:schemeClr val="lt1"/>
                </a:solidFill>
                <a:latin typeface="Montserrat"/>
                <a:ea typeface="Montserrat"/>
                <a:cs typeface="Montserrat"/>
                <a:sym typeface="Montserrat"/>
              </a:rPr>
              <a:t>]</a:t>
            </a:r>
            <a:endParaRPr sz="2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dc56bf9814_6_5"/>
          <p:cNvSpPr txBox="1">
            <a:spLocks noGrp="1"/>
          </p:cNvSpPr>
          <p:nvPr>
            <p:ph type="ctrTitle"/>
          </p:nvPr>
        </p:nvSpPr>
        <p:spPr>
          <a:xfrm>
            <a:off x="90675" y="190875"/>
            <a:ext cx="85206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Understanding Data:</a:t>
            </a:r>
            <a:endParaRPr sz="2800" b="1">
              <a:latin typeface="Montserrat"/>
              <a:ea typeface="Montserrat"/>
              <a:cs typeface="Montserrat"/>
              <a:sym typeface="Montserrat"/>
            </a:endParaRPr>
          </a:p>
        </p:txBody>
      </p:sp>
      <p:pic>
        <p:nvPicPr>
          <p:cNvPr id="82" name="Google Shape;82;gdc56bf9814_6_5"/>
          <p:cNvPicPr preferRelativeResize="0"/>
          <p:nvPr/>
        </p:nvPicPr>
        <p:blipFill>
          <a:blip r:embed="rId3">
            <a:alphaModFix/>
          </a:blip>
          <a:stretch>
            <a:fillRect/>
          </a:stretch>
        </p:blipFill>
        <p:spPr>
          <a:xfrm>
            <a:off x="162450" y="888375"/>
            <a:ext cx="5433125" cy="3741075"/>
          </a:xfrm>
          <a:prstGeom prst="rect">
            <a:avLst/>
          </a:prstGeom>
          <a:noFill/>
          <a:ln>
            <a:noFill/>
          </a:ln>
        </p:spPr>
      </p:pic>
      <p:sp>
        <p:nvSpPr>
          <p:cNvPr id="83" name="Google Shape;83;gdc56bf9814_6_5"/>
          <p:cNvSpPr txBox="1"/>
          <p:nvPr/>
        </p:nvSpPr>
        <p:spPr>
          <a:xfrm>
            <a:off x="5900375" y="1620800"/>
            <a:ext cx="3000000" cy="173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800">
                <a:latin typeface="Montserrat"/>
                <a:ea typeface="Montserrat"/>
                <a:cs typeface="Montserrat"/>
                <a:sym typeface="Montserrat"/>
              </a:rPr>
              <a:t>Person feedback left by confirmed customers of most of the world's major airlines make up the dataset.</a:t>
            </a:r>
            <a:endParaRPr sz="2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dc3eb35f31_0_15"/>
          <p:cNvSpPr txBox="1">
            <a:spLocks noGrp="1"/>
          </p:cNvSpPr>
          <p:nvPr>
            <p:ph type="ctrTitle"/>
          </p:nvPr>
        </p:nvSpPr>
        <p:spPr>
          <a:xfrm>
            <a:off x="311700" y="90550"/>
            <a:ext cx="8520600" cy="7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Data Cleaning:</a:t>
            </a:r>
            <a:endParaRPr/>
          </a:p>
        </p:txBody>
      </p:sp>
      <p:sp>
        <p:nvSpPr>
          <p:cNvPr id="89" name="Google Shape;89;gdc3eb35f31_0_15"/>
          <p:cNvSpPr txBox="1">
            <a:spLocks noGrp="1"/>
          </p:cNvSpPr>
          <p:nvPr>
            <p:ph type="subTitle" idx="1"/>
          </p:nvPr>
        </p:nvSpPr>
        <p:spPr>
          <a:xfrm>
            <a:off x="311700" y="778775"/>
            <a:ext cx="8520600" cy="941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a:solidFill>
                  <a:schemeClr val="lt1"/>
                </a:solidFill>
                <a:highlight>
                  <a:srgbClr val="FFFFFF"/>
                </a:highlight>
                <a:latin typeface="Montserrat"/>
                <a:ea typeface="Montserrat"/>
                <a:cs typeface="Montserrat"/>
                <a:sym typeface="Montserrat"/>
              </a:rPr>
              <a:t>NAN values in alternate rows</a:t>
            </a:r>
            <a:endParaRPr sz="1600">
              <a:solidFill>
                <a:schemeClr val="lt1"/>
              </a:solidFill>
              <a:highlight>
                <a:srgbClr val="FFFFFF"/>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highlight>
                  <a:srgbClr val="FFFFFF"/>
                </a:highlight>
                <a:latin typeface="Montserrat"/>
                <a:ea typeface="Montserrat"/>
                <a:cs typeface="Montserrat"/>
                <a:sym typeface="Montserrat"/>
              </a:rPr>
              <a:t>Dropped 70711 duplicate rows(53.61% of total rows)</a:t>
            </a:r>
            <a:endParaRPr sz="1600">
              <a:solidFill>
                <a:schemeClr val="lt1"/>
              </a:solidFill>
              <a:highlight>
                <a:srgbClr val="FFFFFF"/>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highlight>
                  <a:srgbClr val="FFFFFF"/>
                </a:highlight>
                <a:latin typeface="Montserrat"/>
                <a:ea typeface="Montserrat"/>
                <a:cs typeface="Montserrat"/>
                <a:sym typeface="Montserrat"/>
              </a:rPr>
              <a:t>Left with rows 61183</a:t>
            </a:r>
            <a:endParaRPr sz="1600">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2400">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24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24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2400" b="1">
              <a:solidFill>
                <a:schemeClr val="lt1"/>
              </a:solidFill>
              <a:highlight>
                <a:srgbClr val="FFFFFF"/>
              </a:highlight>
              <a:latin typeface="Montserrat"/>
              <a:ea typeface="Montserrat"/>
              <a:cs typeface="Montserrat"/>
              <a:sym typeface="Montserrat"/>
            </a:endParaRPr>
          </a:p>
        </p:txBody>
      </p:sp>
      <p:pic>
        <p:nvPicPr>
          <p:cNvPr id="90" name="Google Shape;90;gdc3eb35f31_0_15"/>
          <p:cNvPicPr preferRelativeResize="0"/>
          <p:nvPr/>
        </p:nvPicPr>
        <p:blipFill>
          <a:blip r:embed="rId3">
            <a:alphaModFix/>
          </a:blip>
          <a:stretch>
            <a:fillRect/>
          </a:stretch>
        </p:blipFill>
        <p:spPr>
          <a:xfrm>
            <a:off x="4572000" y="1765325"/>
            <a:ext cx="4260300" cy="2440125"/>
          </a:xfrm>
          <a:prstGeom prst="rect">
            <a:avLst/>
          </a:prstGeom>
          <a:noFill/>
          <a:ln>
            <a:noFill/>
          </a:ln>
        </p:spPr>
      </p:pic>
      <p:pic>
        <p:nvPicPr>
          <p:cNvPr id="91" name="Google Shape;91;gdc3eb35f31_0_15"/>
          <p:cNvPicPr preferRelativeResize="0"/>
          <p:nvPr/>
        </p:nvPicPr>
        <p:blipFill>
          <a:blip r:embed="rId4">
            <a:alphaModFix/>
          </a:blip>
          <a:stretch>
            <a:fillRect/>
          </a:stretch>
        </p:blipFill>
        <p:spPr>
          <a:xfrm>
            <a:off x="124450" y="1765325"/>
            <a:ext cx="4168325" cy="2400325"/>
          </a:xfrm>
          <a:prstGeom prst="rect">
            <a:avLst/>
          </a:prstGeom>
          <a:noFill/>
          <a:ln>
            <a:noFill/>
          </a:ln>
        </p:spPr>
      </p:pic>
      <p:sp>
        <p:nvSpPr>
          <p:cNvPr id="92" name="Google Shape;92;gdc3eb35f31_0_15"/>
          <p:cNvSpPr txBox="1"/>
          <p:nvPr/>
        </p:nvSpPr>
        <p:spPr>
          <a:xfrm>
            <a:off x="704075" y="4210500"/>
            <a:ext cx="323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Fig: Before removing the alternative rows with all NaN values. </a:t>
            </a:r>
            <a:endParaRPr sz="800"/>
          </a:p>
        </p:txBody>
      </p:sp>
      <p:sp>
        <p:nvSpPr>
          <p:cNvPr id="93" name="Google Shape;93;gdc3eb35f31_0_15"/>
          <p:cNvSpPr txBox="1"/>
          <p:nvPr/>
        </p:nvSpPr>
        <p:spPr>
          <a:xfrm>
            <a:off x="5432800" y="4250300"/>
            <a:ext cx="3000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Fig: After removing the alternative rows with all NaN values.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dc3eb35f31_0_65"/>
          <p:cNvSpPr txBox="1">
            <a:spLocks noGrp="1"/>
          </p:cNvSpPr>
          <p:nvPr>
            <p:ph type="ctrTitle"/>
          </p:nvPr>
        </p:nvSpPr>
        <p:spPr>
          <a:xfrm>
            <a:off x="211225" y="894075"/>
            <a:ext cx="7544100" cy="633000"/>
          </a:xfrm>
          <a:prstGeom prst="rect">
            <a:avLst/>
          </a:prstGeom>
        </p:spPr>
        <p:txBody>
          <a:bodyPr spcFirstLastPara="1" wrap="square" lIns="91425" tIns="0" rIns="91425" bIns="0" anchor="b" anchorCtr="0">
            <a:noAutofit/>
          </a:bodyPr>
          <a:lstStyle/>
          <a:p>
            <a:pPr marL="0" lvl="0" indent="0" algn="l" rtl="0">
              <a:lnSpc>
                <a:spcPct val="115000"/>
              </a:lnSpc>
              <a:spcBef>
                <a:spcPts val="700"/>
              </a:spcBef>
              <a:spcAft>
                <a:spcPts val="0"/>
              </a:spcAft>
              <a:buNone/>
            </a:pPr>
            <a:r>
              <a:rPr lang="en-GB" sz="2800" b="1">
                <a:highlight>
                  <a:srgbClr val="FFFFFF"/>
                </a:highlight>
                <a:latin typeface="Montserrat"/>
                <a:ea typeface="Montserrat"/>
                <a:cs typeface="Montserrat"/>
                <a:sym typeface="Montserrat"/>
              </a:rPr>
              <a:t>Checking Imbalance in Target Column:</a:t>
            </a:r>
            <a:endParaRPr sz="2800" b="1">
              <a:highlight>
                <a:srgbClr val="FFFFFF"/>
              </a:highlight>
              <a:latin typeface="Montserrat"/>
              <a:ea typeface="Montserrat"/>
              <a:cs typeface="Montserrat"/>
              <a:sym typeface="Montserrat"/>
            </a:endParaRPr>
          </a:p>
          <a:p>
            <a:pPr marL="0" lvl="0" indent="0" algn="ctr" rtl="0">
              <a:spcBef>
                <a:spcPts val="700"/>
              </a:spcBef>
              <a:spcAft>
                <a:spcPts val="0"/>
              </a:spcAft>
              <a:buNone/>
            </a:pPr>
            <a:endParaRPr/>
          </a:p>
        </p:txBody>
      </p:sp>
      <p:sp>
        <p:nvSpPr>
          <p:cNvPr id="99" name="Google Shape;99;gdc3eb35f31_0_65"/>
          <p:cNvSpPr txBox="1">
            <a:spLocks noGrp="1"/>
          </p:cNvSpPr>
          <p:nvPr>
            <p:ph type="subTitle" idx="1"/>
          </p:nvPr>
        </p:nvSpPr>
        <p:spPr>
          <a:xfrm>
            <a:off x="120550" y="4049675"/>
            <a:ext cx="8661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chemeClr val="lt1"/>
                </a:solidFill>
                <a:latin typeface="Montserrat"/>
                <a:ea typeface="Montserrat"/>
                <a:cs typeface="Montserrat"/>
                <a:sym typeface="Montserrat"/>
              </a:rPr>
              <a:t>Dataset given is not under the influence of imbalances</a:t>
            </a:r>
            <a:endParaRPr sz="2400">
              <a:solidFill>
                <a:schemeClr val="lt1"/>
              </a:solidFill>
              <a:latin typeface="Montserrat"/>
              <a:ea typeface="Montserrat"/>
              <a:cs typeface="Montserrat"/>
              <a:sym typeface="Montserrat"/>
            </a:endParaRPr>
          </a:p>
        </p:txBody>
      </p:sp>
      <p:pic>
        <p:nvPicPr>
          <p:cNvPr id="100" name="Google Shape;100;gdc3eb35f31_0_65"/>
          <p:cNvPicPr preferRelativeResize="0"/>
          <p:nvPr/>
        </p:nvPicPr>
        <p:blipFill>
          <a:blip r:embed="rId3">
            <a:alphaModFix/>
          </a:blip>
          <a:stretch>
            <a:fillRect/>
          </a:stretch>
        </p:blipFill>
        <p:spPr>
          <a:xfrm>
            <a:off x="1624050" y="940000"/>
            <a:ext cx="4574275" cy="2897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dc3eb35f31_0_25"/>
          <p:cNvSpPr txBox="1">
            <a:spLocks noGrp="1"/>
          </p:cNvSpPr>
          <p:nvPr>
            <p:ph type="ctrTitle"/>
          </p:nvPr>
        </p:nvSpPr>
        <p:spPr>
          <a:xfrm>
            <a:off x="311700" y="163000"/>
            <a:ext cx="85206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Inferences from Visualization of Features:</a:t>
            </a:r>
            <a:endParaRPr sz="5600" b="1"/>
          </a:p>
        </p:txBody>
      </p:sp>
      <p:sp>
        <p:nvSpPr>
          <p:cNvPr id="106" name="Google Shape;106;gdc3eb35f31_0_25"/>
          <p:cNvSpPr txBox="1">
            <a:spLocks noGrp="1"/>
          </p:cNvSpPr>
          <p:nvPr>
            <p:ph type="subTitle" idx="1"/>
          </p:nvPr>
        </p:nvSpPr>
        <p:spPr>
          <a:xfrm>
            <a:off x="311700" y="941800"/>
            <a:ext cx="8520600" cy="4201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Top 5 aircraft types and airlines</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Which season of a year people prefer to travel and what are the </a:t>
            </a:r>
            <a:r>
              <a:rPr lang="en-GB" sz="2400">
                <a:solidFill>
                  <a:schemeClr val="lt1"/>
                </a:solidFill>
                <a:latin typeface="Montserrat"/>
                <a:ea typeface="Montserrat"/>
                <a:cs typeface="Montserrat"/>
                <a:sym typeface="Montserrat"/>
              </a:rPr>
              <a:t>top 5 routes</a:t>
            </a:r>
            <a:r>
              <a:rPr lang="en-GB" sz="2400">
                <a:solidFill>
                  <a:schemeClr val="lt1"/>
                </a:solidFill>
                <a:highlight>
                  <a:srgbClr val="FFFFFE"/>
                </a:highlight>
                <a:latin typeface="Montserrat"/>
                <a:ea typeface="Montserrat"/>
                <a:cs typeface="Montserrat"/>
                <a:sym typeface="Montserrat"/>
              </a:rPr>
              <a:t>?</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Do people travel in group and which cabin class, they prefer?</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How Overall rating relates to passenger Recommendation?</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Top words in passenger Reviews</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Correlation among different rating types</a:t>
            </a:r>
            <a:endParaRPr sz="240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4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dc3eb35f31_0_20"/>
          <p:cNvSpPr txBox="1">
            <a:spLocks noGrp="1"/>
          </p:cNvSpPr>
          <p:nvPr>
            <p:ph type="ctrTitle"/>
          </p:nvPr>
        </p:nvSpPr>
        <p:spPr>
          <a:xfrm>
            <a:off x="311700" y="217325"/>
            <a:ext cx="8520600" cy="1557600"/>
          </a:xfrm>
          <a:prstGeom prst="rect">
            <a:avLst/>
          </a:prstGeom>
        </p:spPr>
        <p:txBody>
          <a:bodyPr spcFirstLastPara="1" wrap="square" lIns="91425" tIns="91425" rIns="91425" bIns="91425" anchor="b" anchorCtr="0">
            <a:noAutofit/>
          </a:bodyPr>
          <a:lstStyle/>
          <a:p>
            <a:pPr marL="0" lvl="0" indent="0" algn="l" rtl="0">
              <a:lnSpc>
                <a:spcPct val="135714"/>
              </a:lnSpc>
              <a:spcBef>
                <a:spcPts val="0"/>
              </a:spcBef>
              <a:spcAft>
                <a:spcPts val="0"/>
              </a:spcAft>
              <a:buNone/>
            </a:pPr>
            <a:r>
              <a:rPr lang="en-GB" sz="2800" b="1">
                <a:highlight>
                  <a:srgbClr val="FFFFFE"/>
                </a:highlight>
                <a:latin typeface="Montserrat"/>
                <a:ea typeface="Montserrat"/>
                <a:cs typeface="Montserrat"/>
                <a:sym typeface="Montserrat"/>
              </a:rPr>
              <a:t>Top 5 aircraft types and airlines:</a:t>
            </a:r>
            <a:endParaRPr sz="2800" b="1">
              <a:highlight>
                <a:srgbClr val="FFFFFE"/>
              </a:highlight>
              <a:latin typeface="Montserrat"/>
              <a:ea typeface="Montserrat"/>
              <a:cs typeface="Montserrat"/>
              <a:sym typeface="Montserrat"/>
            </a:endParaRPr>
          </a:p>
          <a:p>
            <a:pPr marL="0" lvl="0" indent="0" algn="l" rtl="0">
              <a:spcBef>
                <a:spcPts val="0"/>
              </a:spcBef>
              <a:spcAft>
                <a:spcPts val="0"/>
              </a:spcAft>
              <a:buNone/>
            </a:pPr>
            <a:endParaRPr/>
          </a:p>
        </p:txBody>
      </p:sp>
      <p:sp>
        <p:nvSpPr>
          <p:cNvPr id="112" name="Google Shape;112;gdc3eb35f31_0_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13" name="Google Shape;113;gdc3eb35f31_0_20"/>
          <p:cNvPicPr preferRelativeResize="0"/>
          <p:nvPr/>
        </p:nvPicPr>
        <p:blipFill>
          <a:blip r:embed="rId3">
            <a:alphaModFix/>
          </a:blip>
          <a:stretch>
            <a:fillRect/>
          </a:stretch>
        </p:blipFill>
        <p:spPr>
          <a:xfrm>
            <a:off x="199225" y="1086650"/>
            <a:ext cx="3929650" cy="3278075"/>
          </a:xfrm>
          <a:prstGeom prst="rect">
            <a:avLst/>
          </a:prstGeom>
          <a:noFill/>
          <a:ln>
            <a:noFill/>
          </a:ln>
        </p:spPr>
      </p:pic>
      <p:pic>
        <p:nvPicPr>
          <p:cNvPr id="114" name="Google Shape;114;gdc3eb35f31_0_20"/>
          <p:cNvPicPr preferRelativeResize="0"/>
          <p:nvPr/>
        </p:nvPicPr>
        <p:blipFill>
          <a:blip r:embed="rId4">
            <a:alphaModFix/>
          </a:blip>
          <a:stretch>
            <a:fillRect/>
          </a:stretch>
        </p:blipFill>
        <p:spPr>
          <a:xfrm>
            <a:off x="4269500" y="1086650"/>
            <a:ext cx="4467750" cy="34919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1077</Words>
  <Application>Microsoft Office PowerPoint</Application>
  <PresentationFormat>On-screen Show (16:9)</PresentationFormat>
  <Paragraphs>132</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Montserrat SemiBold</vt:lpstr>
      <vt:lpstr>Montserrat</vt:lpstr>
      <vt:lpstr>Arial</vt:lpstr>
      <vt:lpstr>Courier New</vt:lpstr>
      <vt:lpstr>Simple Light</vt:lpstr>
      <vt:lpstr>Capstone Project - 3 Team 4: Airline Passenger Referral Prediction </vt:lpstr>
      <vt:lpstr>Content:</vt:lpstr>
      <vt:lpstr>Problem Statement:</vt:lpstr>
      <vt:lpstr>Data Summary:</vt:lpstr>
      <vt:lpstr>Understanding Data:</vt:lpstr>
      <vt:lpstr>Data Cleaning:</vt:lpstr>
      <vt:lpstr>Checking Imbalance in Target Column: </vt:lpstr>
      <vt:lpstr>Inferences from Visualization of Features:</vt:lpstr>
      <vt:lpstr>Top 5 aircraft types and airlines: </vt:lpstr>
      <vt:lpstr>Which season of a year people prefer to travel and what are the top 5 routes?</vt:lpstr>
      <vt:lpstr>Do people travel in group and which cabin class, they prefer? </vt:lpstr>
      <vt:lpstr>How Overall rating relates to passenger Recommendation?</vt:lpstr>
      <vt:lpstr>Top words in passenger Reviews</vt:lpstr>
      <vt:lpstr>Correlation among different rating type features and target feature:</vt:lpstr>
      <vt:lpstr>Imputation of missing values and Feature Engineering: </vt:lpstr>
      <vt:lpstr>Imputation of missing values in Target variable</vt:lpstr>
      <vt:lpstr>Imputation of missing values in Independent variable:</vt:lpstr>
      <vt:lpstr>  Handling categorical variables and Date:</vt:lpstr>
      <vt:lpstr>Handling text column:</vt:lpstr>
      <vt:lpstr>Review polarity vs recommend: </vt:lpstr>
      <vt:lpstr>Handling Anomaly in Target  variable:</vt:lpstr>
      <vt:lpstr> Train Test Split:</vt:lpstr>
      <vt:lpstr>Building Classifier Models:</vt:lpstr>
      <vt:lpstr>Different Classifier Models’ Performance:</vt:lpstr>
      <vt:lpstr> Cross validation techniques used </vt:lpstr>
      <vt:lpstr>Model performance visualization using ROC-AUC curve</vt:lpstr>
      <vt:lpstr>PowerPoint Presentation</vt:lpstr>
      <vt:lpstr>Feature Importance</vt:lpstr>
      <vt:lpstr>Conclusion</vt:lpstr>
      <vt:lpstr>Improvement</vt:lpstr>
      <vt:lpstr>Challenges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- 3 Team 4: Airline Passenger Referral Prediction </dc:title>
  <cp:lastModifiedBy>Dristanta nirola</cp:lastModifiedBy>
  <cp:revision>1</cp:revision>
  <dcterms:modified xsi:type="dcterms:W3CDTF">2021-06-07T17:18:02Z</dcterms:modified>
</cp:coreProperties>
</file>