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Montserra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A4F54-941F-4A04-B65C-7759E976A6E3}">
  <a:tblStyle styleId="{932A4F54-941F-4A04-B65C-7759E976A6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4bd758f6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4bd758f6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4bd758f66_0_5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4bd758f6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bb1d43801_0_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bb1d438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4bd758f66_0_3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4bd758f6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addcb6607_0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addcb660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abb1d43801_0_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4bd758f66_0_3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4bd758f6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4bd758f66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4bd758f6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Wdo0M_Ngt63xyh2JfwYE2Uy07JHbDtmR?ts=5ff8937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27626" y="526440"/>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Bus Tickets Sale Prediction</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177975"/>
            <a:ext cx="8520600" cy="8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22"/>
          <p:cNvPicPr preferRelativeResize="0"/>
          <p:nvPr/>
        </p:nvPicPr>
        <p:blipFill>
          <a:blip r:embed="rId3">
            <a:alphaModFix/>
          </a:blip>
          <a:stretch>
            <a:fillRect/>
          </a:stretch>
        </p:blipFill>
        <p:spPr>
          <a:xfrm>
            <a:off x="914400" y="705100"/>
            <a:ext cx="6996624" cy="2987900"/>
          </a:xfrm>
          <a:prstGeom prst="rect">
            <a:avLst/>
          </a:prstGeom>
          <a:noFill/>
          <a:ln>
            <a:noFill/>
          </a:ln>
        </p:spPr>
      </p:pic>
      <p:sp>
        <p:nvSpPr>
          <p:cNvPr id="117" name="Google Shape;117;p22"/>
          <p:cNvSpPr txBox="1"/>
          <p:nvPr/>
        </p:nvSpPr>
        <p:spPr>
          <a:xfrm>
            <a:off x="453850" y="4075650"/>
            <a:ext cx="7857600" cy="8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sz="1600" b="1">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11450"/>
            <a:ext cx="8520600" cy="7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Hourly Travel Trend</a:t>
            </a:r>
            <a:endParaRPr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b="1">
              <a:latin typeface="Montserrat"/>
              <a:ea typeface="Montserrat"/>
              <a:cs typeface="Montserrat"/>
              <a:sym typeface="Montserrat"/>
            </a:endParaRPr>
          </a:p>
          <a:p>
            <a:pPr marL="0" lvl="0" indent="0" algn="l" rtl="0">
              <a:spcBef>
                <a:spcPts val="0"/>
              </a:spcBef>
              <a:spcAft>
                <a:spcPts val="0"/>
              </a:spcAft>
              <a:buNone/>
            </a:pPr>
            <a:endParaRPr/>
          </a:p>
        </p:txBody>
      </p:sp>
      <p:pic>
        <p:nvPicPr>
          <p:cNvPr id="123" name="Google Shape;123;p23"/>
          <p:cNvPicPr preferRelativeResize="0"/>
          <p:nvPr/>
        </p:nvPicPr>
        <p:blipFill>
          <a:blip r:embed="rId3">
            <a:alphaModFix/>
          </a:blip>
          <a:stretch>
            <a:fillRect/>
          </a:stretch>
        </p:blipFill>
        <p:spPr>
          <a:xfrm>
            <a:off x="152400" y="1170050"/>
            <a:ext cx="8429625" cy="2540750"/>
          </a:xfrm>
          <a:prstGeom prst="rect">
            <a:avLst/>
          </a:prstGeom>
          <a:noFill/>
          <a:ln>
            <a:noFill/>
          </a:ln>
        </p:spPr>
      </p:pic>
      <p:sp>
        <p:nvSpPr>
          <p:cNvPr id="124" name="Google Shape;124;p23"/>
          <p:cNvSpPr txBox="1"/>
          <p:nvPr/>
        </p:nvSpPr>
        <p:spPr>
          <a:xfrm>
            <a:off x="341625" y="3951050"/>
            <a:ext cx="8240400" cy="94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frequency of rides are more in the Morning hours and during the night times </a:t>
            </a:r>
            <a:endParaRPr sz="1600" b="1">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24"/>
          <p:cNvSpPr txBox="1">
            <a:spLocks noGrp="1"/>
          </p:cNvSpPr>
          <p:nvPr>
            <p:ph type="body" idx="1"/>
          </p:nvPr>
        </p:nvSpPr>
        <p:spPr>
          <a:xfrm>
            <a:off x="311700" y="928775"/>
            <a:ext cx="8520600" cy="42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sz="1600" b="1">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Speed</a:t>
            </a:r>
            <a:endParaRPr sz="1600" b="1">
              <a:solidFill>
                <a:schemeClr val="lt1"/>
              </a:solidFill>
              <a:highlight>
                <a:srgbClr val="F2F2F2"/>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Travel_month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No_of_tickets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travel_day </a:t>
            </a:r>
            <a:endParaRPr sz="1600" b="1">
              <a:solidFill>
                <a:schemeClr val="lt1"/>
              </a:solidFill>
              <a:highlight>
                <a:srgbClr val="FFFFFE"/>
              </a:highlight>
              <a:latin typeface="Montserrat"/>
              <a:ea typeface="Montserrat"/>
              <a:cs typeface="Montserrat"/>
              <a:sym typeface="Montserrat"/>
            </a:endParaRPr>
          </a:p>
          <a:p>
            <a:pPr marL="457200" lvl="0" indent="-330200" algn="l" rtl="0">
              <a:lnSpc>
                <a:spcPct val="135714"/>
              </a:lnSpc>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hod_arrived_date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Is_rush_hour</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 </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Time_gap_between_buses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Travel_from_distance</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E"/>
                </a:highlight>
                <a:latin typeface="Montserrat"/>
                <a:ea typeface="Montserrat"/>
                <a:cs typeface="Montserrat"/>
                <a:sym typeface="Montserrat"/>
              </a:rPr>
              <a:t>hourly_travelers</a:t>
            </a:r>
            <a:endParaRPr sz="1600" b="1">
              <a:solidFill>
                <a:schemeClr val="lt1"/>
              </a:solidFill>
              <a:highlight>
                <a:srgbClr val="FFFFFE"/>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highlight>
                  <a:srgbClr val="FFFFFF"/>
                </a:highlight>
                <a:latin typeface="Montserrat"/>
                <a:ea typeface="Montserrat"/>
                <a:cs typeface="Montserrat"/>
                <a:sym typeface="Montserrat"/>
              </a:rPr>
              <a:t>daily_travelers</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lt1"/>
              </a:solidFill>
              <a:highlight>
                <a:srgbClr val="FFFFFF"/>
              </a:highlight>
              <a:latin typeface="Montserrat"/>
              <a:ea typeface="Montserrat"/>
              <a:cs typeface="Montserrat"/>
              <a:sym typeface="Montserrat"/>
            </a:endParaRPr>
          </a:p>
        </p:txBody>
      </p:sp>
      <p:pic>
        <p:nvPicPr>
          <p:cNvPr id="131" name="Google Shape;131;p24"/>
          <p:cNvPicPr preferRelativeResize="0"/>
          <p:nvPr/>
        </p:nvPicPr>
        <p:blipFill>
          <a:blip r:embed="rId3">
            <a:alphaModFix/>
          </a:blip>
          <a:stretch>
            <a:fillRect/>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Variation of Number of Tickets with Speed</a:t>
            </a:r>
            <a:endParaRPr b="1">
              <a:latin typeface="Montserrat"/>
              <a:ea typeface="Montserrat"/>
              <a:cs typeface="Montserrat"/>
              <a:sym typeface="Montserrat"/>
            </a:endParaRPr>
          </a:p>
        </p:txBody>
      </p:sp>
      <p:pic>
        <p:nvPicPr>
          <p:cNvPr id="137" name="Google Shape;137;p25"/>
          <p:cNvPicPr preferRelativeResize="0"/>
          <p:nvPr/>
        </p:nvPicPr>
        <p:blipFill>
          <a:blip r:embed="rId3">
            <a:alphaModFix/>
          </a:blip>
          <a:stretch>
            <a:fillRect/>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105175"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ML Models and Metrics</a:t>
            </a:r>
            <a:endParaRPr b="1">
              <a:latin typeface="Montserrat"/>
              <a:ea typeface="Montserrat"/>
              <a:cs typeface="Montserrat"/>
              <a:sym typeface="Montserrat"/>
            </a:endParaRPr>
          </a:p>
        </p:txBody>
      </p:sp>
      <p:graphicFrame>
        <p:nvGraphicFramePr>
          <p:cNvPr id="143" name="Google Shape;143;p26"/>
          <p:cNvGraphicFramePr/>
          <p:nvPr/>
        </p:nvGraphicFramePr>
        <p:xfrm>
          <a:off x="164275" y="712935"/>
          <a:ext cx="3000000" cy="3000000"/>
        </p:xfrm>
        <a:graphic>
          <a:graphicData uri="http://schemas.openxmlformats.org/drawingml/2006/table">
            <a:tbl>
              <a:tblPr>
                <a:noFill/>
                <a:tableStyleId>{932A4F54-941F-4A04-B65C-7759E976A6E3}</a:tableStyleId>
              </a:tblPr>
              <a:tblGrid>
                <a:gridCol w="1071575">
                  <a:extLst>
                    <a:ext uri="{9D8B030D-6E8A-4147-A177-3AD203B41FA5}">
                      <a16:colId xmlns:a16="http://schemas.microsoft.com/office/drawing/2014/main" val="20000"/>
                    </a:ext>
                  </a:extLst>
                </a:gridCol>
                <a:gridCol w="1130675">
                  <a:extLst>
                    <a:ext uri="{9D8B030D-6E8A-4147-A177-3AD203B41FA5}">
                      <a16:colId xmlns:a16="http://schemas.microsoft.com/office/drawing/2014/main" val="20001"/>
                    </a:ext>
                  </a:extLst>
                </a:gridCol>
                <a:gridCol w="1130675">
                  <a:extLst>
                    <a:ext uri="{9D8B030D-6E8A-4147-A177-3AD203B41FA5}">
                      <a16:colId xmlns:a16="http://schemas.microsoft.com/office/drawing/2014/main" val="20002"/>
                    </a:ext>
                  </a:extLst>
                </a:gridCol>
                <a:gridCol w="1310025">
                  <a:extLst>
                    <a:ext uri="{9D8B030D-6E8A-4147-A177-3AD203B41FA5}">
                      <a16:colId xmlns:a16="http://schemas.microsoft.com/office/drawing/2014/main" val="20003"/>
                    </a:ext>
                  </a:extLst>
                </a:gridCol>
                <a:gridCol w="1220350">
                  <a:extLst>
                    <a:ext uri="{9D8B030D-6E8A-4147-A177-3AD203B41FA5}">
                      <a16:colId xmlns:a16="http://schemas.microsoft.com/office/drawing/2014/main" val="20004"/>
                    </a:ext>
                  </a:extLst>
                </a:gridCol>
                <a:gridCol w="1220350">
                  <a:extLst>
                    <a:ext uri="{9D8B030D-6E8A-4147-A177-3AD203B41FA5}">
                      <a16:colId xmlns:a16="http://schemas.microsoft.com/office/drawing/2014/main" val="20005"/>
                    </a:ext>
                  </a:extLst>
                </a:gridCol>
                <a:gridCol w="1674100">
                  <a:extLst>
                    <a:ext uri="{9D8B030D-6E8A-4147-A177-3AD203B41FA5}">
                      <a16:colId xmlns:a16="http://schemas.microsoft.com/office/drawing/2014/main" val="20006"/>
                    </a:ext>
                  </a:extLst>
                </a:gridCol>
              </a:tblGrid>
              <a:tr h="7652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TYPE OF REGRESSION</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Train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Test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R2 SCORE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ADJ_R2</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MAE</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MSE</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5157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0.41531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0.354621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0.354679831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0.3476561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4.7474791</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48.4351195</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57447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LINEAR-LASSO</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0.293599</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0.343606</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0.3487478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4.7417715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48.4241544</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6257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LINEAR-RIDGE</a:t>
                      </a:r>
                      <a:endParaRPr sz="1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0.405354</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0.3553535</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0.3550673</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0.3481087</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5.026478</a:t>
                      </a:r>
                      <a:endParaRPr sz="1200" b="1">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48.4015719</a:t>
                      </a:r>
                      <a:endParaRPr sz="1200" b="1">
                        <a:solidFill>
                          <a:schemeClr val="lt1"/>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615700">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GRADIENT BOOSTING</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0.676331137</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0.6085084</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0.6046721</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3.540035</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29.3904512</a:t>
                      </a:r>
                      <a:endParaRPr sz="1200" b="1">
                        <a:solidFill>
                          <a:schemeClr val="lt1"/>
                        </a:solidFill>
                        <a:latin typeface="Montserrat"/>
                        <a:ea typeface="Montserrat"/>
                        <a:cs typeface="Montserrat"/>
                        <a:sym typeface="Montserrat"/>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695325">
                <a:tc>
                  <a:txBody>
                    <a:bodyPr/>
                    <a:lstStyle/>
                    <a:p>
                      <a:pPr marL="0" lvl="0" indent="0" algn="l" rtl="0">
                        <a:spcBef>
                          <a:spcPts val="0"/>
                        </a:spcBef>
                        <a:spcAft>
                          <a:spcPts val="0"/>
                        </a:spcAft>
                        <a:buNone/>
                      </a:pPr>
                      <a:r>
                        <a:rPr lang="en-GB" sz="1200" b="1">
                          <a:solidFill>
                            <a:schemeClr val="lt1"/>
                          </a:solidFill>
                          <a:latin typeface="Montserrat"/>
                          <a:ea typeface="Montserrat"/>
                          <a:cs typeface="Montserrat"/>
                          <a:sym typeface="Montserrat"/>
                        </a:rPr>
                        <a:t>RANDOM FOREST</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0.62637829</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0.623421</a:t>
                      </a:r>
                      <a:endParaRPr sz="1200" b="1">
                        <a:solidFill>
                          <a:schemeClr val="lt1"/>
                        </a:solidFill>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0.6234206</a:t>
                      </a:r>
                      <a:endParaRPr sz="12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0.6152057</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3.4301030</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1200" b="1">
                          <a:solidFill>
                            <a:schemeClr val="lt1"/>
                          </a:solidFill>
                          <a:highlight>
                            <a:srgbClr val="FFFFFF"/>
                          </a:highlight>
                          <a:latin typeface="Montserrat"/>
                          <a:ea typeface="Montserrat"/>
                          <a:cs typeface="Montserrat"/>
                          <a:sym typeface="Montserrat"/>
                        </a:rPr>
                        <a:t>28.2619184</a:t>
                      </a:r>
                      <a:endParaRPr sz="1200" b="1">
                        <a:solidFill>
                          <a:schemeClr val="lt1"/>
                        </a:solidFill>
                        <a:highlight>
                          <a:srgbClr val="FFFFFF"/>
                        </a:highlight>
                        <a:latin typeface="Montserrat"/>
                        <a:ea typeface="Montserrat"/>
                        <a:cs typeface="Montserrat"/>
                        <a:sym typeface="Montserra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574475">
                <a:tc>
                  <a:txBody>
                    <a:bodyPr/>
                    <a:lstStyle/>
                    <a:p>
                      <a:pPr marL="0" lvl="0" indent="0" algn="l" rtl="0">
                        <a:spcBef>
                          <a:spcPts val="0"/>
                        </a:spcBef>
                        <a:spcAft>
                          <a:spcPts val="0"/>
                        </a:spcAft>
                        <a:buNone/>
                      </a:pPr>
                      <a:r>
                        <a:rPr lang="en-GB" sz="1200" b="1">
                          <a:solidFill>
                            <a:schemeClr val="dk1"/>
                          </a:solidFill>
                          <a:latin typeface="Montserrat"/>
                          <a:ea typeface="Montserrat"/>
                          <a:cs typeface="Montserrat"/>
                          <a:sym typeface="Montserrat"/>
                        </a:rPr>
                        <a:t>XGBOOST</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0.84559453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0.84211254</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0.8386682</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2.2667203</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sz="1200" b="1">
                          <a:solidFill>
                            <a:schemeClr val="dk1"/>
                          </a:solidFill>
                          <a:highlight>
                            <a:srgbClr val="FFFFFF"/>
                          </a:highlight>
                          <a:latin typeface="Montserrat"/>
                          <a:ea typeface="Montserrat"/>
                          <a:cs typeface="Montserrat"/>
                          <a:sym typeface="Montserrat"/>
                        </a:rPr>
                        <a:t>11.8493008</a:t>
                      </a:r>
                      <a:endParaRPr sz="1200" b="1">
                        <a:solidFill>
                          <a:schemeClr val="dk1"/>
                        </a:solidFill>
                        <a:latin typeface="Montserrat"/>
                        <a:ea typeface="Montserrat"/>
                        <a:cs typeface="Montserrat"/>
                        <a:sym typeface="Montserrat"/>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Feature Importance</a:t>
            </a:r>
            <a:endParaRPr b="1"/>
          </a:p>
        </p:txBody>
      </p:sp>
      <p:pic>
        <p:nvPicPr>
          <p:cNvPr id="149" name="Google Shape;149;p27"/>
          <p:cNvPicPr preferRelativeResize="0"/>
          <p:nvPr/>
        </p:nvPicPr>
        <p:blipFill>
          <a:blip r:embed="rId3">
            <a:alphaModFix/>
          </a:blip>
          <a:stretch>
            <a:fillRect/>
          </a:stretch>
        </p:blipFill>
        <p:spPr>
          <a:xfrm>
            <a:off x="206000" y="923875"/>
            <a:ext cx="8732001" cy="3991025"/>
          </a:xfrm>
          <a:prstGeom prst="rect">
            <a:avLst/>
          </a:prstGeom>
          <a:noFill/>
          <a:ln>
            <a:noFill/>
          </a:ln>
        </p:spPr>
      </p:pic>
      <p:sp>
        <p:nvSpPr>
          <p:cNvPr id="150" name="Google Shape;150;p27"/>
          <p:cNvSpPr/>
          <p:nvPr/>
        </p:nvSpPr>
        <p:spPr>
          <a:xfrm>
            <a:off x="4676750" y="906050"/>
            <a:ext cx="210600" cy="24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txBox="1"/>
          <p:nvPr/>
        </p:nvSpPr>
        <p:spPr>
          <a:xfrm>
            <a:off x="4621825" y="899900"/>
            <a:ext cx="466800" cy="2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20</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7" name="Google Shape;15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To find the dependent variable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selection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Model Training and performance improvement.</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3" name="Google Shape;163;p29"/>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sz="1600" b="1">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169" name="Google Shape;169;p3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79652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Problem Statement</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Data Summary</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 Origination Towns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 time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Quarterly Trend</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Month wise booking trends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Feature Engineering</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ML Models and Metrics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Challenges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Conclusion</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Q &amp; A</a:t>
            </a:r>
            <a:endParaRPr sz="1600" b="1">
              <a:solidFill>
                <a:schemeClr val="lt1"/>
              </a:solidFill>
              <a:latin typeface="Montserrat"/>
              <a:ea typeface="Montserrat"/>
              <a:cs typeface="Montserrat"/>
              <a:sym typeface="Montserrat"/>
            </a:endParaRPr>
          </a:p>
        </p:txBody>
      </p:sp>
      <p:sp>
        <p:nvSpPr>
          <p:cNvPr id="61" name="Google Shape;61;p1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Content</a:t>
            </a:r>
            <a:endParaRPr b="1">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92425" y="579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a:spLocks noGrp="1"/>
          </p:cNvSpPr>
          <p:nvPr>
            <p:ph type="body" idx="1"/>
          </p:nvPr>
        </p:nvSpPr>
        <p:spPr>
          <a:xfrm>
            <a:off x="311700" y="1152475"/>
            <a:ext cx="5572500" cy="34164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sz="1600" b="1">
                <a:solidFill>
                  <a:schemeClr val="lt1"/>
                </a:solidFill>
                <a:latin typeface="Montserrat"/>
                <a:ea typeface="Montserrat"/>
                <a:cs typeface="Montserrat"/>
                <a:sym typeface="Montserrat"/>
              </a:rPr>
              <a:t>Exploring 14 different </a:t>
            </a:r>
            <a:r>
              <a:rPr lang="en-GB" sz="1600" b="1">
                <a:solidFill>
                  <a:schemeClr val="lt1"/>
                </a:solidFill>
                <a:highlight>
                  <a:srgbClr val="FFFFFF"/>
                </a:highlight>
                <a:latin typeface="Montserrat"/>
                <a:ea typeface="Montserrat"/>
                <a:cs typeface="Montserrat"/>
                <a:sym typeface="Montserrat"/>
              </a:rPr>
              <a:t>towns to the North-West of Nairobi towards Lake Victoria and </a:t>
            </a:r>
            <a:r>
              <a:rPr lang="en-GB" sz="1600" b="1">
                <a:solidFill>
                  <a:schemeClr val="lt1"/>
                </a:solidFill>
                <a:latin typeface="Montserrat"/>
                <a:ea typeface="Montserrat"/>
                <a:cs typeface="Montserrat"/>
                <a:sym typeface="Montserrat"/>
              </a:rPr>
              <a:t>using the data provided by bus ticket sales from Mobiticket, predicting the number of tickets that will be sold for buses that ends into Nairobi.</a:t>
            </a: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a:p>
            <a:pPr marL="0" lvl="0" indent="0" algn="l" rtl="0">
              <a:spcBef>
                <a:spcPts val="700"/>
              </a:spcBef>
              <a:spcAft>
                <a:spcPts val="0"/>
              </a:spcAft>
              <a:buNone/>
            </a:pPr>
            <a:endParaRPr sz="1600" b="1">
              <a:solidFill>
                <a:schemeClr val="lt1"/>
              </a:solidFill>
              <a:latin typeface="Montserrat"/>
              <a:ea typeface="Montserrat"/>
              <a:cs typeface="Montserrat"/>
              <a:sym typeface="Montserrat"/>
            </a:endParaRPr>
          </a:p>
        </p:txBody>
      </p:sp>
      <p:pic>
        <p:nvPicPr>
          <p:cNvPr id="69" name="Google Shape;69;p15"/>
          <p:cNvPicPr preferRelativeResize="0"/>
          <p:nvPr/>
        </p:nvPicPr>
        <p:blipFill>
          <a:blip r:embed="rId3">
            <a:alphaModFix/>
          </a:blip>
          <a:stretch>
            <a:fillRect/>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99350" y="267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16"/>
          <p:cNvSpPr txBox="1">
            <a:spLocks noGrp="1"/>
          </p:cNvSpPr>
          <p:nvPr>
            <p:ph type="body" idx="1"/>
          </p:nvPr>
        </p:nvSpPr>
        <p:spPr>
          <a:xfrm>
            <a:off x="311700" y="7609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highlight>
                  <a:srgbClr val="FFFFFF"/>
                </a:highlight>
                <a:latin typeface="Montserrat"/>
                <a:ea typeface="Montserrat"/>
                <a:cs typeface="Montserrat"/>
                <a:sym typeface="Montserrat"/>
              </a:rPr>
              <a:t> This dataset includes the variables from  17 October 2017 to  20 April 2018</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60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ride_id</a:t>
            </a:r>
            <a:r>
              <a:rPr lang="en-GB" sz="1600">
                <a:solidFill>
                  <a:schemeClr val="lt1"/>
                </a:solidFill>
                <a:latin typeface="Montserrat"/>
                <a:ea typeface="Montserrat"/>
                <a:cs typeface="Montserrat"/>
                <a:sym typeface="Montserrat"/>
              </a:rPr>
              <a:t>: unique ID of a vehicle on a specific route on a specific day and time.</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seat_number:</a:t>
            </a:r>
            <a:r>
              <a:rPr lang="en-GB" sz="1600">
                <a:solidFill>
                  <a:schemeClr val="lt1"/>
                </a:solidFill>
                <a:latin typeface="Montserrat"/>
                <a:ea typeface="Montserrat"/>
                <a:cs typeface="Montserrat"/>
                <a:sym typeface="Montserrat"/>
              </a:rPr>
              <a:t> seat assigned to 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payment_method:</a:t>
            </a:r>
            <a:r>
              <a:rPr lang="en-GB" sz="1600">
                <a:solidFill>
                  <a:schemeClr val="lt1"/>
                </a:solidFill>
                <a:latin typeface="Montserrat"/>
                <a:ea typeface="Montserrat"/>
                <a:cs typeface="Montserrat"/>
                <a:sym typeface="Montserrat"/>
              </a:rPr>
              <a:t> method used by customer to purchase ticket from Mobiticket </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payment_receipt:</a:t>
            </a:r>
            <a:r>
              <a:rPr lang="en-GB" sz="1600">
                <a:solidFill>
                  <a:schemeClr val="lt1"/>
                </a:solidFill>
                <a:latin typeface="Montserrat"/>
                <a:ea typeface="Montserrat"/>
                <a:cs typeface="Montserrat"/>
                <a:sym typeface="Montserrat"/>
              </a:rPr>
              <a:t> unique id number for ticket purchased from Mobiticket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travel_date:</a:t>
            </a:r>
            <a:r>
              <a:rPr lang="en-GB" sz="1600">
                <a:solidFill>
                  <a:schemeClr val="lt1"/>
                </a:solidFill>
                <a:latin typeface="Montserrat"/>
                <a:ea typeface="Montserrat"/>
                <a:cs typeface="Montserrat"/>
                <a:sym typeface="Montserrat"/>
              </a:rPr>
              <a:t> date of ride departure. (MM</a:t>
            </a:r>
            <a:r>
              <a:rPr lang="en-GB" sz="1600" u="sng">
                <a:solidFill>
                  <a:schemeClr val="lt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/DD/YYYY</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travel_time:</a:t>
            </a:r>
            <a:r>
              <a:rPr lang="en-GB" sz="1600">
                <a:solidFill>
                  <a:schemeClr val="lt1"/>
                </a:solidFill>
                <a:latin typeface="Montserrat"/>
                <a:ea typeface="Montserrat"/>
                <a:cs typeface="Montserrat"/>
                <a:sym typeface="Montserrat"/>
              </a:rPr>
              <a:t> scheduled departure time of ride. Rides generally depart on time. (hh:mm)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travel_from:</a:t>
            </a:r>
            <a:r>
              <a:rPr lang="en-GB" sz="1600">
                <a:solidFill>
                  <a:schemeClr val="lt1"/>
                </a:solidFill>
                <a:latin typeface="Montserrat"/>
                <a:ea typeface="Montserrat"/>
                <a:cs typeface="Montserrat"/>
                <a:sym typeface="Montserrat"/>
              </a:rPr>
              <a:t> town from which ride originated</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travel_to:</a:t>
            </a:r>
            <a:r>
              <a:rPr lang="en-GB" sz="1600">
                <a:solidFill>
                  <a:schemeClr val="lt1"/>
                </a:solidFill>
                <a:latin typeface="Montserrat"/>
                <a:ea typeface="Montserrat"/>
                <a:cs typeface="Montserrat"/>
                <a:sym typeface="Montserrat"/>
              </a:rPr>
              <a:t> destination of ride. All rides are to Nairobi.</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car_type:</a:t>
            </a:r>
            <a:r>
              <a:rPr lang="en-GB" sz="1600">
                <a:solidFill>
                  <a:schemeClr val="lt1"/>
                </a:solidFill>
                <a:latin typeface="Montserrat"/>
                <a:ea typeface="Montserrat"/>
                <a:cs typeface="Montserrat"/>
                <a:sym typeface="Montserrat"/>
              </a:rPr>
              <a:t> vehicle type (shuttle or bus)</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max_capacity:</a:t>
            </a:r>
            <a:r>
              <a:rPr lang="en-GB" sz="1600">
                <a:solidFill>
                  <a:schemeClr val="lt1"/>
                </a:solidFill>
                <a:latin typeface="Montserrat"/>
                <a:ea typeface="Montserrat"/>
                <a:cs typeface="Montserrat"/>
                <a:sym typeface="Montserrat"/>
              </a:rPr>
              <a:t> number of seats on the vehicle</a:t>
            </a:r>
            <a:endParaRPr sz="1600">
              <a:solidFill>
                <a:schemeClr val="lt1"/>
              </a:solidFill>
              <a:latin typeface="Montserrat"/>
              <a:ea typeface="Montserrat"/>
              <a:cs typeface="Montserrat"/>
              <a:sym typeface="Montserrat"/>
            </a:endParaRPr>
          </a:p>
          <a:p>
            <a:pPr marL="0" lvl="0" indent="0" algn="l" rtl="0">
              <a:spcBef>
                <a:spcPts val="500"/>
              </a:spcBef>
              <a:spcAft>
                <a:spcPts val="0"/>
              </a:spcAft>
              <a:buNone/>
            </a:pP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16907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17"/>
          <p:cNvPicPr preferRelativeResize="0"/>
          <p:nvPr/>
        </p:nvPicPr>
        <p:blipFill>
          <a:blip r:embed="rId3">
            <a:alphaModFix/>
          </a:blip>
          <a:stretch>
            <a:fillRect/>
          </a:stretch>
        </p:blipFill>
        <p:spPr>
          <a:xfrm>
            <a:off x="865975" y="738475"/>
            <a:ext cx="6742475" cy="3476625"/>
          </a:xfrm>
          <a:prstGeom prst="rect">
            <a:avLst/>
          </a:prstGeom>
          <a:noFill/>
          <a:ln>
            <a:noFill/>
          </a:ln>
        </p:spPr>
      </p:pic>
      <p:sp>
        <p:nvSpPr>
          <p:cNvPr id="82" name="Google Shape;82;p17"/>
          <p:cNvSpPr txBox="1"/>
          <p:nvPr/>
        </p:nvSpPr>
        <p:spPr>
          <a:xfrm>
            <a:off x="525025" y="4182425"/>
            <a:ext cx="8106900" cy="8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Kisii is the top place from where the most number of rides originate.</a:t>
            </a:r>
            <a:endParaRPr sz="16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Map</a:t>
            </a:r>
            <a:endParaRPr b="1">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97875"/>
            <a:ext cx="8520600" cy="5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EDA</a:t>
            </a:r>
            <a:endParaRPr b="1">
              <a:latin typeface="Montserrat"/>
              <a:ea typeface="Montserrat"/>
              <a:cs typeface="Montserrat"/>
              <a:sym typeface="Montserrat"/>
            </a:endParaRPr>
          </a:p>
        </p:txBody>
      </p:sp>
      <p:pic>
        <p:nvPicPr>
          <p:cNvPr id="94" name="Google Shape;94;p19"/>
          <p:cNvPicPr preferRelativeResize="0"/>
          <p:nvPr/>
        </p:nvPicPr>
        <p:blipFill>
          <a:blip r:embed="rId3">
            <a:alphaModFix/>
          </a:blip>
          <a:stretch>
            <a:fillRect/>
          </a:stretch>
        </p:blipFill>
        <p:spPr>
          <a:xfrm>
            <a:off x="152400" y="717075"/>
            <a:ext cx="8429625" cy="3028950"/>
          </a:xfrm>
          <a:prstGeom prst="rect">
            <a:avLst/>
          </a:prstGeom>
          <a:noFill/>
          <a:ln>
            <a:noFill/>
          </a:ln>
        </p:spPr>
      </p:pic>
      <p:sp>
        <p:nvSpPr>
          <p:cNvPr id="95" name="Google Shape;95;p19"/>
          <p:cNvSpPr txBox="1"/>
          <p:nvPr/>
        </p:nvSpPr>
        <p:spPr>
          <a:xfrm>
            <a:off x="462725" y="4209125"/>
            <a:ext cx="8284800" cy="8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9"/>
          <p:cNvSpPr txBox="1"/>
          <p:nvPr/>
        </p:nvSpPr>
        <p:spPr>
          <a:xfrm>
            <a:off x="436050" y="3906575"/>
            <a:ext cx="7750800" cy="747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Scatter plot of travel_from by number of tickets</a:t>
            </a:r>
            <a:endParaRPr sz="1600"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Day wise Travel Trend</a:t>
            </a:r>
            <a:endParaRPr/>
          </a:p>
        </p:txBody>
      </p:sp>
      <p:pic>
        <p:nvPicPr>
          <p:cNvPr id="102" name="Google Shape;102;p20"/>
          <p:cNvPicPr preferRelativeResize="0"/>
          <p:nvPr/>
        </p:nvPicPr>
        <p:blipFill>
          <a:blip r:embed="rId3">
            <a:alphaModFix/>
          </a:blip>
          <a:stretch>
            <a:fillRect/>
          </a:stretch>
        </p:blipFill>
        <p:spPr>
          <a:xfrm>
            <a:off x="409350" y="1181288"/>
            <a:ext cx="7739367" cy="2780925"/>
          </a:xfrm>
          <a:prstGeom prst="rect">
            <a:avLst/>
          </a:prstGeom>
          <a:noFill/>
          <a:ln>
            <a:noFill/>
          </a:ln>
        </p:spPr>
      </p:pic>
      <p:sp>
        <p:nvSpPr>
          <p:cNvPr id="103" name="Google Shape;103;p20"/>
          <p:cNvSpPr txBox="1"/>
          <p:nvPr/>
        </p:nvSpPr>
        <p:spPr>
          <a:xfrm>
            <a:off x="409350" y="3933275"/>
            <a:ext cx="8373600" cy="1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 density of the rides are almost similar among the days of the month,</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There are no rides between 5th to 10th of every month,but this might be because of missing data</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69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21"/>
          <p:cNvPicPr preferRelativeResize="0"/>
          <p:nvPr/>
        </p:nvPicPr>
        <p:blipFill>
          <a:blip r:embed="rId3">
            <a:alphaModFix/>
          </a:blip>
          <a:stretch>
            <a:fillRect/>
          </a:stretch>
        </p:blipFill>
        <p:spPr>
          <a:xfrm>
            <a:off x="459150" y="741875"/>
            <a:ext cx="7131499" cy="3499924"/>
          </a:xfrm>
          <a:prstGeom prst="rect">
            <a:avLst/>
          </a:prstGeom>
          <a:noFill/>
          <a:ln>
            <a:noFill/>
          </a:ln>
        </p:spPr>
      </p:pic>
      <p:sp>
        <p:nvSpPr>
          <p:cNvPr id="110" name="Google Shape;110;p21"/>
          <p:cNvSpPr txBox="1"/>
          <p:nvPr/>
        </p:nvSpPr>
        <p:spPr>
          <a:xfrm>
            <a:off x="533925" y="4324800"/>
            <a:ext cx="7679700" cy="64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Highest number of buses depart at around 7 AM in the Morning </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582</Words>
  <Application>Microsoft Office PowerPoint</Application>
  <PresentationFormat>On-screen Show (16:9)</PresentationFormat>
  <Paragraphs>121</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Montserrat</vt:lpstr>
      <vt:lpstr>Arial</vt:lpstr>
      <vt:lpstr>Simple Light</vt:lpstr>
      <vt:lpstr>Capstone Project - 2 Bus Tickets Sale Prediction </vt:lpstr>
      <vt:lpstr>Content</vt:lpstr>
      <vt:lpstr>Problem Statement</vt:lpstr>
      <vt:lpstr>Data Summary</vt:lpstr>
      <vt:lpstr>Ride Origination Towns</vt:lpstr>
      <vt:lpstr>Map</vt:lpstr>
      <vt:lpstr>EDA</vt:lpstr>
      <vt:lpstr>Day wise Travel Trend</vt:lpstr>
      <vt:lpstr>Departure Time</vt:lpstr>
      <vt:lpstr>Month-wise Rides Trends</vt:lpstr>
      <vt:lpstr>Hourly Travel Trend   </vt:lpstr>
      <vt:lpstr>Feature Engineering</vt:lpstr>
      <vt:lpstr>Variation of Number of Tickets with Speed</vt:lpstr>
      <vt:lpstr>ML Models and Metrics</vt:lpstr>
      <vt:lpstr>Feature Importance</vt:lpstr>
      <vt:lpstr>Challenges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Bus Tickets Sale Prediction </dc:title>
  <cp:lastModifiedBy>Dristanta nirola</cp:lastModifiedBy>
  <cp:revision>1</cp:revision>
  <dcterms:modified xsi:type="dcterms:W3CDTF">2021-06-09T02:02:49Z</dcterms:modified>
</cp:coreProperties>
</file>