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2A4F54-941F-4A04-B65C-7759E976A6E3}">
  <a:tblStyle styleId="{932A4F54-941F-4A04-B65C-7759E976A6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4bd758f66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4bd758f6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4bd758f66_0_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4bd758f6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bb1d43801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bb1d438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4bd758f66_0_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4bd758f6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addcb6607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addcb66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4bd758f66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4bd758f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bb1d43801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bb1d438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4bd758f66_0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4bd758f6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4bd758f66_0_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4bd758f6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olab.research.google.com/drive/1Wdo0M_Ngt63xyh2JfwYE2Uy07JHbDtmR?ts=5ff8937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9775" y="1114775"/>
            <a:ext cx="8512500" cy="3054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Team 5 : Bus Tickets Sale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u="sng">
                <a:solidFill>
                  <a:schemeClr val="lt1"/>
                </a:solidFill>
                <a:latin typeface="Montserrat"/>
                <a:ea typeface="Montserrat"/>
                <a:cs typeface="Montserrat"/>
                <a:sym typeface="Montserrat"/>
              </a:rPr>
              <a:t>Team Members</a:t>
            </a:r>
            <a:endParaRPr b="1" sz="18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Vanshika Raj</a:t>
            </a:r>
            <a:endParaRPr b="1" sz="1600">
              <a:solidFill>
                <a:schemeClr val="lt1"/>
              </a:solidFill>
              <a:latin typeface="Montserrat"/>
              <a:ea typeface="Montserrat"/>
              <a:cs typeface="Montserrat"/>
              <a:sym typeface="Montserrat"/>
            </a:endParaRPr>
          </a:p>
          <a:p>
            <a:pPr indent="0" lvl="0" marL="0" rtl="0" algn="ctr">
              <a:spcBef>
                <a:spcPts val="0"/>
              </a:spcBef>
              <a:spcAft>
                <a:spcPts val="0"/>
              </a:spcAft>
              <a:buSzPts val="5200"/>
              <a:buNone/>
            </a:pPr>
            <a:r>
              <a:rPr b="1" lang="en-GB" sz="1600">
                <a:solidFill>
                  <a:schemeClr val="lt1"/>
                </a:solidFill>
                <a:latin typeface="Montserrat"/>
                <a:ea typeface="Montserrat"/>
                <a:cs typeface="Montserrat"/>
                <a:sym typeface="Montserrat"/>
              </a:rPr>
              <a:t>Vaideswar Reddy</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Suraj Pandey</a:t>
            </a:r>
            <a:endParaRPr b="1" sz="1600">
              <a:solidFill>
                <a:schemeClr val="lt1"/>
              </a:solidFill>
              <a:latin typeface="Montserrat"/>
              <a:ea typeface="Montserrat"/>
              <a:cs typeface="Montserrat"/>
              <a:sym typeface="Montserrat"/>
            </a:endParaRPr>
          </a:p>
          <a:p>
            <a:pPr indent="0" lvl="0" marL="0" rtl="0" algn="ctr">
              <a:spcBef>
                <a:spcPts val="0"/>
              </a:spcBef>
              <a:spcAft>
                <a:spcPts val="0"/>
              </a:spcAft>
              <a:buSzPts val="5200"/>
              <a:buNone/>
            </a:pPr>
            <a:r>
              <a:rPr b="1" lang="en-GB" sz="1600">
                <a:solidFill>
                  <a:schemeClr val="lt1"/>
                </a:solidFill>
                <a:latin typeface="Montserrat"/>
                <a:ea typeface="Montserrat"/>
                <a:cs typeface="Montserrat"/>
                <a:sym typeface="Montserrat"/>
              </a:rPr>
              <a:t>Sudhanshu</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77975"/>
            <a:ext cx="85206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Month-wise Rides Trends</a:t>
            </a:r>
            <a:endParaRPr b="1">
              <a:latin typeface="Montserrat"/>
              <a:ea typeface="Montserrat"/>
              <a:cs typeface="Montserrat"/>
              <a:sym typeface="Montserrat"/>
            </a:endParaRPr>
          </a:p>
        </p:txBody>
      </p:sp>
      <p:pic>
        <p:nvPicPr>
          <p:cNvPr id="116" name="Google Shape;116;p22"/>
          <p:cNvPicPr preferRelativeResize="0"/>
          <p:nvPr/>
        </p:nvPicPr>
        <p:blipFill>
          <a:blip r:embed="rId3">
            <a:alphaModFix/>
          </a:blip>
          <a:stretch>
            <a:fillRect/>
          </a:stretch>
        </p:blipFill>
        <p:spPr>
          <a:xfrm>
            <a:off x="914400" y="705100"/>
            <a:ext cx="6996624" cy="2987900"/>
          </a:xfrm>
          <a:prstGeom prst="rect">
            <a:avLst/>
          </a:prstGeom>
          <a:noFill/>
          <a:ln>
            <a:noFill/>
          </a:ln>
        </p:spPr>
      </p:pic>
      <p:sp>
        <p:nvSpPr>
          <p:cNvPr id="117" name="Google Shape;117;p22"/>
          <p:cNvSpPr txBox="1"/>
          <p:nvPr/>
        </p:nvSpPr>
        <p:spPr>
          <a:xfrm>
            <a:off x="453850" y="4075650"/>
            <a:ext cx="7857600" cy="8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During the month of December,February and January there are more number of rides, and least during the months of May and June</a:t>
            </a:r>
            <a:endParaRPr b="1" sz="1600">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11450"/>
            <a:ext cx="8520600" cy="7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Hourly Travel Trend</a:t>
            </a:r>
            <a:endParaRPr b="1">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123" name="Google Shape;123;p23"/>
          <p:cNvPicPr preferRelativeResize="0"/>
          <p:nvPr/>
        </p:nvPicPr>
        <p:blipFill>
          <a:blip r:embed="rId3">
            <a:alphaModFix/>
          </a:blip>
          <a:stretch>
            <a:fillRect/>
          </a:stretch>
        </p:blipFill>
        <p:spPr>
          <a:xfrm>
            <a:off x="152400" y="1170050"/>
            <a:ext cx="8429625" cy="2540750"/>
          </a:xfrm>
          <a:prstGeom prst="rect">
            <a:avLst/>
          </a:prstGeom>
          <a:noFill/>
          <a:ln>
            <a:noFill/>
          </a:ln>
        </p:spPr>
      </p:pic>
      <p:sp>
        <p:nvSpPr>
          <p:cNvPr id="124" name="Google Shape;124;p23"/>
          <p:cNvSpPr txBox="1"/>
          <p:nvPr/>
        </p:nvSpPr>
        <p:spPr>
          <a:xfrm>
            <a:off x="341625" y="3951050"/>
            <a:ext cx="8240400" cy="9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The frequency of rides are more in the Morning hours and during the night times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30" name="Google Shape;130;p24"/>
          <p:cNvSpPr txBox="1"/>
          <p:nvPr>
            <p:ph idx="1" type="body"/>
          </p:nvPr>
        </p:nvSpPr>
        <p:spPr>
          <a:xfrm>
            <a:off x="311700" y="928775"/>
            <a:ext cx="8520600" cy="42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highlight>
                  <a:srgbClr val="FFFFFF"/>
                </a:highlight>
                <a:latin typeface="Montserrat"/>
                <a:ea typeface="Montserrat"/>
                <a:cs typeface="Montserrat"/>
                <a:sym typeface="Montserrat"/>
              </a:rPr>
              <a:t>Using domain knowledge to extract features from raw data, the performance of the model can be improved.</a:t>
            </a:r>
            <a:endParaRPr b="1"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S</a:t>
            </a:r>
            <a:r>
              <a:rPr b="1" lang="en-GB" sz="1600">
                <a:solidFill>
                  <a:schemeClr val="lt1"/>
                </a:solidFill>
                <a:highlight>
                  <a:srgbClr val="FFFFFF"/>
                </a:highlight>
                <a:latin typeface="Montserrat"/>
                <a:ea typeface="Montserrat"/>
                <a:cs typeface="Montserrat"/>
                <a:sym typeface="Montserrat"/>
              </a:rPr>
              <a:t>peed</a:t>
            </a:r>
            <a:endParaRPr b="1" sz="1600">
              <a:solidFill>
                <a:schemeClr val="lt1"/>
              </a:solidFill>
              <a:highlight>
                <a:srgbClr val="F2F2F2"/>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a:t>
            </a:r>
            <a:r>
              <a:rPr b="1" lang="en-GB" sz="1600">
                <a:solidFill>
                  <a:schemeClr val="lt1"/>
                </a:solidFill>
                <a:highlight>
                  <a:srgbClr val="FFFFFE"/>
                </a:highlight>
                <a:latin typeface="Montserrat"/>
                <a:ea typeface="Montserrat"/>
                <a:cs typeface="Montserrat"/>
                <a:sym typeface="Montserrat"/>
              </a:rPr>
              <a:t>ravel_month </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No_of_tickets </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travel_day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hod_arrived_date</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Is_rush_hour</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Travel_from </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Time_gap_between_buses</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Travel_from_distance</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hourly_travelers</a:t>
            </a:r>
            <a:endParaRPr b="1" sz="1600">
              <a:solidFill>
                <a:schemeClr val="lt1"/>
              </a:solidFill>
              <a:highlight>
                <a:srgbClr val="FFFFFE"/>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daily_travelers</a:t>
            </a:r>
            <a:endParaRPr b="1" sz="16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highlight>
                <a:srgbClr val="FFFFFF"/>
              </a:highlight>
              <a:latin typeface="Montserrat"/>
              <a:ea typeface="Montserrat"/>
              <a:cs typeface="Montserrat"/>
              <a:sym typeface="Montserrat"/>
            </a:endParaRPr>
          </a:p>
        </p:txBody>
      </p:sp>
      <p:pic>
        <p:nvPicPr>
          <p:cNvPr id="131" name="Google Shape;131;p24"/>
          <p:cNvPicPr preferRelativeResize="0"/>
          <p:nvPr/>
        </p:nvPicPr>
        <p:blipFill>
          <a:blip r:embed="rId3">
            <a:alphaModFix/>
          </a:blip>
          <a:stretch>
            <a:fillRect/>
          </a:stretch>
        </p:blipFill>
        <p:spPr>
          <a:xfrm>
            <a:off x="5027375" y="2231213"/>
            <a:ext cx="3543751" cy="103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Variation of Number of Tickets </a:t>
            </a:r>
            <a:r>
              <a:rPr b="1" lang="en-GB">
                <a:latin typeface="Montserrat"/>
                <a:ea typeface="Montserrat"/>
                <a:cs typeface="Montserrat"/>
                <a:sym typeface="Montserrat"/>
              </a:rPr>
              <a:t>with Speed</a:t>
            </a:r>
            <a:endParaRPr b="1">
              <a:latin typeface="Montserrat"/>
              <a:ea typeface="Montserrat"/>
              <a:cs typeface="Montserrat"/>
              <a:sym typeface="Montserrat"/>
            </a:endParaRPr>
          </a:p>
        </p:txBody>
      </p:sp>
      <p:pic>
        <p:nvPicPr>
          <p:cNvPr id="137" name="Google Shape;137;p25"/>
          <p:cNvPicPr preferRelativeResize="0"/>
          <p:nvPr/>
        </p:nvPicPr>
        <p:blipFill>
          <a:blip r:embed="rId3">
            <a:alphaModFix/>
          </a:blip>
          <a:stretch>
            <a:fillRect/>
          </a:stretch>
        </p:blipFill>
        <p:spPr>
          <a:xfrm>
            <a:off x="325375" y="1251350"/>
            <a:ext cx="8292550" cy="313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105175"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ML Models and Metrics</a:t>
            </a:r>
            <a:endParaRPr b="1">
              <a:latin typeface="Montserrat"/>
              <a:ea typeface="Montserrat"/>
              <a:cs typeface="Montserrat"/>
              <a:sym typeface="Montserrat"/>
            </a:endParaRPr>
          </a:p>
        </p:txBody>
      </p:sp>
      <p:graphicFrame>
        <p:nvGraphicFramePr>
          <p:cNvPr id="143" name="Google Shape;143;p26"/>
          <p:cNvGraphicFramePr/>
          <p:nvPr/>
        </p:nvGraphicFramePr>
        <p:xfrm>
          <a:off x="164275" y="712935"/>
          <a:ext cx="3000000" cy="3000000"/>
        </p:xfrm>
        <a:graphic>
          <a:graphicData uri="http://schemas.openxmlformats.org/drawingml/2006/table">
            <a:tbl>
              <a:tblPr>
                <a:noFill/>
                <a:tableStyleId>{932A4F54-941F-4A04-B65C-7759E976A6E3}</a:tableStyleId>
              </a:tblPr>
              <a:tblGrid>
                <a:gridCol w="1071575"/>
                <a:gridCol w="1130675"/>
                <a:gridCol w="1130675"/>
                <a:gridCol w="1310025"/>
                <a:gridCol w="1220350"/>
                <a:gridCol w="1220350"/>
                <a:gridCol w="1674100"/>
              </a:tblGrid>
              <a:tr h="76527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TYPE OF REGRESSION</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Train Score</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Test Score</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R2 SCORE</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ADJ_R2</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MAE</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MSE</a:t>
                      </a:r>
                      <a:endParaRPr b="1" sz="1200">
                        <a:solidFill>
                          <a:schemeClr val="lt1"/>
                        </a:solidFill>
                        <a:latin typeface="Montserrat"/>
                        <a:ea typeface="Montserrat"/>
                        <a:cs typeface="Montserrat"/>
                        <a:sym typeface="Montserrat"/>
                      </a:endParaRPr>
                    </a:p>
                  </a:txBody>
                  <a:tcPr marT="91425" marB="91425" marR="91425" marL="91425"/>
                </a:tc>
              </a:tr>
              <a:tr h="51577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LINEAR</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0.41531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0.354621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0.354679831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0.3476561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4.7474791</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48.4351195</a:t>
                      </a:r>
                      <a:endParaRPr b="1" sz="1200">
                        <a:solidFill>
                          <a:schemeClr val="lt1"/>
                        </a:solidFill>
                        <a:latin typeface="Montserrat"/>
                        <a:ea typeface="Montserrat"/>
                        <a:cs typeface="Montserrat"/>
                        <a:sym typeface="Montserrat"/>
                      </a:endParaRPr>
                    </a:p>
                  </a:txBody>
                  <a:tcPr marT="91425" marB="91425" marR="91425" marL="91425"/>
                </a:tc>
              </a:tr>
              <a:tr h="57447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LINEAR-LASSO</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0.293599</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0.343606</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0.355067</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0.3487478</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4.7417715</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48.4241544</a:t>
                      </a:r>
                      <a:endParaRPr b="1" sz="1200">
                        <a:solidFill>
                          <a:schemeClr val="lt1"/>
                        </a:solidFill>
                        <a:latin typeface="Montserrat"/>
                        <a:ea typeface="Montserrat"/>
                        <a:cs typeface="Montserrat"/>
                        <a:sym typeface="Montserrat"/>
                      </a:endParaRPr>
                    </a:p>
                  </a:txBody>
                  <a:tcPr marT="91425" marB="91425" marR="91425" marL="91425"/>
                </a:tc>
              </a:tr>
              <a:tr h="62572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LINEAR-RIDGE</a:t>
                      </a:r>
                      <a:endParaRPr b="1"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0.405354</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0.3553535</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0.3550673</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0.3481087</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5.026478</a:t>
                      </a:r>
                      <a:endParaRPr b="1" sz="1200">
                        <a:solidFill>
                          <a:schemeClr val="lt1"/>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48.4015719</a:t>
                      </a:r>
                      <a:endParaRPr b="1" sz="1200">
                        <a:solidFill>
                          <a:schemeClr val="lt1"/>
                        </a:solidFill>
                        <a:latin typeface="Montserrat"/>
                        <a:ea typeface="Montserrat"/>
                        <a:cs typeface="Montserrat"/>
                        <a:sym typeface="Montserrat"/>
                      </a:endParaRPr>
                    </a:p>
                  </a:txBody>
                  <a:tcPr marT="91425" marB="91425" marR="91425" marL="91425"/>
                </a:tc>
              </a:tr>
              <a:tr h="615700">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GRADIENT BOOSTING</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0.676331137</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0.60851</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0.6085</a:t>
                      </a:r>
                      <a:r>
                        <a:rPr b="1" lang="en-GB" sz="1200">
                          <a:solidFill>
                            <a:schemeClr val="lt1"/>
                          </a:solidFill>
                          <a:highlight>
                            <a:srgbClr val="FFFFFF"/>
                          </a:highlight>
                          <a:latin typeface="Montserrat"/>
                          <a:ea typeface="Montserrat"/>
                          <a:cs typeface="Montserrat"/>
                          <a:sym typeface="Montserrat"/>
                        </a:rPr>
                        <a:t>084</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0.6046721</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3.540035</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29.3904512</a:t>
                      </a:r>
                      <a:endParaRPr b="1" sz="1200">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r>
              <a:tr h="695325">
                <a:tc>
                  <a:txBody>
                    <a:bodyPr/>
                    <a:lstStyle/>
                    <a:p>
                      <a:pPr indent="0" lvl="0" marL="0" rtl="0" algn="l">
                        <a:spcBef>
                          <a:spcPts val="0"/>
                        </a:spcBef>
                        <a:spcAft>
                          <a:spcPts val="0"/>
                        </a:spcAft>
                        <a:buNone/>
                      </a:pPr>
                      <a:r>
                        <a:rPr b="1" lang="en-GB" sz="1200">
                          <a:solidFill>
                            <a:schemeClr val="lt1"/>
                          </a:solidFill>
                          <a:latin typeface="Montserrat"/>
                          <a:ea typeface="Montserrat"/>
                          <a:cs typeface="Montserrat"/>
                          <a:sym typeface="Montserrat"/>
                        </a:rPr>
                        <a:t>RANDOM FOREST</a:t>
                      </a:r>
                      <a:endParaRPr b="1" sz="12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0.62637829</a:t>
                      </a:r>
                      <a:endParaRPr b="1" sz="12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0.623421</a:t>
                      </a:r>
                      <a:endParaRPr b="1" sz="1200">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0.6234206</a:t>
                      </a:r>
                      <a:endParaRPr b="1" sz="12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200">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0.6152057</a:t>
                      </a:r>
                      <a:endParaRPr b="1" sz="1200">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3.4301030</a:t>
                      </a:r>
                      <a:endParaRPr b="1" sz="1200">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200">
                          <a:solidFill>
                            <a:schemeClr val="lt1"/>
                          </a:solidFill>
                          <a:highlight>
                            <a:srgbClr val="FFFFFF"/>
                          </a:highlight>
                          <a:latin typeface="Montserrat"/>
                          <a:ea typeface="Montserrat"/>
                          <a:cs typeface="Montserrat"/>
                          <a:sym typeface="Montserrat"/>
                        </a:rPr>
                        <a:t>28.2619184</a:t>
                      </a:r>
                      <a:endParaRPr b="1" sz="1200">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4475">
                <a:tc>
                  <a:txBody>
                    <a:bodyPr/>
                    <a:lstStyle/>
                    <a:p>
                      <a:pPr indent="0" lvl="0" marL="0" rtl="0" algn="l">
                        <a:spcBef>
                          <a:spcPts val="0"/>
                        </a:spcBef>
                        <a:spcAft>
                          <a:spcPts val="0"/>
                        </a:spcAft>
                        <a:buNone/>
                      </a:pPr>
                      <a:r>
                        <a:rPr b="1" lang="en-GB" sz="1200">
                          <a:solidFill>
                            <a:schemeClr val="dk1"/>
                          </a:solidFill>
                          <a:latin typeface="Montserrat"/>
                          <a:ea typeface="Montserrat"/>
                          <a:cs typeface="Montserrat"/>
                          <a:sym typeface="Montserrat"/>
                        </a:rPr>
                        <a:t>XGBOOST</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0.84559453</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0.84211254</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0.84211254</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0.8386682</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2.2667203</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GB" sz="1200">
                          <a:solidFill>
                            <a:schemeClr val="dk1"/>
                          </a:solidFill>
                          <a:highlight>
                            <a:srgbClr val="FFFFFF"/>
                          </a:highlight>
                          <a:latin typeface="Montserrat"/>
                          <a:ea typeface="Montserrat"/>
                          <a:cs typeface="Montserrat"/>
                          <a:sym typeface="Montserrat"/>
                        </a:rPr>
                        <a:t>11.8493008</a:t>
                      </a:r>
                      <a:endParaRPr b="1" sz="1200">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Feature Importance</a:t>
            </a:r>
            <a:endParaRPr b="1"/>
          </a:p>
        </p:txBody>
      </p:sp>
      <p:pic>
        <p:nvPicPr>
          <p:cNvPr id="149" name="Google Shape;149;p27"/>
          <p:cNvPicPr preferRelativeResize="0"/>
          <p:nvPr/>
        </p:nvPicPr>
        <p:blipFill>
          <a:blip r:embed="rId3">
            <a:alphaModFix/>
          </a:blip>
          <a:stretch>
            <a:fillRect/>
          </a:stretch>
        </p:blipFill>
        <p:spPr>
          <a:xfrm>
            <a:off x="206000" y="923875"/>
            <a:ext cx="8732001" cy="3991025"/>
          </a:xfrm>
          <a:prstGeom prst="rect">
            <a:avLst/>
          </a:prstGeom>
          <a:noFill/>
          <a:ln>
            <a:noFill/>
          </a:ln>
        </p:spPr>
      </p:pic>
      <p:sp>
        <p:nvSpPr>
          <p:cNvPr id="150" name="Google Shape;150;p27"/>
          <p:cNvSpPr/>
          <p:nvPr/>
        </p:nvSpPr>
        <p:spPr>
          <a:xfrm>
            <a:off x="4676750" y="906050"/>
            <a:ext cx="210600" cy="24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nvSpPr>
        <p:spPr>
          <a:xfrm>
            <a:off x="4621825" y="899900"/>
            <a:ext cx="4668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20</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To find the dependent variable</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engineering</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selection</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Model Training and </a:t>
            </a:r>
            <a:r>
              <a:rPr b="1" lang="en-GB" sz="1600">
                <a:solidFill>
                  <a:schemeClr val="lt1"/>
                </a:solidFill>
                <a:latin typeface="Montserrat"/>
                <a:ea typeface="Montserrat"/>
                <a:cs typeface="Montserrat"/>
                <a:sym typeface="Montserrat"/>
              </a:rPr>
              <a:t>performance</a:t>
            </a:r>
            <a:r>
              <a:rPr b="1" lang="en-GB" sz="1600">
                <a:solidFill>
                  <a:schemeClr val="lt1"/>
                </a:solidFill>
                <a:latin typeface="Montserrat"/>
                <a:ea typeface="Montserrat"/>
                <a:cs typeface="Montserrat"/>
                <a:sym typeface="Montserrat"/>
              </a:rPr>
              <a:t> improvement.</a:t>
            </a:r>
            <a:endParaRPr b="1"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63" name="Google Shape;163;p29"/>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chemeClr val="lt1"/>
                </a:solidFill>
                <a:highlight>
                  <a:srgbClr val="FFFFFF"/>
                </a:highlight>
                <a:latin typeface="Montserrat"/>
                <a:ea typeface="Montserrat"/>
                <a:cs typeface="Montserrat"/>
                <a:sym typeface="Montserrat"/>
              </a:rPr>
              <a:t>This resulting model can be used by Mobiticket and bus operators to anticipate for the tickets for certain rides. We have compared the performance of six different regression models. XGBoost regression model performed the best among them including the ensemble model proposed with the lowest error rate. We pre-processed data to apply regression models for forecasting the speed of vehicles and distance between the source and destination.</a:t>
            </a:r>
            <a:endParaRPr b="1" sz="1600">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169" name="Google Shape;169;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79652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Problem Statement</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Data Summary</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Ride Origination Towns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 time</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Quarterly Trend</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Month wise booking trends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Engineering</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ML Models and Metrics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Challenges</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Conclusion</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Q &amp; A</a:t>
            </a:r>
            <a:endParaRPr b="1" sz="1600">
              <a:solidFill>
                <a:schemeClr val="lt1"/>
              </a:solidFill>
              <a:latin typeface="Montserrat"/>
              <a:ea typeface="Montserrat"/>
              <a:cs typeface="Montserrat"/>
              <a:sym typeface="Montserrat"/>
            </a:endParaRPr>
          </a:p>
        </p:txBody>
      </p:sp>
      <p:sp>
        <p:nvSpPr>
          <p:cNvPr id="61" name="Google Shape;61;p1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4885425" y="724075"/>
            <a:ext cx="3908525" cy="36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92425" y="57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p:nvPr>
            <p:ph idx="1" type="body"/>
          </p:nvPr>
        </p:nvSpPr>
        <p:spPr>
          <a:xfrm>
            <a:off x="311700" y="1152475"/>
            <a:ext cx="5572500" cy="34164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GB" sz="1600">
                <a:solidFill>
                  <a:schemeClr val="lt1"/>
                </a:solidFill>
                <a:latin typeface="Montserrat"/>
                <a:ea typeface="Montserrat"/>
                <a:cs typeface="Montserrat"/>
                <a:sym typeface="Montserrat"/>
              </a:rPr>
              <a:t>Exploring 14 different </a:t>
            </a:r>
            <a:r>
              <a:rPr b="1" lang="en-GB" sz="1600">
                <a:solidFill>
                  <a:schemeClr val="lt1"/>
                </a:solidFill>
                <a:highlight>
                  <a:srgbClr val="FFFFFF"/>
                </a:highlight>
                <a:latin typeface="Montserrat"/>
                <a:ea typeface="Montserrat"/>
                <a:cs typeface="Montserrat"/>
                <a:sym typeface="Montserrat"/>
              </a:rPr>
              <a:t>towns to the North-West of Nairobi towards Lake Victoria and </a:t>
            </a:r>
            <a:r>
              <a:rPr b="1" lang="en-GB" sz="1600">
                <a:solidFill>
                  <a:schemeClr val="lt1"/>
                </a:solidFill>
                <a:latin typeface="Montserrat"/>
                <a:ea typeface="Montserrat"/>
                <a:cs typeface="Montserrat"/>
                <a:sym typeface="Montserrat"/>
              </a:rPr>
              <a:t>u</a:t>
            </a:r>
            <a:r>
              <a:rPr b="1" lang="en-GB" sz="1600">
                <a:solidFill>
                  <a:schemeClr val="lt1"/>
                </a:solidFill>
                <a:latin typeface="Montserrat"/>
                <a:ea typeface="Montserrat"/>
                <a:cs typeface="Montserrat"/>
                <a:sym typeface="Montserrat"/>
              </a:rPr>
              <a:t>sing the data provided by bus ticket sales from Mobiticket, predicting the number of tickets that will be sold for buses that ends into Nairobi.</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700"/>
              </a:spcBef>
              <a:spcAft>
                <a:spcPts val="0"/>
              </a:spcAft>
              <a:buNone/>
            </a:pPr>
            <a:r>
              <a:t/>
            </a:r>
            <a:endParaRPr b="1" sz="1600">
              <a:solidFill>
                <a:schemeClr val="lt1"/>
              </a:solidFill>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5016700" y="2529925"/>
            <a:ext cx="3390875" cy="239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99350" y="267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5" name="Google Shape;75;p16"/>
          <p:cNvSpPr txBox="1"/>
          <p:nvPr>
            <p:ph idx="1" type="body"/>
          </p:nvPr>
        </p:nvSpPr>
        <p:spPr>
          <a:xfrm>
            <a:off x="311700" y="760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lt1"/>
                </a:solidFill>
                <a:highlight>
                  <a:srgbClr val="FFFFFF"/>
                </a:highlight>
                <a:latin typeface="Montserrat"/>
                <a:ea typeface="Montserrat"/>
                <a:cs typeface="Montserrat"/>
                <a:sym typeface="Montserrat"/>
              </a:rPr>
              <a:t> This dataset includes the variables from  </a:t>
            </a:r>
            <a:r>
              <a:rPr lang="en-GB" sz="1600">
                <a:solidFill>
                  <a:schemeClr val="lt1"/>
                </a:solidFill>
                <a:highlight>
                  <a:srgbClr val="FFFFFF"/>
                </a:highlight>
                <a:latin typeface="Montserrat"/>
                <a:ea typeface="Montserrat"/>
                <a:cs typeface="Montserrat"/>
                <a:sym typeface="Montserrat"/>
              </a:rPr>
              <a:t>17 October 2017 to  20 April 2018</a:t>
            </a:r>
            <a:endParaRPr sz="1600">
              <a:solidFill>
                <a:schemeClr val="lt1"/>
              </a:solidFill>
              <a:highlight>
                <a:srgbClr val="FFFFFF"/>
              </a:highlight>
              <a:latin typeface="Montserrat"/>
              <a:ea typeface="Montserrat"/>
              <a:cs typeface="Montserrat"/>
              <a:sym typeface="Montserrat"/>
            </a:endParaRPr>
          </a:p>
          <a:p>
            <a:pPr indent="-330200" lvl="0" marL="457200" rtl="0" algn="l">
              <a:spcBef>
                <a:spcPts val="60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ride_id</a:t>
            </a:r>
            <a:r>
              <a:rPr lang="en-GB" sz="1600">
                <a:solidFill>
                  <a:schemeClr val="lt1"/>
                </a:solidFill>
                <a:latin typeface="Montserrat"/>
                <a:ea typeface="Montserrat"/>
                <a:cs typeface="Montserrat"/>
                <a:sym typeface="Montserrat"/>
              </a:rPr>
              <a:t>: unique ID of a vehicle on a specific route on a specific day and time.</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seat_number:</a:t>
            </a:r>
            <a:r>
              <a:rPr lang="en-GB" sz="1600">
                <a:solidFill>
                  <a:schemeClr val="lt1"/>
                </a:solidFill>
                <a:latin typeface="Montserrat"/>
                <a:ea typeface="Montserrat"/>
                <a:cs typeface="Montserrat"/>
                <a:sym typeface="Montserrat"/>
              </a:rPr>
              <a:t> seat assigned to ticket</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payment_method:</a:t>
            </a:r>
            <a:r>
              <a:rPr lang="en-GB" sz="1600">
                <a:solidFill>
                  <a:schemeClr val="lt1"/>
                </a:solidFill>
                <a:latin typeface="Montserrat"/>
                <a:ea typeface="Montserrat"/>
                <a:cs typeface="Montserrat"/>
                <a:sym typeface="Montserrat"/>
              </a:rPr>
              <a:t> method used by customer to purchase ticket from Mobiticket </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payment_receipt:</a:t>
            </a:r>
            <a:r>
              <a:rPr lang="en-GB" sz="1600">
                <a:solidFill>
                  <a:schemeClr val="lt1"/>
                </a:solidFill>
                <a:latin typeface="Montserrat"/>
                <a:ea typeface="Montserrat"/>
                <a:cs typeface="Montserrat"/>
                <a:sym typeface="Montserrat"/>
              </a:rPr>
              <a:t> unique id number for ticket purchased from Mobiticket</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travel_date:</a:t>
            </a:r>
            <a:r>
              <a:rPr lang="en-GB" sz="1600">
                <a:solidFill>
                  <a:schemeClr val="lt1"/>
                </a:solidFill>
                <a:latin typeface="Montserrat"/>
                <a:ea typeface="Montserrat"/>
                <a:cs typeface="Montserrat"/>
                <a:sym typeface="Montserrat"/>
              </a:rPr>
              <a:t> date of ride departure. (MM</a:t>
            </a:r>
            <a:r>
              <a:rPr lang="en-GB" sz="1600" u="sng">
                <a:solidFill>
                  <a:schemeClr val="lt1"/>
                </a:solidFill>
                <a:latin typeface="Montserrat"/>
                <a:ea typeface="Montserrat"/>
                <a:cs typeface="Montserrat"/>
                <a:sym typeface="Montserrat"/>
                <a:hlinkClick r:id="rId3">
                  <a:extLst>
                    <a:ext uri="{A12FA001-AC4F-418D-AE19-62706E023703}">
                      <ahyp:hlinkClr val="tx"/>
                    </a:ext>
                  </a:extLst>
                </a:hlinkClick>
              </a:rPr>
              <a:t>/DD/YYYY</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travel_time:</a:t>
            </a:r>
            <a:r>
              <a:rPr lang="en-GB" sz="1600">
                <a:solidFill>
                  <a:schemeClr val="lt1"/>
                </a:solidFill>
                <a:latin typeface="Montserrat"/>
                <a:ea typeface="Montserrat"/>
                <a:cs typeface="Montserrat"/>
                <a:sym typeface="Montserrat"/>
              </a:rPr>
              <a:t> scheduled departure time of ride. Rides generally depart on time. (hh:mm)</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travel_from:</a:t>
            </a:r>
            <a:r>
              <a:rPr lang="en-GB" sz="1600">
                <a:solidFill>
                  <a:schemeClr val="lt1"/>
                </a:solidFill>
                <a:latin typeface="Montserrat"/>
                <a:ea typeface="Montserrat"/>
                <a:cs typeface="Montserrat"/>
                <a:sym typeface="Montserrat"/>
              </a:rPr>
              <a:t> town from which ride originated</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travel_to:</a:t>
            </a:r>
            <a:r>
              <a:rPr lang="en-GB" sz="1600">
                <a:solidFill>
                  <a:schemeClr val="lt1"/>
                </a:solidFill>
                <a:latin typeface="Montserrat"/>
                <a:ea typeface="Montserrat"/>
                <a:cs typeface="Montserrat"/>
                <a:sym typeface="Montserrat"/>
              </a:rPr>
              <a:t> destination of ride. All rides are to Nairobi.</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car_type:</a:t>
            </a:r>
            <a:r>
              <a:rPr lang="en-GB" sz="1600">
                <a:solidFill>
                  <a:schemeClr val="lt1"/>
                </a:solidFill>
                <a:latin typeface="Montserrat"/>
                <a:ea typeface="Montserrat"/>
                <a:cs typeface="Montserrat"/>
                <a:sym typeface="Montserrat"/>
              </a:rPr>
              <a:t> vehicle type (shuttle or bus)</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max_capacity:</a:t>
            </a:r>
            <a:r>
              <a:rPr lang="en-GB" sz="1600">
                <a:solidFill>
                  <a:schemeClr val="lt1"/>
                </a:solidFill>
                <a:latin typeface="Montserrat"/>
                <a:ea typeface="Montserrat"/>
                <a:cs typeface="Montserrat"/>
                <a:sym typeface="Montserrat"/>
              </a:rPr>
              <a:t> number of seats on the vehicle</a:t>
            </a:r>
            <a:endParaRPr sz="1600">
              <a:solidFill>
                <a:schemeClr val="lt1"/>
              </a:solidFill>
              <a:latin typeface="Montserrat"/>
              <a:ea typeface="Montserrat"/>
              <a:cs typeface="Montserrat"/>
              <a:sym typeface="Montserrat"/>
            </a:endParaRPr>
          </a:p>
          <a:p>
            <a:pPr indent="0" lvl="0" marL="0" rtl="0" algn="l">
              <a:spcBef>
                <a:spcPts val="500"/>
              </a:spcBef>
              <a:spcAft>
                <a:spcPts val="0"/>
              </a:spcAft>
              <a:buNone/>
            </a:pPr>
            <a:r>
              <a:t/>
            </a:r>
            <a:endParaRPr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69075"/>
            <a:ext cx="8520600" cy="5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Ride Origination Towns</a:t>
            </a:r>
            <a:endParaRPr b="1">
              <a:latin typeface="Montserrat"/>
              <a:ea typeface="Montserrat"/>
              <a:cs typeface="Montserrat"/>
              <a:sym typeface="Montserrat"/>
            </a:endParaRPr>
          </a:p>
        </p:txBody>
      </p:sp>
      <p:pic>
        <p:nvPicPr>
          <p:cNvPr id="81" name="Google Shape;81;p17"/>
          <p:cNvPicPr preferRelativeResize="0"/>
          <p:nvPr/>
        </p:nvPicPr>
        <p:blipFill>
          <a:blip r:embed="rId3">
            <a:alphaModFix/>
          </a:blip>
          <a:stretch>
            <a:fillRect/>
          </a:stretch>
        </p:blipFill>
        <p:spPr>
          <a:xfrm>
            <a:off x="865975" y="738475"/>
            <a:ext cx="6742475" cy="3476625"/>
          </a:xfrm>
          <a:prstGeom prst="rect">
            <a:avLst/>
          </a:prstGeom>
          <a:noFill/>
          <a:ln>
            <a:noFill/>
          </a:ln>
        </p:spPr>
      </p:pic>
      <p:sp>
        <p:nvSpPr>
          <p:cNvPr id="82" name="Google Shape;82;p17"/>
          <p:cNvSpPr txBox="1"/>
          <p:nvPr/>
        </p:nvSpPr>
        <p:spPr>
          <a:xfrm>
            <a:off x="525025" y="4182425"/>
            <a:ext cx="8106900" cy="8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Kisii is the top place from where the most number of rides originate.</a:t>
            </a:r>
            <a:endParaRPr b="1" sz="160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Map</a:t>
            </a:r>
            <a:endParaRPr b="1">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1170125"/>
            <a:ext cx="881041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97875"/>
            <a:ext cx="8520600" cy="5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EDA</a:t>
            </a:r>
            <a:endParaRPr b="1">
              <a:latin typeface="Montserrat"/>
              <a:ea typeface="Montserrat"/>
              <a:cs typeface="Montserrat"/>
              <a:sym typeface="Montserrat"/>
            </a:endParaRPr>
          </a:p>
        </p:txBody>
      </p:sp>
      <p:pic>
        <p:nvPicPr>
          <p:cNvPr id="94" name="Google Shape;94;p19"/>
          <p:cNvPicPr preferRelativeResize="0"/>
          <p:nvPr/>
        </p:nvPicPr>
        <p:blipFill>
          <a:blip r:embed="rId3">
            <a:alphaModFix/>
          </a:blip>
          <a:stretch>
            <a:fillRect/>
          </a:stretch>
        </p:blipFill>
        <p:spPr>
          <a:xfrm>
            <a:off x="152400" y="717075"/>
            <a:ext cx="8429625" cy="3028950"/>
          </a:xfrm>
          <a:prstGeom prst="rect">
            <a:avLst/>
          </a:prstGeom>
          <a:noFill/>
          <a:ln>
            <a:noFill/>
          </a:ln>
        </p:spPr>
      </p:pic>
      <p:sp>
        <p:nvSpPr>
          <p:cNvPr id="95" name="Google Shape;95;p19"/>
          <p:cNvSpPr txBox="1"/>
          <p:nvPr/>
        </p:nvSpPr>
        <p:spPr>
          <a:xfrm>
            <a:off x="462725" y="4209125"/>
            <a:ext cx="8284800" cy="8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nvSpPr>
        <p:spPr>
          <a:xfrm>
            <a:off x="436050" y="3906575"/>
            <a:ext cx="7750800" cy="74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Scatter plot of travel_from by number of tickets</a:t>
            </a:r>
            <a:endParaRPr b="1" sz="16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Day wise Travel Trend</a:t>
            </a:r>
            <a:endParaRPr/>
          </a:p>
        </p:txBody>
      </p:sp>
      <p:pic>
        <p:nvPicPr>
          <p:cNvPr id="102" name="Google Shape;102;p20"/>
          <p:cNvPicPr preferRelativeResize="0"/>
          <p:nvPr/>
        </p:nvPicPr>
        <p:blipFill>
          <a:blip r:embed="rId3">
            <a:alphaModFix/>
          </a:blip>
          <a:stretch>
            <a:fillRect/>
          </a:stretch>
        </p:blipFill>
        <p:spPr>
          <a:xfrm>
            <a:off x="409350" y="1181288"/>
            <a:ext cx="7739367" cy="2780925"/>
          </a:xfrm>
          <a:prstGeom prst="rect">
            <a:avLst/>
          </a:prstGeom>
          <a:noFill/>
          <a:ln>
            <a:noFill/>
          </a:ln>
        </p:spPr>
      </p:pic>
      <p:sp>
        <p:nvSpPr>
          <p:cNvPr id="103" name="Google Shape;103;p20"/>
          <p:cNvSpPr txBox="1"/>
          <p:nvPr/>
        </p:nvSpPr>
        <p:spPr>
          <a:xfrm>
            <a:off x="409350" y="3933275"/>
            <a:ext cx="8373600" cy="10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The density of the rides are almost similar among the days of the month,</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There are no rides between 5th to 10th of every month,but this might be because of missing data</a:t>
            </a:r>
            <a:endParaRPr b="1" sz="16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69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Departure Time</a:t>
            </a:r>
            <a:endParaRPr b="1">
              <a:latin typeface="Montserrat"/>
              <a:ea typeface="Montserrat"/>
              <a:cs typeface="Montserrat"/>
              <a:sym typeface="Montserrat"/>
            </a:endParaRPr>
          </a:p>
        </p:txBody>
      </p:sp>
      <p:pic>
        <p:nvPicPr>
          <p:cNvPr id="109" name="Google Shape;109;p21"/>
          <p:cNvPicPr preferRelativeResize="0"/>
          <p:nvPr/>
        </p:nvPicPr>
        <p:blipFill>
          <a:blip r:embed="rId3">
            <a:alphaModFix/>
          </a:blip>
          <a:stretch>
            <a:fillRect/>
          </a:stretch>
        </p:blipFill>
        <p:spPr>
          <a:xfrm>
            <a:off x="459150" y="741875"/>
            <a:ext cx="7131499" cy="3499924"/>
          </a:xfrm>
          <a:prstGeom prst="rect">
            <a:avLst/>
          </a:prstGeom>
          <a:noFill/>
          <a:ln>
            <a:noFill/>
          </a:ln>
        </p:spPr>
      </p:pic>
      <p:sp>
        <p:nvSpPr>
          <p:cNvPr id="110" name="Google Shape;110;p21"/>
          <p:cNvSpPr txBox="1"/>
          <p:nvPr/>
        </p:nvSpPr>
        <p:spPr>
          <a:xfrm>
            <a:off x="533925" y="4324800"/>
            <a:ext cx="7679700" cy="6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Highest number of buses depart at around 7 AM in the Morning </a:t>
            </a:r>
            <a:endParaRPr b="1" sz="16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