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Merriweather"/>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Merriweather-bold.fntdata"/><Relationship Id="rId12"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Merriweather-boldItalic.fntdata"/><Relationship Id="rId14"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Dritan’s MVC lecture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December 25,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5003850" y="1518025"/>
            <a:ext cx="1251900" cy="5253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Browser</a:t>
            </a:r>
            <a:endParaRPr/>
          </a:p>
        </p:txBody>
      </p:sp>
      <p:sp>
        <p:nvSpPr>
          <p:cNvPr id="71" name="Google Shape;71;p14"/>
          <p:cNvSpPr/>
          <p:nvPr/>
        </p:nvSpPr>
        <p:spPr>
          <a:xfrm>
            <a:off x="5998750" y="2742800"/>
            <a:ext cx="1251900" cy="52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Router</a:t>
            </a:r>
            <a:endParaRPr/>
          </a:p>
        </p:txBody>
      </p:sp>
      <p:sp>
        <p:nvSpPr>
          <p:cNvPr id="72" name="Google Shape;72;p14"/>
          <p:cNvSpPr/>
          <p:nvPr/>
        </p:nvSpPr>
        <p:spPr>
          <a:xfrm>
            <a:off x="3946050" y="2742800"/>
            <a:ext cx="1251900" cy="52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Controller</a:t>
            </a:r>
            <a:endParaRPr/>
          </a:p>
        </p:txBody>
      </p:sp>
      <p:sp>
        <p:nvSpPr>
          <p:cNvPr id="73" name="Google Shape;73;p14"/>
          <p:cNvSpPr/>
          <p:nvPr/>
        </p:nvSpPr>
        <p:spPr>
          <a:xfrm>
            <a:off x="1893350" y="2742800"/>
            <a:ext cx="1251900" cy="52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View</a:t>
            </a:r>
            <a:endParaRPr/>
          </a:p>
        </p:txBody>
      </p:sp>
      <p:sp>
        <p:nvSpPr>
          <p:cNvPr id="74" name="Google Shape;74;p14"/>
          <p:cNvSpPr/>
          <p:nvPr/>
        </p:nvSpPr>
        <p:spPr>
          <a:xfrm>
            <a:off x="3946050" y="4061525"/>
            <a:ext cx="1251900" cy="52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Model</a:t>
            </a:r>
            <a:endParaRPr/>
          </a:p>
        </p:txBody>
      </p:sp>
      <p:cxnSp>
        <p:nvCxnSpPr>
          <p:cNvPr id="75" name="Google Shape;75;p14"/>
          <p:cNvCxnSpPr/>
          <p:nvPr/>
        </p:nvCxnSpPr>
        <p:spPr>
          <a:xfrm>
            <a:off x="6311625" y="2043325"/>
            <a:ext cx="498900" cy="5766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4"/>
          <p:cNvCxnSpPr/>
          <p:nvPr/>
        </p:nvCxnSpPr>
        <p:spPr>
          <a:xfrm flipH="1" rot="10800000">
            <a:off x="4646250" y="2101538"/>
            <a:ext cx="372900" cy="5880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4"/>
          <p:cNvCxnSpPr/>
          <p:nvPr/>
        </p:nvCxnSpPr>
        <p:spPr>
          <a:xfrm rot="10800000">
            <a:off x="5304200" y="3000650"/>
            <a:ext cx="588300" cy="96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4"/>
          <p:cNvCxnSpPr/>
          <p:nvPr/>
        </p:nvCxnSpPr>
        <p:spPr>
          <a:xfrm flipH="1" rot="10800000">
            <a:off x="3232600" y="3139575"/>
            <a:ext cx="626100" cy="15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4"/>
          <p:cNvCxnSpPr/>
          <p:nvPr/>
        </p:nvCxnSpPr>
        <p:spPr>
          <a:xfrm rot="10800000">
            <a:off x="3251500" y="2907125"/>
            <a:ext cx="588300" cy="96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p:nvPr/>
        </p:nvCxnSpPr>
        <p:spPr>
          <a:xfrm rot="10800000">
            <a:off x="4426675" y="3376213"/>
            <a:ext cx="0" cy="5772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p:nvPr/>
        </p:nvCxnSpPr>
        <p:spPr>
          <a:xfrm>
            <a:off x="4646250" y="3377850"/>
            <a:ext cx="0" cy="5739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4"/>
          <p:cNvSpPr/>
          <p:nvPr/>
        </p:nvSpPr>
        <p:spPr>
          <a:xfrm>
            <a:off x="5998750" y="3901300"/>
            <a:ext cx="1251900" cy="737775"/>
          </a:xfrm>
          <a:prstGeom prst="flowChartMagneticDisk">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DB</a:t>
            </a:r>
            <a:endParaRPr/>
          </a:p>
        </p:txBody>
      </p:sp>
      <p:cxnSp>
        <p:nvCxnSpPr>
          <p:cNvPr id="83" name="Google Shape;83;p14"/>
          <p:cNvCxnSpPr/>
          <p:nvPr/>
        </p:nvCxnSpPr>
        <p:spPr>
          <a:xfrm flipH="1" rot="10800000">
            <a:off x="5285300" y="4213538"/>
            <a:ext cx="626100" cy="15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4"/>
          <p:cNvCxnSpPr/>
          <p:nvPr/>
        </p:nvCxnSpPr>
        <p:spPr>
          <a:xfrm rot="10800000">
            <a:off x="5304200" y="4423300"/>
            <a:ext cx="588300" cy="9600"/>
          </a:xfrm>
          <a:prstGeom prst="straightConnector1">
            <a:avLst/>
          </a:prstGeom>
          <a:noFill/>
          <a:ln cap="flat" cmpd="sng" w="9525">
            <a:solidFill>
              <a:schemeClr val="dk2"/>
            </a:solidFill>
            <a:prstDash val="solid"/>
            <a:round/>
            <a:headEnd len="med" w="med" type="none"/>
            <a:tailEnd len="med" w="med" type="triangle"/>
          </a:ln>
        </p:spPr>
      </p:cxnSp>
      <p:sp>
        <p:nvSpPr>
          <p:cNvPr id="85" name="Google Shape;85;p14"/>
          <p:cNvSpPr/>
          <p:nvPr/>
        </p:nvSpPr>
        <p:spPr>
          <a:xfrm>
            <a:off x="5443350" y="329600"/>
            <a:ext cx="372900" cy="34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400000">
            <a:off x="5501250" y="643225"/>
            <a:ext cx="257100" cy="490500"/>
          </a:xfrm>
          <a:prstGeom prst="flowChartDelay">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 name="Google Shape;87;p14"/>
          <p:cNvCxnSpPr/>
          <p:nvPr/>
        </p:nvCxnSpPr>
        <p:spPr>
          <a:xfrm>
            <a:off x="5763950" y="1105375"/>
            <a:ext cx="4200" cy="324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4"/>
          <p:cNvCxnSpPr/>
          <p:nvPr/>
        </p:nvCxnSpPr>
        <p:spPr>
          <a:xfrm flipH="1" rot="10800000">
            <a:off x="5499250" y="1105375"/>
            <a:ext cx="4200" cy="324300"/>
          </a:xfrm>
          <a:prstGeom prst="straightConnector1">
            <a:avLst/>
          </a:prstGeom>
          <a:noFill/>
          <a:ln cap="flat" cmpd="sng" w="9525">
            <a:solidFill>
              <a:schemeClr val="dk2"/>
            </a:solidFill>
            <a:prstDash val="solid"/>
            <a:round/>
            <a:headEnd len="med" w="med" type="none"/>
            <a:tailEnd len="med" w="med" type="triangle"/>
          </a:ln>
        </p:spPr>
      </p:cxnSp>
      <p:grpSp>
        <p:nvGrpSpPr>
          <p:cNvPr id="89" name="Google Shape;89;p14"/>
          <p:cNvGrpSpPr/>
          <p:nvPr/>
        </p:nvGrpSpPr>
        <p:grpSpPr>
          <a:xfrm rot="-2212950">
            <a:off x="1591440" y="2196674"/>
            <a:ext cx="198908" cy="593680"/>
            <a:chOff x="777447" y="1610215"/>
            <a:chExt cx="198900" cy="593656"/>
          </a:xfrm>
        </p:grpSpPr>
        <p:cxnSp>
          <p:nvCxnSpPr>
            <p:cNvPr id="90" name="Google Shape;90;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1" name="Google Shape;91;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txBox="1"/>
          <p:nvPr/>
        </p:nvSpPr>
        <p:spPr>
          <a:xfrm>
            <a:off x="7250650" y="1105375"/>
            <a:ext cx="195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chemeClr val="dk2"/>
                </a:solidFill>
                <a:latin typeface="Roboto"/>
                <a:ea typeface="Roboto"/>
                <a:cs typeface="Roboto"/>
                <a:sym typeface="Roboto"/>
              </a:rPr>
              <a:t>The router</a:t>
            </a:r>
            <a:r>
              <a:rPr lang="en" sz="1200">
                <a:solidFill>
                  <a:schemeClr val="dk2"/>
                </a:solidFill>
                <a:latin typeface="Roboto"/>
                <a:ea typeface="Roboto"/>
                <a:cs typeface="Roboto"/>
                <a:sym typeface="Roboto"/>
              </a:rPr>
              <a:t> which is in the server knows in which controller to handle the request. It can </a:t>
            </a:r>
            <a:r>
              <a:rPr lang="en" sz="1200">
                <a:solidFill>
                  <a:schemeClr val="dk2"/>
                </a:solidFill>
                <a:latin typeface="Roboto"/>
                <a:ea typeface="Roboto"/>
                <a:cs typeface="Roboto"/>
                <a:sym typeface="Roboto"/>
              </a:rPr>
              <a:t>only</a:t>
            </a:r>
            <a:r>
              <a:rPr lang="en" sz="1200">
                <a:solidFill>
                  <a:schemeClr val="dk2"/>
                </a:solidFill>
                <a:latin typeface="Roboto"/>
                <a:ea typeface="Roboto"/>
                <a:cs typeface="Roboto"/>
                <a:sym typeface="Roboto"/>
              </a:rPr>
              <a:t> talk to the controller.</a:t>
            </a:r>
            <a:endParaRPr sz="1000"/>
          </a:p>
        </p:txBody>
      </p:sp>
      <p:grpSp>
        <p:nvGrpSpPr>
          <p:cNvPr id="93" name="Google Shape;93;p14"/>
          <p:cNvGrpSpPr/>
          <p:nvPr/>
        </p:nvGrpSpPr>
        <p:grpSpPr>
          <a:xfrm rot="1751223">
            <a:off x="6338761" y="970748"/>
            <a:ext cx="198915" cy="593702"/>
            <a:chOff x="777447" y="1610215"/>
            <a:chExt cx="198900" cy="593656"/>
          </a:xfrm>
        </p:grpSpPr>
        <p:cxnSp>
          <p:nvCxnSpPr>
            <p:cNvPr id="94" name="Google Shape;94;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6255750" y="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202"/>
              <a:t>The client makes a request from </a:t>
            </a:r>
            <a:r>
              <a:rPr b="1" lang="en" sz="1202"/>
              <a:t>the browser</a:t>
            </a:r>
            <a:r>
              <a:rPr lang="en" sz="1202"/>
              <a:t>, the request goes into the server. It can only talk to the router.</a:t>
            </a:r>
            <a:endParaRPr sz="1480"/>
          </a:p>
        </p:txBody>
      </p:sp>
      <p:grpSp>
        <p:nvGrpSpPr>
          <p:cNvPr id="97" name="Google Shape;97;p14"/>
          <p:cNvGrpSpPr/>
          <p:nvPr/>
        </p:nvGrpSpPr>
        <p:grpSpPr>
          <a:xfrm rot="1751223">
            <a:off x="7382786" y="2196660"/>
            <a:ext cx="198915" cy="593702"/>
            <a:chOff x="777447" y="1610215"/>
            <a:chExt cx="198900" cy="593656"/>
          </a:xfrm>
        </p:grpSpPr>
        <p:cxnSp>
          <p:nvCxnSpPr>
            <p:cNvPr id="98" name="Google Shape;98;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9" name="Google Shape;99;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nvSpPr>
        <p:spPr>
          <a:xfrm>
            <a:off x="1893338" y="404375"/>
            <a:ext cx="30000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chemeClr val="dk2"/>
                </a:solidFill>
                <a:latin typeface="Roboto"/>
                <a:ea typeface="Roboto"/>
                <a:cs typeface="Roboto"/>
                <a:sym typeface="Roboto"/>
              </a:rPr>
              <a:t>The controller</a:t>
            </a:r>
            <a:r>
              <a:rPr lang="en" sz="1200">
                <a:solidFill>
                  <a:schemeClr val="dk2"/>
                </a:solidFill>
                <a:latin typeface="Roboto"/>
                <a:ea typeface="Roboto"/>
                <a:cs typeface="Roboto"/>
                <a:sym typeface="Roboto"/>
              </a:rPr>
              <a:t> can communicate with the client side, view and the model. Based on the request that the client made, the controller will decide if it should talk with the model or talk to the view directly. After all these actions, the controller will respond to the client side in the browser.</a:t>
            </a:r>
            <a:endParaRPr sz="1100">
              <a:solidFill>
                <a:schemeClr val="dk2"/>
              </a:solidFill>
              <a:latin typeface="Roboto"/>
              <a:ea typeface="Roboto"/>
              <a:cs typeface="Roboto"/>
              <a:sym typeface="Roboto"/>
            </a:endParaRPr>
          </a:p>
        </p:txBody>
      </p:sp>
      <p:grpSp>
        <p:nvGrpSpPr>
          <p:cNvPr id="101" name="Google Shape;101;p14"/>
          <p:cNvGrpSpPr/>
          <p:nvPr/>
        </p:nvGrpSpPr>
        <p:grpSpPr>
          <a:xfrm rot="1751223">
            <a:off x="7382786" y="3828385"/>
            <a:ext cx="198915" cy="593702"/>
            <a:chOff x="777447" y="1610215"/>
            <a:chExt cx="198900" cy="593656"/>
          </a:xfrm>
        </p:grpSpPr>
        <p:cxnSp>
          <p:nvCxnSpPr>
            <p:cNvPr id="102" name="Google Shape;102;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Google Shape;103;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4"/>
          <p:cNvGrpSpPr/>
          <p:nvPr/>
        </p:nvGrpSpPr>
        <p:grpSpPr>
          <a:xfrm>
            <a:off x="4003054" y="2098734"/>
            <a:ext cx="198920" cy="593716"/>
            <a:chOff x="777447" y="1610215"/>
            <a:chExt cx="198900" cy="593656"/>
          </a:xfrm>
        </p:grpSpPr>
        <p:cxnSp>
          <p:nvCxnSpPr>
            <p:cNvPr id="105" name="Google Shape;105;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nvSpPr>
        <p:spPr>
          <a:xfrm>
            <a:off x="116675" y="249188"/>
            <a:ext cx="13749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chemeClr val="dk2"/>
                </a:solidFill>
                <a:latin typeface="Roboto"/>
                <a:ea typeface="Roboto"/>
                <a:cs typeface="Roboto"/>
                <a:sym typeface="Roboto"/>
              </a:rPr>
              <a:t>The view</a:t>
            </a:r>
            <a:r>
              <a:rPr lang="en" sz="1200">
                <a:solidFill>
                  <a:schemeClr val="dk2"/>
                </a:solidFill>
                <a:latin typeface="Roboto"/>
                <a:ea typeface="Roboto"/>
                <a:cs typeface="Roboto"/>
                <a:sym typeface="Roboto"/>
              </a:rPr>
              <a:t> will take all the data that we need and will generate an html template with that data and will send it back to the controller so it will respond to the client side.</a:t>
            </a:r>
            <a:endParaRPr sz="1000"/>
          </a:p>
        </p:txBody>
      </p:sp>
      <p:grpSp>
        <p:nvGrpSpPr>
          <p:cNvPr id="108" name="Google Shape;108;p14"/>
          <p:cNvGrpSpPr/>
          <p:nvPr/>
        </p:nvGrpSpPr>
        <p:grpSpPr>
          <a:xfrm rot="-5400000">
            <a:off x="3448891" y="4034872"/>
            <a:ext cx="198920" cy="593716"/>
            <a:chOff x="777447" y="1610215"/>
            <a:chExt cx="198900" cy="593656"/>
          </a:xfrm>
        </p:grpSpPr>
        <p:cxnSp>
          <p:nvCxnSpPr>
            <p:cNvPr id="109" name="Google Shape;109;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0" name="Google Shape;110;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4"/>
          <p:cNvSpPr txBox="1"/>
          <p:nvPr/>
        </p:nvSpPr>
        <p:spPr>
          <a:xfrm>
            <a:off x="190888" y="3606088"/>
            <a:ext cx="30000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chemeClr val="dk2"/>
                </a:solidFill>
                <a:latin typeface="Roboto"/>
                <a:ea typeface="Roboto"/>
                <a:cs typeface="Roboto"/>
                <a:sym typeface="Roboto"/>
              </a:rPr>
              <a:t>The model</a:t>
            </a:r>
            <a:r>
              <a:rPr lang="en" sz="1200">
                <a:solidFill>
                  <a:schemeClr val="dk2"/>
                </a:solidFill>
                <a:latin typeface="Roboto"/>
                <a:ea typeface="Roboto"/>
                <a:cs typeface="Roboto"/>
                <a:sym typeface="Roboto"/>
              </a:rPr>
              <a:t> communicates with the controller and the database. It gets, creates, puts, or deletes data in the database, based on </a:t>
            </a:r>
            <a:r>
              <a:rPr lang="en" sz="1200">
                <a:solidFill>
                  <a:schemeClr val="dk2"/>
                </a:solidFill>
                <a:latin typeface="Roboto"/>
                <a:ea typeface="Roboto"/>
                <a:cs typeface="Roboto"/>
                <a:sym typeface="Roboto"/>
              </a:rPr>
              <a:t>what</a:t>
            </a:r>
            <a:r>
              <a:rPr lang="en" sz="1200">
                <a:solidFill>
                  <a:schemeClr val="dk2"/>
                </a:solidFill>
                <a:latin typeface="Roboto"/>
                <a:ea typeface="Roboto"/>
                <a:cs typeface="Roboto"/>
                <a:sym typeface="Roboto"/>
              </a:rPr>
              <a:t> the controller says to it.  The controller and </a:t>
            </a:r>
            <a:r>
              <a:rPr lang="en" sz="1200">
                <a:solidFill>
                  <a:schemeClr val="dk2"/>
                </a:solidFill>
                <a:latin typeface="Roboto"/>
                <a:ea typeface="Roboto"/>
                <a:cs typeface="Roboto"/>
                <a:sym typeface="Roboto"/>
              </a:rPr>
              <a:t>the</a:t>
            </a:r>
            <a:r>
              <a:rPr lang="en" sz="1200">
                <a:solidFill>
                  <a:schemeClr val="dk2"/>
                </a:solidFill>
                <a:latin typeface="Roboto"/>
                <a:ea typeface="Roboto"/>
                <a:cs typeface="Roboto"/>
                <a:sym typeface="Roboto"/>
              </a:rPr>
              <a:t> database can’t communicate with each other without the model.</a:t>
            </a:r>
            <a:endParaRPr sz="1200"/>
          </a:p>
        </p:txBody>
      </p:sp>
      <p:sp>
        <p:nvSpPr>
          <p:cNvPr id="112" name="Google Shape;112;p14"/>
          <p:cNvSpPr txBox="1"/>
          <p:nvPr/>
        </p:nvSpPr>
        <p:spPr>
          <a:xfrm>
            <a:off x="6901200" y="3159325"/>
            <a:ext cx="2242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Roboto"/>
                <a:ea typeface="Roboto"/>
                <a:cs typeface="Roboto"/>
                <a:sym typeface="Roboto"/>
              </a:rPr>
              <a:t>The database does what the model says to it. It can </a:t>
            </a:r>
            <a:r>
              <a:rPr lang="en" sz="1200">
                <a:solidFill>
                  <a:schemeClr val="dk2"/>
                </a:solidFill>
                <a:latin typeface="Roboto"/>
                <a:ea typeface="Roboto"/>
                <a:cs typeface="Roboto"/>
                <a:sym typeface="Roboto"/>
              </a:rPr>
              <a:t>only</a:t>
            </a:r>
            <a:r>
              <a:rPr lang="en" sz="1200">
                <a:solidFill>
                  <a:schemeClr val="dk2"/>
                </a:solidFill>
                <a:latin typeface="Roboto"/>
                <a:ea typeface="Roboto"/>
                <a:cs typeface="Roboto"/>
                <a:sym typeface="Roboto"/>
              </a:rPr>
              <a:t> communicate with the model.</a:t>
            </a:r>
            <a:endParaRPr sz="1200"/>
          </a:p>
        </p:txBody>
      </p:sp>
      <p:grpSp>
        <p:nvGrpSpPr>
          <p:cNvPr id="113" name="Google Shape;113;p14"/>
          <p:cNvGrpSpPr/>
          <p:nvPr/>
        </p:nvGrpSpPr>
        <p:grpSpPr>
          <a:xfrm rot="10800000">
            <a:off x="5572185" y="2101540"/>
            <a:ext cx="186409" cy="324314"/>
            <a:chOff x="777447" y="1610215"/>
            <a:chExt cx="198900" cy="593656"/>
          </a:xfrm>
        </p:grpSpPr>
        <p:cxnSp>
          <p:nvCxnSpPr>
            <p:cNvPr id="114" name="Google Shape;114;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5" name="Google Shape;115;p1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4"/>
          <p:cNvSpPr txBox="1"/>
          <p:nvPr/>
        </p:nvSpPr>
        <p:spPr>
          <a:xfrm>
            <a:off x="4743688" y="2383538"/>
            <a:ext cx="22134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600">
                <a:solidFill>
                  <a:schemeClr val="dk2"/>
                </a:solidFill>
                <a:latin typeface="Roboto"/>
                <a:ea typeface="Roboto"/>
                <a:cs typeface="Roboto"/>
                <a:sym typeface="Roboto"/>
              </a:rPr>
              <a:t>The browser (client side) - only what the client sees.</a:t>
            </a:r>
            <a:endParaRPr b="1" sz="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