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3" r:id="rId1"/>
    <p:sldMasterId id="2147483684" r:id="rId2"/>
    <p:sldMasterId id="2147483685" r:id="rId3"/>
  </p:sldMasterIdLst>
  <p:notesMasterIdLst>
    <p:notesMasterId r:id="rId29"/>
  </p:notesMasterIdLst>
  <p:sldIdLst>
    <p:sldId id="256" r:id="rId4"/>
    <p:sldId id="257" r:id="rId5"/>
    <p:sldId id="258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Helvetica Neue" panose="02000503000000020004" pitchFamily="2" charset="0"/>
      <p:regular r:id="rId38"/>
      <p:bold r:id="rId39"/>
      <p:italic r:id="rId40"/>
      <p:boldItalic r:id="rId41"/>
    </p:embeddedFont>
    <p:embeddedFont>
      <p:font typeface="Helvetica Neue Light" panose="02000403000000020004" pitchFamily="2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59DCDB-3C92-469D-B0E9-BCEA9FA33259}">
  <a:tblStyle styleId="{4159DCDB-3C92-469D-B0E9-BCEA9FA3325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807"/>
  </p:normalViewPr>
  <p:slideViewPr>
    <p:cSldViewPr snapToGrid="0">
      <p:cViewPr varScale="1">
        <p:scale>
          <a:sx n="106" d="100"/>
          <a:sy n="106" d="100"/>
        </p:scale>
        <p:origin x="18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7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a7ec45ab6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g10a7ec45ab6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10a7ec45ab6_2_9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a7ec45ab6_2_1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202124"/>
                </a:solidFill>
                <a:highlight>
                  <a:srgbClr val="FFFFFF"/>
                </a:highlight>
              </a:rPr>
              <a:t>The more we sample, the more species we expect to see in our sample → we will reach a point, where we have already seen “all” the species in the environment. This is where the plot will plateau.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202124"/>
                </a:solidFill>
                <a:highlight>
                  <a:srgbClr val="FFFFFF"/>
                </a:highlight>
              </a:rPr>
              <a:t>It is made by subsampling the sequences/reads and counting the number of different species in the data</a:t>
            </a:r>
            <a:endParaRPr sz="105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202124"/>
                </a:solidFill>
                <a:highlight>
                  <a:srgbClr val="FFFFFF"/>
                </a:highlight>
              </a:rPr>
              <a:t>It can be used to estimate, when we have </a:t>
            </a:r>
            <a:r>
              <a:rPr lang="en-GB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sequencesd</a:t>
            </a:r>
            <a:r>
              <a:rPr lang="en-GB" sz="1050" dirty="0">
                <a:solidFill>
                  <a:srgbClr val="202124"/>
                </a:solidFill>
                <a:highlight>
                  <a:srgbClr val="FFFFFF"/>
                </a:highlight>
              </a:rPr>
              <a:t> deep enough, but also to generate an estimate of how many species we have not yet identified in our data! </a:t>
            </a:r>
            <a:br>
              <a:rPr lang="en-GB" sz="1050" dirty="0">
                <a:solidFill>
                  <a:srgbClr val="202124"/>
                </a:solidFill>
                <a:highlight>
                  <a:srgbClr val="FFFFFF"/>
                </a:highlight>
              </a:rPr>
            </a:br>
            <a:br>
              <a:rPr lang="en-GB" sz="1050" dirty="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en-GB" sz="1050" dirty="0">
                <a:solidFill>
                  <a:srgbClr val="202124"/>
                </a:solidFill>
                <a:highlight>
                  <a:srgbClr val="FFFFFF"/>
                </a:highlight>
              </a:rPr>
              <a:t>If the curve keeps increasing it can also be a sign of sequencing errors/</a:t>
            </a:r>
            <a:r>
              <a:rPr lang="en-GB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noice</a:t>
            </a:r>
            <a:r>
              <a:rPr lang="en-GB" sz="1050" dirty="0">
                <a:solidFill>
                  <a:srgbClr val="202124"/>
                </a:solidFill>
                <a:highlight>
                  <a:srgbClr val="FFFFFF"/>
                </a:highlight>
              </a:rPr>
              <a:t> in the data! </a:t>
            </a:r>
            <a:endParaRPr sz="105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sz="105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Mostly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used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for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amplicon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/16s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rRNA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data,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since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we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have the references! If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we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use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shotgun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data,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then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we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will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need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to know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exactly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which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organism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the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read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is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originating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from in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order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to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correctly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estimate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the </a:t>
            </a:r>
            <a:r>
              <a:rPr lang="da-DK" sz="1050" dirty="0" err="1">
                <a:solidFill>
                  <a:srgbClr val="202124"/>
                </a:solidFill>
                <a:highlight>
                  <a:srgbClr val="FFFFFF"/>
                </a:highlight>
              </a:rPr>
              <a:t>number</a:t>
            </a:r>
            <a:r>
              <a:rPr lang="da-DK" sz="1050" dirty="0">
                <a:solidFill>
                  <a:srgbClr val="202124"/>
                </a:solidFill>
                <a:highlight>
                  <a:srgbClr val="FFFFFF"/>
                </a:highlight>
              </a:rPr>
              <a:t> of species in the sample! </a:t>
            </a:r>
            <a:endParaRPr sz="105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45" name="Google Shape;345;g10a7ec45ab6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a7ec45ab6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10a7ec45ab6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a7ec45ab6_2_2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The </a:t>
            </a:r>
            <a:r>
              <a:rPr lang="da-DK" dirty="0" err="1"/>
              <a:t>shannon</a:t>
            </a:r>
            <a:r>
              <a:rPr lang="da-DK" dirty="0"/>
              <a:t> </a:t>
            </a:r>
            <a:r>
              <a:rPr lang="da-DK" dirty="0" err="1"/>
              <a:t>index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interpreted</a:t>
            </a:r>
            <a:r>
              <a:rPr lang="da-DK" dirty="0"/>
              <a:t> as the </a:t>
            </a:r>
            <a:r>
              <a:rPr lang="da-DK" dirty="0" err="1"/>
              <a:t>probability</a:t>
            </a:r>
            <a:r>
              <a:rPr lang="da-DK" dirty="0"/>
              <a:t>/</a:t>
            </a:r>
            <a:r>
              <a:rPr lang="da-DK" dirty="0" err="1"/>
              <a:t>surprice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with the </a:t>
            </a:r>
            <a:r>
              <a:rPr lang="da-DK" dirty="0" err="1"/>
              <a:t>prediction</a:t>
            </a:r>
            <a:r>
              <a:rPr lang="da-DK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more species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the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closer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proportional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abundances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the species of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interest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the more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difficult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it is to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correctly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species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the sampling. Thus the more species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equal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distributions, the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uncertainty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The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diversity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is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highest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with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low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shannon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values</a:t>
            </a:r>
            <a:endParaRPr dirty="0"/>
          </a:p>
        </p:txBody>
      </p:sp>
      <p:sp>
        <p:nvSpPr>
          <p:cNvPr id="376" name="Google Shape;376;g10a7ec45ab6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a7ec45ab6_2_2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Here </a:t>
            </a:r>
            <a:r>
              <a:rPr lang="da-DK" dirty="0" err="1"/>
              <a:t>we</a:t>
            </a:r>
            <a:r>
              <a:rPr lang="da-DK" dirty="0"/>
              <a:t> have a total of 11 </a:t>
            </a:r>
            <a:r>
              <a:rPr lang="da-DK" dirty="0" err="1"/>
              <a:t>animals</a:t>
            </a:r>
            <a:r>
              <a:rPr lang="da-DK" dirty="0"/>
              <a:t> –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animal</a:t>
            </a:r>
            <a:r>
              <a:rPr lang="da-DK" dirty="0"/>
              <a:t> has a </a:t>
            </a:r>
            <a:r>
              <a:rPr lang="da-DK" dirty="0" err="1"/>
              <a:t>probability</a:t>
            </a:r>
            <a:r>
              <a:rPr lang="da-DK" dirty="0"/>
              <a:t> of 0.09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plug</a:t>
            </a:r>
            <a:r>
              <a:rPr lang="da-DK" dirty="0"/>
              <a:t> in the </a:t>
            </a:r>
            <a:r>
              <a:rPr lang="da-DK" dirty="0" err="1"/>
              <a:t>number</a:t>
            </a:r>
            <a:r>
              <a:rPr lang="da-DK" dirty="0"/>
              <a:t> observations of </a:t>
            </a:r>
            <a:r>
              <a:rPr lang="da-DK" dirty="0" err="1"/>
              <a:t>each</a:t>
            </a:r>
            <a:r>
              <a:rPr lang="da-DK" dirty="0"/>
              <a:t> species </a:t>
            </a:r>
            <a:r>
              <a:rPr lang="da-DK" dirty="0" err="1"/>
              <a:t>into</a:t>
            </a:r>
            <a:r>
              <a:rPr lang="da-DK" dirty="0"/>
              <a:t> the formular,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a Shannon </a:t>
            </a:r>
            <a:r>
              <a:rPr lang="da-DK" dirty="0" err="1"/>
              <a:t>entropy</a:t>
            </a:r>
            <a:r>
              <a:rPr lang="da-DK" dirty="0"/>
              <a:t> of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This is for 1 sample/</a:t>
            </a:r>
            <a:r>
              <a:rPr lang="da-DK" dirty="0" err="1"/>
              <a:t>environment</a:t>
            </a:r>
            <a:r>
              <a:rPr lang="da-DK" dirty="0"/>
              <a:t>, </a:t>
            </a:r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?</a:t>
            </a:r>
            <a:endParaRPr dirty="0"/>
          </a:p>
        </p:txBody>
      </p:sp>
      <p:sp>
        <p:nvSpPr>
          <p:cNvPr id="385" name="Google Shape;385;g10a7ec45ab6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a7ec45ab6_2_2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quantify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compositional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dissimilarity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sites,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counts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da-DK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da-DK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VERY </a:t>
            </a:r>
            <a:r>
              <a:rPr lang="da-DK" dirty="0" err="1"/>
              <a:t>much</a:t>
            </a:r>
            <a:r>
              <a:rPr lang="da-DK" dirty="0"/>
              <a:t> dependent on the sample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sampled</a:t>
            </a:r>
            <a:r>
              <a:rPr lang="da-DK" dirty="0"/>
              <a:t>!!!</a:t>
            </a:r>
            <a:endParaRPr dirty="0"/>
          </a:p>
        </p:txBody>
      </p:sp>
      <p:sp>
        <p:nvSpPr>
          <p:cNvPr id="394" name="Google Shape;394;g10a7ec45ab6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a7ec45ab6_2_2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In general with </a:t>
            </a:r>
            <a:r>
              <a:rPr lang="da-DK" dirty="0" err="1"/>
              <a:t>metagenomics</a:t>
            </a:r>
            <a:r>
              <a:rPr lang="da-DK" dirty="0"/>
              <a:t> it is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the sampling </a:t>
            </a:r>
            <a:r>
              <a:rPr lang="da-DK" dirty="0" err="1"/>
              <a:t>effect</a:t>
            </a:r>
            <a:r>
              <a:rPr lang="da-DK" dirty="0"/>
              <a:t>, as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able</a:t>
            </a:r>
            <a:r>
              <a:rPr lang="da-DK" dirty="0"/>
              <a:t> to sample/</a:t>
            </a:r>
            <a:r>
              <a:rPr lang="da-DK" dirty="0" err="1"/>
              <a:t>sequence</a:t>
            </a:r>
            <a:r>
              <a:rPr lang="da-DK" dirty="0"/>
              <a:t> </a:t>
            </a:r>
            <a:r>
              <a:rPr lang="da-DK" dirty="0" err="1"/>
              <a:t>exhaustevely</a:t>
            </a:r>
            <a:r>
              <a:rPr lang="da-DK" dirty="0"/>
              <a:t>!! </a:t>
            </a:r>
            <a:endParaRPr dirty="0"/>
          </a:p>
        </p:txBody>
      </p:sp>
      <p:sp>
        <p:nvSpPr>
          <p:cNvPr id="413" name="Google Shape;413;g10a7ec45ab6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a7ec45ab6_2_2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Different</a:t>
            </a:r>
            <a:r>
              <a:rPr lang="da-DK" dirty="0"/>
              <a:t> sample </a:t>
            </a:r>
            <a:r>
              <a:rPr lang="da-DK" dirty="0" err="1"/>
              <a:t>sizes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of </a:t>
            </a:r>
            <a:r>
              <a:rPr lang="da-DK" dirty="0" err="1"/>
              <a:t>course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abundances</a:t>
            </a:r>
            <a:r>
              <a:rPr lang="da-DK" dirty="0"/>
              <a:t> and </a:t>
            </a:r>
            <a:r>
              <a:rPr lang="da-DK" dirty="0" err="1"/>
              <a:t>richness</a:t>
            </a:r>
            <a:r>
              <a:rPr lang="da-DK" dirty="0"/>
              <a:t> 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for </a:t>
            </a:r>
            <a:r>
              <a:rPr lang="da-DK" dirty="0" err="1"/>
              <a:t>this</a:t>
            </a:r>
            <a:r>
              <a:rPr lang="da-DK" dirty="0"/>
              <a:t>!</a:t>
            </a:r>
            <a:endParaRPr dirty="0"/>
          </a:p>
        </p:txBody>
      </p:sp>
      <p:sp>
        <p:nvSpPr>
          <p:cNvPr id="420" name="Google Shape;420;g10a7ec45ab6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a7ec45ab6_2_2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0a7ec45ab6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a7ec45ab6_2_2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Here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divide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counts</a:t>
            </a:r>
            <a:r>
              <a:rPr lang="da-DK" dirty="0"/>
              <a:t> with the total </a:t>
            </a:r>
            <a:r>
              <a:rPr lang="da-DK" dirty="0" err="1"/>
              <a:t>number</a:t>
            </a:r>
            <a:r>
              <a:rPr lang="da-DK" dirty="0"/>
              <a:t> of observations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We</a:t>
            </a:r>
            <a:r>
              <a:rPr lang="da-DK" dirty="0"/>
              <a:t> still have the 2 samples,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nowmalized</a:t>
            </a:r>
            <a:r>
              <a:rPr lang="da-DK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For a </a:t>
            </a:r>
            <a:r>
              <a:rPr lang="da-DK" dirty="0" err="1"/>
              <a:t>larger</a:t>
            </a:r>
            <a:r>
              <a:rPr lang="da-DK" dirty="0"/>
              <a:t> sample the chance of </a:t>
            </a:r>
            <a:r>
              <a:rPr lang="da-DK" dirty="0" err="1"/>
              <a:t>having</a:t>
            </a:r>
            <a:r>
              <a:rPr lang="da-DK" dirty="0"/>
              <a:t> the rare species is </a:t>
            </a:r>
            <a:r>
              <a:rPr lang="da-DK" dirty="0" err="1"/>
              <a:t>higher</a:t>
            </a:r>
            <a:r>
              <a:rPr lang="da-DK" dirty="0"/>
              <a:t>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difference for the ”rare” </a:t>
            </a:r>
            <a:r>
              <a:rPr lang="da-DK" dirty="0" err="1"/>
              <a:t>monkey</a:t>
            </a:r>
            <a:r>
              <a:rPr lang="da-DK" dirty="0"/>
              <a:t>, - it is </a:t>
            </a:r>
            <a:r>
              <a:rPr lang="da-DK" dirty="0" err="1"/>
              <a:t>observed</a:t>
            </a:r>
            <a:r>
              <a:rPr lang="da-DK" dirty="0"/>
              <a:t> in the </a:t>
            </a:r>
            <a:r>
              <a:rPr lang="da-DK" dirty="0" err="1"/>
              <a:t>larger</a:t>
            </a:r>
            <a:r>
              <a:rPr lang="da-DK" dirty="0"/>
              <a:t> sample but not in the smaller </a:t>
            </a:r>
            <a:r>
              <a:rPr lang="da-DK" dirty="0" err="1"/>
              <a:t>one</a:t>
            </a:r>
            <a:r>
              <a:rPr lang="da-DK" dirty="0"/>
              <a:t>, as the </a:t>
            </a:r>
            <a:r>
              <a:rPr lang="da-DK" dirty="0" err="1"/>
              <a:t>probability</a:t>
            </a:r>
            <a:r>
              <a:rPr lang="da-DK" dirty="0"/>
              <a:t> of the small sample </a:t>
            </a:r>
            <a:r>
              <a:rPr lang="da-DK" dirty="0" err="1"/>
              <a:t>capturing</a:t>
            </a:r>
            <a:r>
              <a:rPr lang="da-DK" dirty="0"/>
              <a:t> the rare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skewed</a:t>
            </a:r>
            <a:r>
              <a:rPr lang="da-DK" dirty="0"/>
              <a:t>. (plus if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the </a:t>
            </a:r>
            <a:r>
              <a:rPr lang="da-DK" dirty="0" err="1"/>
              <a:t>prediction</a:t>
            </a:r>
            <a:r>
              <a:rPr lang="da-DK" dirty="0"/>
              <a:t> of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abundance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wrong</a:t>
            </a:r>
            <a:r>
              <a:rPr lang="da-DK" dirty="0"/>
              <a:t>)</a:t>
            </a:r>
          </a:p>
        </p:txBody>
      </p:sp>
      <p:sp>
        <p:nvSpPr>
          <p:cNvPr id="435" name="Google Shape;435;g10a7ec45ab6_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a7ec45ab6_2_2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Here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decide</a:t>
            </a:r>
            <a:r>
              <a:rPr lang="da-DK" dirty="0"/>
              <a:t> a </a:t>
            </a:r>
            <a:r>
              <a:rPr lang="da-DK" dirty="0" err="1"/>
              <a:t>number</a:t>
            </a:r>
            <a:r>
              <a:rPr lang="da-DK" dirty="0"/>
              <a:t> of observations,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have for </a:t>
            </a:r>
            <a:r>
              <a:rPr lang="da-DK" dirty="0" err="1"/>
              <a:t>both</a:t>
            </a:r>
            <a:r>
              <a:rPr lang="da-DK" dirty="0"/>
              <a:t> samples and </a:t>
            </a:r>
            <a:r>
              <a:rPr lang="da-DK" dirty="0" err="1"/>
              <a:t>draw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randomly</a:t>
            </a:r>
            <a:r>
              <a:rPr lang="da-DK" dirty="0"/>
              <a:t> from the samples. </a:t>
            </a:r>
            <a:endParaRPr dirty="0"/>
          </a:p>
        </p:txBody>
      </p:sp>
      <p:sp>
        <p:nvSpPr>
          <p:cNvPr id="443" name="Google Shape;443;g10a7ec45ab6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a7ec45ab6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6" name="Google Shape;196;g10a7ec45ab6_2_1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In Gisles group for metagenomics.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Quantitative megagenomics → quantitative is a way of estimating the numbers or abundances of the organisms found in our metagenomics sample</a:t>
            </a:r>
            <a:endParaRPr/>
          </a:p>
        </p:txBody>
      </p:sp>
      <p:sp>
        <p:nvSpPr>
          <p:cNvPr id="197" name="Google Shape;197;g10a7ec45ab6_2_14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a7ec45ab6_2_2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As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rule</a:t>
            </a:r>
            <a:r>
              <a:rPr lang="da-DK" dirty="0"/>
              <a:t> of </a:t>
            </a:r>
            <a:r>
              <a:rPr lang="da-DK" dirty="0" err="1"/>
              <a:t>thumb</a:t>
            </a:r>
            <a:r>
              <a:rPr lang="da-DK" dirty="0"/>
              <a:t>, </a:t>
            </a:r>
            <a:r>
              <a:rPr lang="da-DK" dirty="0" err="1"/>
              <a:t>take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reads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present in the smallest sample</a:t>
            </a:r>
            <a:endParaRPr dirty="0"/>
          </a:p>
        </p:txBody>
      </p:sp>
      <p:sp>
        <p:nvSpPr>
          <p:cNvPr id="450" name="Google Shape;450;g10a7ec45ab6_2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a7ec45ab6_2_2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10a7ec45ab6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a7ec45ab6_2_2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10a7ec45ab6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a7ec45ab6_2_3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10a7ec45ab6_2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7ec45ab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7ec45ab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a7ec45ab6_2_1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0a7ec45ab6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a7ec45ab6_2_1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Abundance: How many of each organism do we see?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Richness: How many different organisms do we have in our sample?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Rarefaction: The richness is a result of sampling, small sample - how many different taxa, larger sample - larger amount of taxa?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Diversity: we can combine the information of the organisms present in the samples and compare it to calculate the diversity</a:t>
            </a:r>
            <a:endParaRPr/>
          </a:p>
        </p:txBody>
      </p:sp>
      <p:sp>
        <p:nvSpPr>
          <p:cNvPr id="222" name="Google Shape;222;g10a7ec45ab6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a7ec45a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a7ec45a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a7ec45a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a7ec45ab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a7ec45ab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a7ec45ab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beta and alpha diversity can also be compared between multiple sites as a measurement of diversity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a7ec45ab6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Abundance or the counts of different organisms is a different way of quantifying the metagenomics samples.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are simply the raw counts of the organisms and can be used to further describe the environment.</a:t>
            </a:r>
            <a:endParaRPr/>
          </a:p>
        </p:txBody>
      </p:sp>
      <p:sp>
        <p:nvSpPr>
          <p:cNvPr id="326" name="Google Shape;326;g10a7ec45ab6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a7ec45ab6_2_1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the metrics that can be extracted from the abundance is the richness.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number of different species found in the environment.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case we can count 9 different organisms, so the richness is 9.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ideal world we will have sampled the whole ecosystem with all it’s species.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 this is in practice not possible. And depending on the richness and abundance of the system, different sequencing depths will be required in order to  reach a satisfactory level of coveragre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 the truth is that we will never be able to sequence it all and the “required</a:t>
            </a:r>
            <a:endParaRPr/>
          </a:p>
        </p:txBody>
      </p:sp>
      <p:sp>
        <p:nvSpPr>
          <p:cNvPr id="333" name="Google Shape;333;g10a7ec45ab6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ront/Pause A ">
  <p:cSld name="Front/Pause A 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6101" cy="5146200"/>
          </a:xfrm>
          <a:prstGeom prst="rect">
            <a:avLst/>
          </a:prstGeom>
          <a:solidFill>
            <a:srgbClr val="17174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653384" y="1238530"/>
            <a:ext cx="1791477" cy="2612516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ntent">
  <p:cSld name="One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19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39">
          <p15:clr>
            <a:srgbClr val="F26B43"/>
          </p15:clr>
        </p15:guide>
        <p15:guide id="2" pos="838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19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19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295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">
  <p:cSld name="Title - Top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49087" y="132261"/>
            <a:ext cx="7440394" cy="128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ront A">
  <p:cSld name="Front A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0"/>
            <a:ext cx="9144009" cy="5146200"/>
          </a:xfrm>
          <a:prstGeom prst="rect">
            <a:avLst/>
          </a:prstGeom>
          <a:solidFill>
            <a:srgbClr val="17174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/>
          <p:nvPr/>
        </p:nvSpPr>
        <p:spPr>
          <a:xfrm>
            <a:off x="189025" y="189000"/>
            <a:ext cx="314750" cy="459000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9"/>
          <p:cNvSpPr txBox="1">
            <a:spLocks noGrp="1"/>
          </p:cNvSpPr>
          <p:nvPr>
            <p:ph type="ctrTitle"/>
          </p:nvPr>
        </p:nvSpPr>
        <p:spPr>
          <a:xfrm>
            <a:off x="187419" y="2658838"/>
            <a:ext cx="8131088" cy="202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85328" y="1278731"/>
            <a:ext cx="8131088" cy="124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9" descr="{&quot;templafy&quot;:{&quot;id&quot;:&quot;ccd9f3e3-8b63-4793-95bb-f7d5a1190340&quot;}}" title="UserProfile.Offices.Workarea_{{DocumentLanguage}}"/>
          <p:cNvSpPr/>
          <p:nvPr/>
        </p:nvSpPr>
        <p:spPr>
          <a:xfrm>
            <a:off x="1331219" y="4905900"/>
            <a:ext cx="2548138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DTU Health Technology</a:t>
            </a:r>
            <a:endParaRPr sz="1100"/>
          </a:p>
        </p:txBody>
      </p:sp>
      <p:sp>
        <p:nvSpPr>
          <p:cNvPr id="93" name="Google Shape;93;p19" descr="{&quot;templafy&quot;:{&quot;id&quot;:&quot;aff792f5-4928-409a-8bf8-5be24efba716&quot;}}" title="Form.Date"/>
          <p:cNvSpPr/>
          <p:nvPr/>
        </p:nvSpPr>
        <p:spPr>
          <a:xfrm>
            <a:off x="188547" y="4905900"/>
            <a:ext cx="828118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lang="en-GB" sz="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January 2022</a:t>
            </a:r>
            <a:endParaRPr sz="1100"/>
          </a:p>
        </p:txBody>
      </p:sp>
      <p:sp>
        <p:nvSpPr>
          <p:cNvPr id="94" name="Google Shape;94;p19" descr="{&quot;templafy&quot;:{&quot;id&quot;:&quot;77afc876-9a12-483e-a09f-2e63b0535bf0&quot;}}" title="Form.PresentationTitle"/>
          <p:cNvSpPr txBox="1"/>
          <p:nvPr/>
        </p:nvSpPr>
        <p:spPr>
          <a:xfrm>
            <a:off x="4193912" y="4905900"/>
            <a:ext cx="412250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Quantitative metagenomics</a:t>
            </a:r>
            <a:endParaRPr sz="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">
          <p15:clr>
            <a:srgbClr val="F26B43"/>
          </p15:clr>
        </p15:guide>
        <p15:guide id="2" pos="5239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B">
  <p:cSld name="Front B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187419" y="2658838"/>
            <a:ext cx="8131088" cy="202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185328" y="1278731"/>
            <a:ext cx="8131088" cy="124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>
                <a:solidFill>
                  <a:schemeClr val="dk1"/>
                </a:solidFill>
              </a:defRPr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">
          <p15:clr>
            <a:srgbClr val="F26B43"/>
          </p15:clr>
        </p15:guide>
        <p15:guide id="2" pos="5239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331275" y="1279799"/>
            <a:ext cx="3308067" cy="3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5009158" y="1279799"/>
            <a:ext cx="3307259" cy="3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839">
          <p15:clr>
            <a:srgbClr val="F26B43"/>
          </p15:clr>
        </p15:guide>
        <p15:guide id="2" pos="2922">
          <p15:clr>
            <a:srgbClr val="F26B43"/>
          </p15:clr>
        </p15:guide>
        <p15:guide id="3" pos="3154">
          <p15:clr>
            <a:srgbClr val="F26B43"/>
          </p15:clr>
        </p15:guide>
        <p15:guide id="4" pos="5239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pictures">
  <p:cSld name="Text and two picture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4537099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4537099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6249230" y="637300"/>
            <a:ext cx="2894780" cy="18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>
            <a:spLocks noGrp="1"/>
          </p:cNvSpPr>
          <p:nvPr>
            <p:ph type="pic" idx="3"/>
          </p:nvPr>
        </p:nvSpPr>
        <p:spPr>
          <a:xfrm>
            <a:off x="6249230" y="2672788"/>
            <a:ext cx="2894780" cy="18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96">
          <p15:clr>
            <a:srgbClr val="F26B43"/>
          </p15:clr>
        </p15:guide>
        <p15:guide id="2" pos="3936">
          <p15:clr>
            <a:srgbClr val="F26B43"/>
          </p15:clr>
        </p15:guide>
        <p15:guide id="3" pos="838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 and text">
  <p:cSld name="Two pictures and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66436" y="319595"/>
            <a:ext cx="5149981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66436" y="1279746"/>
            <a:ext cx="5149981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>
            <a:spLocks noGrp="1"/>
          </p:cNvSpPr>
          <p:nvPr>
            <p:ph type="pic" idx="2"/>
          </p:nvPr>
        </p:nvSpPr>
        <p:spPr>
          <a:xfrm>
            <a:off x="-1" y="985892"/>
            <a:ext cx="2781365" cy="18414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>
            <a:spLocks noGrp="1"/>
          </p:cNvSpPr>
          <p:nvPr>
            <p:ph type="pic" idx="3"/>
          </p:nvPr>
        </p:nvSpPr>
        <p:spPr>
          <a:xfrm>
            <a:off x="-1" y="2976115"/>
            <a:ext cx="2781365" cy="18414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39">
          <p15:clr>
            <a:srgbClr val="F26B43"/>
          </p15:clr>
        </p15:guide>
        <p15:guide id="2" pos="1995">
          <p15:clr>
            <a:srgbClr val="F26B43"/>
          </p15:clr>
        </p15:guide>
        <p15:guide id="3" pos="175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185762" y="735545"/>
            <a:ext cx="2805668" cy="31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185762" y="3305363"/>
            <a:ext cx="2805668" cy="138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167478" y="734400"/>
            <a:ext cx="2805668" cy="3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3167478" y="3305174"/>
            <a:ext cx="2805669" cy="138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4"/>
          </p:nvPr>
        </p:nvSpPr>
        <p:spPr>
          <a:xfrm>
            <a:off x="6149194" y="734400"/>
            <a:ext cx="2805668" cy="3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5"/>
          </p:nvPr>
        </p:nvSpPr>
        <p:spPr>
          <a:xfrm>
            <a:off x="6149194" y="3305174"/>
            <a:ext cx="2805668" cy="138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  <p:sp>
        <p:nvSpPr>
          <p:cNvPr id="127" name="Google Shape;127;p24"/>
          <p:cNvSpPr>
            <a:spLocks noGrp="1"/>
          </p:cNvSpPr>
          <p:nvPr>
            <p:ph type="pic" idx="6"/>
          </p:nvPr>
        </p:nvSpPr>
        <p:spPr>
          <a:xfrm>
            <a:off x="185762" y="1159712"/>
            <a:ext cx="2805668" cy="199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4"/>
          <p:cNvSpPr>
            <a:spLocks noGrp="1"/>
          </p:cNvSpPr>
          <p:nvPr>
            <p:ph type="pic" idx="7"/>
          </p:nvPr>
        </p:nvSpPr>
        <p:spPr>
          <a:xfrm>
            <a:off x="3167777" y="1161436"/>
            <a:ext cx="2805668" cy="199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8"/>
          </p:nvPr>
        </p:nvSpPr>
        <p:spPr>
          <a:xfrm>
            <a:off x="6149793" y="1159712"/>
            <a:ext cx="2805668" cy="199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4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">
          <p15:clr>
            <a:srgbClr val="F26B43"/>
          </p15:clr>
        </p15:guide>
        <p15:guide id="2" pos="5642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>
  <p:cSld name="Kun titel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838">
          <p15:clr>
            <a:srgbClr val="F26B43"/>
          </p15:clr>
        </p15:guide>
        <p15:guide id="2" pos="5239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/Pause B">
  <p:cSld name="Front/Pause B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0" y="0"/>
            <a:ext cx="9146101" cy="51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3653384" y="1238530"/>
            <a:ext cx="1791477" cy="2612516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dt" idx="10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7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5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0" y="4905900"/>
            <a:ext cx="9146101" cy="237600"/>
          </a:xfrm>
          <a:prstGeom prst="rect">
            <a:avLst/>
          </a:prstGeom>
          <a:solidFill>
            <a:srgbClr val="171748"/>
          </a:solidFill>
          <a:ln>
            <a:noFill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0" y="0"/>
            <a:ext cx="9146101" cy="37800"/>
          </a:xfrm>
          <a:prstGeom prst="rect">
            <a:avLst/>
          </a:prstGeom>
          <a:solidFill>
            <a:srgbClr val="171748"/>
          </a:solidFill>
          <a:ln>
            <a:noFill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892970" y="863947"/>
            <a:ext cx="7358070" cy="174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892970" y="2658814"/>
            <a:ext cx="7358070" cy="59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800" b="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69728" y="133945"/>
            <a:ext cx="7804555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69728" y="133945"/>
            <a:ext cx="7804555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69728" y="1366242"/>
            <a:ext cx="7804555" cy="331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161" name="Google Shape;161;p31"/>
          <p:cNvCxnSpPr/>
          <p:nvPr/>
        </p:nvCxnSpPr>
        <p:spPr>
          <a:xfrm>
            <a:off x="42799" y="933034"/>
            <a:ext cx="9058411" cy="1"/>
          </a:xfrm>
          <a:prstGeom prst="straightConnector1">
            <a:avLst/>
          </a:prstGeom>
          <a:noFill/>
          <a:ln w="25400" cap="flat" cmpd="sng">
            <a:solidFill>
              <a:srgbClr val="0433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62" name="Google Shape;162;p31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91857" y="93761"/>
            <a:ext cx="446486" cy="484976"/>
          </a:xfrm>
          <a:prstGeom prst="rect">
            <a:avLst/>
          </a:prstGeom>
          <a:noFill/>
          <a:ln>
            <a:noFill/>
          </a:ln>
          <a:effectLst>
            <a:reflection stA="50000" endPos="40000" sy="-100000" algn="bl" rotWithShape="0"/>
          </a:effectLst>
        </p:spPr>
      </p:pic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>
            <a:spLocks noGrp="1"/>
          </p:cNvSpPr>
          <p:nvPr>
            <p:ph type="pic" idx="2"/>
          </p:nvPr>
        </p:nvSpPr>
        <p:spPr>
          <a:xfrm>
            <a:off x="4723809" y="1366242"/>
            <a:ext cx="3750473" cy="3315146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669728" y="133945"/>
            <a:ext cx="7804555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669728" y="1366242"/>
            <a:ext cx="3750473" cy="331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500"/>
            </a:lvl1pPr>
            <a:lvl2pPr marL="914400" lvl="1" indent="-3619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500"/>
            </a:lvl2pPr>
            <a:lvl3pPr marL="1371600" lvl="2" indent="-3619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500"/>
            </a:lvl3pPr>
            <a:lvl4pPr marL="1828800" lvl="3" indent="-3619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500"/>
            </a:lvl4pPr>
            <a:lvl5pPr marL="2286000" lvl="4" indent="-3619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500"/>
            </a:lvl5pPr>
            <a:lvl6pPr marL="2743200" lvl="5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800" b="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669728" y="669727"/>
            <a:ext cx="7804555" cy="380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>
            <a:spLocks noGrp="1"/>
          </p:cNvSpPr>
          <p:nvPr>
            <p:ph type="pic" idx="2"/>
          </p:nvPr>
        </p:nvSpPr>
        <p:spPr>
          <a:xfrm>
            <a:off x="4723809" y="2685604"/>
            <a:ext cx="3750473" cy="1989088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3"/>
          </p:nvPr>
        </p:nvSpPr>
        <p:spPr>
          <a:xfrm>
            <a:off x="4723809" y="468808"/>
            <a:ext cx="3750473" cy="1989088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4"/>
          </p:nvPr>
        </p:nvSpPr>
        <p:spPr>
          <a:xfrm>
            <a:off x="669728" y="468808"/>
            <a:ext cx="3750473" cy="4205883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4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body" idx="1"/>
          </p:nvPr>
        </p:nvSpPr>
        <p:spPr>
          <a:xfrm>
            <a:off x="892970" y="3355330"/>
            <a:ext cx="7358070" cy="2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  <a:defRPr sz="1300" i="1"/>
            </a:lvl1pPr>
            <a:lvl2pPr marL="914400" lvl="1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892970" y="2234573"/>
            <a:ext cx="7358070" cy="35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9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89025" y="189000"/>
            <a:ext cx="314750" cy="459000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905900"/>
            <a:ext cx="9146101" cy="237600"/>
          </a:xfrm>
          <a:prstGeom prst="rect">
            <a:avLst/>
          </a:prstGeom>
          <a:solidFill>
            <a:srgbClr val="171748"/>
          </a:solidFill>
          <a:ln>
            <a:noFill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0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5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5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5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5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5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5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5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5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19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 descr="{&quot;templafy&quot;:{&quot;id&quot;:&quot;f14ff0e9-27f8-4b4e-8e73-03b889f56abc&quot;}}" title="UserProfile.Offices.Workarea_{{DocumentLanguage}}"/>
          <p:cNvSpPr/>
          <p:nvPr/>
        </p:nvSpPr>
        <p:spPr>
          <a:xfrm>
            <a:off x="1331219" y="4905900"/>
            <a:ext cx="2548138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DTU Health Technology</a:t>
            </a:r>
            <a:endParaRPr sz="1100"/>
          </a:p>
        </p:txBody>
      </p:sp>
      <p:sp>
        <p:nvSpPr>
          <p:cNvPr id="58" name="Google Shape;58;p13" descr="{&quot;templafy&quot;:{&quot;id&quot;:&quot;260cb307-b4f6-4e48-986e-11e0e488bbfe&quot;}}" title="Form.Date"/>
          <p:cNvSpPr/>
          <p:nvPr/>
        </p:nvSpPr>
        <p:spPr>
          <a:xfrm>
            <a:off x="188547" y="4905900"/>
            <a:ext cx="828118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GB" sz="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January 2022</a:t>
            </a:r>
            <a:endParaRPr sz="1100"/>
          </a:p>
        </p:txBody>
      </p:sp>
      <p:sp>
        <p:nvSpPr>
          <p:cNvPr id="59" name="Google Shape;59;p13" descr="{&quot;templafy&quot;:{&quot;id&quot;:&quot;ccc8b8fb-77eb-48c4-a0ba-dbab358597f5&quot;}}" title="Form.PresentationTitle"/>
          <p:cNvSpPr txBox="1"/>
          <p:nvPr/>
        </p:nvSpPr>
        <p:spPr>
          <a:xfrm>
            <a:off x="4193912" y="4905900"/>
            <a:ext cx="412250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Quantitative metagenomics</a:t>
            </a: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0"/>
            <a:ext cx="9146101" cy="37800"/>
          </a:xfrm>
          <a:prstGeom prst="rect">
            <a:avLst/>
          </a:prstGeom>
          <a:solidFill>
            <a:srgbClr val="171748"/>
          </a:solidFill>
          <a:ln>
            <a:noFill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1">
          <p15:clr>
            <a:srgbClr val="F26B43"/>
          </p15:clr>
        </p15:guide>
        <p15:guide id="2" orient="horz" pos="661">
          <p15:clr>
            <a:srgbClr val="F26B43"/>
          </p15:clr>
        </p15:guide>
        <p15:guide id="3" orient="horz" pos="805">
          <p15:clr>
            <a:srgbClr val="F26B43"/>
          </p15:clr>
        </p15:guide>
        <p15:guide id="4" orient="horz" pos="295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669728" y="133945"/>
            <a:ext cx="7804555" cy="11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669728" y="1366242"/>
            <a:ext cx="7804555" cy="331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4450002" y="4902398"/>
            <a:ext cx="209220" cy="20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imon@bioinformatics.dtu.d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bctraining.github.io/DGE_workshop/lessons/02_DGE_count_normalization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sldNum" idx="12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>
            <a:spLocks noGrp="1"/>
          </p:cNvSpPr>
          <p:nvPr>
            <p:ph type="title"/>
          </p:nvPr>
        </p:nvSpPr>
        <p:spPr>
          <a:xfrm>
            <a:off x="1369926" y="278820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Rarefaction</a:t>
            </a:r>
            <a:endParaRPr dirty="0"/>
          </a:p>
        </p:txBody>
      </p:sp>
      <p:sp>
        <p:nvSpPr>
          <p:cNvPr id="348" name="Google Shape;348;p51"/>
          <p:cNvSpPr txBox="1">
            <a:spLocks noGrp="1"/>
          </p:cNvSpPr>
          <p:nvPr>
            <p:ph type="body" idx="1"/>
          </p:nvPr>
        </p:nvSpPr>
        <p:spPr>
          <a:xfrm>
            <a:off x="412997" y="1260591"/>
            <a:ext cx="3564864" cy="324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Species richness is a function of our  no. observations</a:t>
            </a:r>
            <a:endParaRPr/>
          </a:p>
          <a:p>
            <a:pPr marL="152400" lvl="0" indent="-63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524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When have we sampled enough?</a:t>
            </a:r>
            <a:endParaRPr/>
          </a:p>
          <a:p>
            <a:pPr marL="152400" lvl="0" indent="-63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524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Mostly used for 16s rRNA amplicons…why?</a:t>
            </a:r>
            <a:endParaRPr/>
          </a:p>
        </p:txBody>
      </p:sp>
      <p:pic>
        <p:nvPicPr>
          <p:cNvPr id="349" name="Google Shape;349;p51" descr="Image result for rarefaction plot qiime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31" y="1206024"/>
            <a:ext cx="4091164" cy="3302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D3CAB41A-3691-9C4F-8B23-CEF9A50427C4}"/>
              </a:ext>
            </a:extLst>
          </p:cNvPr>
          <p:cNvCxnSpPr>
            <a:cxnSpLocks/>
          </p:cNvCxnSpPr>
          <p:nvPr/>
        </p:nvCxnSpPr>
        <p:spPr>
          <a:xfrm>
            <a:off x="7042355" y="1008357"/>
            <a:ext cx="0" cy="20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felt 4">
            <a:extLst>
              <a:ext uri="{FF2B5EF4-FFF2-40B4-BE49-F238E27FC236}">
                <a16:creationId xmlns:a16="http://schemas.microsoft.com/office/drawing/2014/main" id="{03747FE3-019B-AA4C-B6CD-236D9EDECE48}"/>
              </a:ext>
            </a:extLst>
          </p:cNvPr>
          <p:cNvSpPr txBox="1"/>
          <p:nvPr/>
        </p:nvSpPr>
        <p:spPr>
          <a:xfrm>
            <a:off x="6312310" y="265823"/>
            <a:ext cx="1460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Operational </a:t>
            </a:r>
            <a:r>
              <a:rPr lang="da-DK" dirty="0" err="1"/>
              <a:t>Taxonomic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Unit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Species richness</a:t>
            </a:r>
            <a:endParaRPr/>
          </a:p>
        </p:txBody>
      </p:sp>
      <p:pic>
        <p:nvPicPr>
          <p:cNvPr id="355" name="Google Shape;355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9251" y="1199060"/>
            <a:ext cx="2426135" cy="210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1335" y="1361014"/>
            <a:ext cx="2490008" cy="17797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52"/>
          <p:cNvGrpSpPr/>
          <p:nvPr/>
        </p:nvGrpSpPr>
        <p:grpSpPr>
          <a:xfrm>
            <a:off x="6433286" y="1255564"/>
            <a:ext cx="249358" cy="1990658"/>
            <a:chOff x="0" y="0"/>
            <a:chExt cx="646398" cy="5160963"/>
          </a:xfrm>
        </p:grpSpPr>
        <p:cxnSp>
          <p:nvCxnSpPr>
            <p:cNvPr id="358" name="Google Shape;358;p52"/>
            <p:cNvCxnSpPr/>
            <p:nvPr/>
          </p:nvCxnSpPr>
          <p:spPr>
            <a:xfrm rot="10800000" flipH="1">
              <a:off x="323198" y="85659"/>
              <a:ext cx="1" cy="4989645"/>
            </a:xfrm>
            <a:prstGeom prst="straightConnector1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59" name="Google Shape;359;p52"/>
            <p:cNvCxnSpPr/>
            <p:nvPr/>
          </p:nvCxnSpPr>
          <p:spPr>
            <a:xfrm>
              <a:off x="0" y="5160962"/>
              <a:ext cx="646398" cy="1"/>
            </a:xfrm>
            <a:prstGeom prst="straightConnector1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60" name="Google Shape;360;p52"/>
            <p:cNvCxnSpPr/>
            <p:nvPr/>
          </p:nvCxnSpPr>
          <p:spPr>
            <a:xfrm>
              <a:off x="0" y="0"/>
              <a:ext cx="646398" cy="0"/>
            </a:xfrm>
            <a:prstGeom prst="straightConnector1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361" name="Google Shape;361;p52"/>
          <p:cNvSpPr txBox="1"/>
          <p:nvPr/>
        </p:nvSpPr>
        <p:spPr>
          <a:xfrm>
            <a:off x="7070259" y="2023359"/>
            <a:ext cx="1379474" cy="45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observed species</a:t>
            </a:r>
            <a:endParaRPr sz="1100"/>
          </a:p>
        </p:txBody>
      </p:sp>
      <p:sp>
        <p:nvSpPr>
          <p:cNvPr id="362" name="Google Shape;362;p52"/>
          <p:cNvSpPr txBox="1"/>
          <p:nvPr/>
        </p:nvSpPr>
        <p:spPr>
          <a:xfrm>
            <a:off x="826418" y="3666403"/>
            <a:ext cx="2343394" cy="87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Chao1 index = S</a:t>
            </a:r>
            <a:r>
              <a:rPr lang="en-GB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f</a:t>
            </a:r>
            <a:r>
              <a:rPr lang="en-GB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/(2f</a:t>
            </a:r>
            <a:r>
              <a:rPr lang="en-GB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observed species</a:t>
            </a:r>
            <a:endParaRPr sz="1100"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species observed x times</a:t>
            </a:r>
            <a:endParaRPr sz="1100"/>
          </a:p>
        </p:txBody>
      </p:sp>
      <p:sp>
        <p:nvSpPr>
          <p:cNvPr id="363" name="Google Shape;363;p52"/>
          <p:cNvSpPr txBox="1"/>
          <p:nvPr/>
        </p:nvSpPr>
        <p:spPr>
          <a:xfrm>
            <a:off x="4715720" y="3666403"/>
            <a:ext cx="2474458" cy="87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Chao1 index = S</a:t>
            </a:r>
            <a:r>
              <a:rPr lang="en-GB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f</a:t>
            </a:r>
            <a:r>
              <a:rPr lang="en-GB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/(2f</a:t>
            </a:r>
            <a:r>
              <a:rPr lang="en-GB" sz="1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Richness = 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Chao1 index = 8 + 5</a:t>
            </a:r>
            <a:r>
              <a:rPr lang="en-GB" sz="1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/(2*3) = 12</a:t>
            </a:r>
            <a:endParaRPr sz="1100"/>
          </a:p>
        </p:txBody>
      </p:sp>
      <p:sp>
        <p:nvSpPr>
          <p:cNvPr id="364" name="Google Shape;364;p52"/>
          <p:cNvSpPr/>
          <p:nvPr/>
        </p:nvSpPr>
        <p:spPr>
          <a:xfrm>
            <a:off x="4926648" y="1275606"/>
            <a:ext cx="216052" cy="21374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2"/>
          <p:cNvSpPr/>
          <p:nvPr/>
        </p:nvSpPr>
        <p:spPr>
          <a:xfrm>
            <a:off x="4926648" y="1709930"/>
            <a:ext cx="216052" cy="21374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4926648" y="1933928"/>
            <a:ext cx="216052" cy="21374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2"/>
          <p:cNvSpPr/>
          <p:nvPr/>
        </p:nvSpPr>
        <p:spPr>
          <a:xfrm>
            <a:off x="4926648" y="2140362"/>
            <a:ext cx="216052" cy="21374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2"/>
          <p:cNvSpPr/>
          <p:nvPr/>
        </p:nvSpPr>
        <p:spPr>
          <a:xfrm>
            <a:off x="4926938" y="2803598"/>
            <a:ext cx="216052" cy="21374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52"/>
          <p:cNvCxnSpPr>
            <a:stCxn id="368" idx="5"/>
          </p:cNvCxnSpPr>
          <p:nvPr/>
        </p:nvCxnSpPr>
        <p:spPr>
          <a:xfrm>
            <a:off x="5111350" y="2986043"/>
            <a:ext cx="1026900" cy="1314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0" name="Google Shape;370;p52"/>
          <p:cNvSpPr/>
          <p:nvPr/>
        </p:nvSpPr>
        <p:spPr>
          <a:xfrm>
            <a:off x="4926648" y="1491305"/>
            <a:ext cx="216052" cy="21374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2"/>
          <p:cNvSpPr/>
          <p:nvPr/>
        </p:nvSpPr>
        <p:spPr>
          <a:xfrm>
            <a:off x="4926648" y="2360974"/>
            <a:ext cx="216052" cy="21374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2"/>
          <p:cNvSpPr/>
          <p:nvPr/>
        </p:nvSpPr>
        <p:spPr>
          <a:xfrm>
            <a:off x="4926235" y="2597164"/>
            <a:ext cx="216052" cy="21374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52"/>
          <p:cNvCxnSpPr>
            <a:stCxn id="372" idx="5"/>
          </p:cNvCxnSpPr>
          <p:nvPr/>
        </p:nvCxnSpPr>
        <p:spPr>
          <a:xfrm>
            <a:off x="5110647" y="2779610"/>
            <a:ext cx="1508700" cy="1554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Shannon index</a:t>
            </a:r>
            <a:endParaRPr/>
          </a:p>
        </p:txBody>
      </p:sp>
      <p:sp>
        <p:nvSpPr>
          <p:cNvPr id="379" name="Google Shape;379;p53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19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/>
              <a:t>Incorporates species richness &amp; eveness</a:t>
            </a:r>
            <a:endParaRPr sz="1500"/>
          </a:p>
          <a:p>
            <a:pPr marL="152400" lvl="0" indent="-1460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/>
              <a:t>Quantify the entropy (information content)</a:t>
            </a:r>
            <a:endParaRPr/>
          </a:p>
          <a:p>
            <a:pPr marL="152400" lvl="0" indent="-1460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/>
              <a:t>Quantifies the uncertainty (degree of surprise) associated with a prediction</a:t>
            </a:r>
            <a:endParaRPr sz="1500"/>
          </a:p>
          <a:p>
            <a:pPr marL="1524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The Shannon index increases as both the richness and the evenness of the community increase</a:t>
            </a:r>
            <a:endParaRPr/>
          </a:p>
          <a:p>
            <a:pPr marL="1524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Typical values are generally between 1.5 and 3.5 in most ecological studies, and the index is rarely greater than 4</a:t>
            </a:r>
            <a:endParaRPr sz="1500"/>
          </a:p>
        </p:txBody>
      </p:sp>
      <p:pic>
        <p:nvPicPr>
          <p:cNvPr id="380" name="Google Shape;380;p53" descr="Screen Shot 2014-04-24 at 16.09.4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786" y="3164477"/>
            <a:ext cx="1827167" cy="69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3" descr="Screen Shot 2014-04-24 at 16.10.19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1906" y="3309776"/>
            <a:ext cx="4385943" cy="40168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 txBox="1"/>
          <p:nvPr/>
        </p:nvSpPr>
        <p:spPr>
          <a:xfrm>
            <a:off x="1235398" y="4065948"/>
            <a:ext cx="4103518" cy="6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5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species proportion</a:t>
            </a:r>
            <a:endParaRPr sz="1100"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observed species = richness</a:t>
            </a:r>
            <a:endParaRPr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Shannon index</a:t>
            </a:r>
            <a:endParaRPr dirty="0"/>
          </a:p>
        </p:txBody>
      </p:sp>
      <p:pic>
        <p:nvPicPr>
          <p:cNvPr id="388" name="Google Shape;388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335" y="1361014"/>
            <a:ext cx="2490008" cy="177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9251" y="1199060"/>
            <a:ext cx="2426135" cy="210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4" descr="Screen Shot 2014-04-24 at 16.10.19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144" y="3417545"/>
            <a:ext cx="4385943" cy="40168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4"/>
          <p:cNvSpPr txBox="1"/>
          <p:nvPr/>
        </p:nvSpPr>
        <p:spPr>
          <a:xfrm>
            <a:off x="844573" y="4040776"/>
            <a:ext cx="7238283" cy="6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animals (NOT species) meaning each animal is 0.09 of the total abundance</a:t>
            </a:r>
            <a:endParaRPr sz="15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H’ = -(ln(0.09</a:t>
            </a:r>
            <a:r>
              <a:rPr lang="en-GB" sz="15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0.09</a:t>
            </a:r>
            <a:r>
              <a:rPr lang="en-GB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ln(0.18</a:t>
            </a:r>
            <a:r>
              <a:rPr lang="en-GB" sz="15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0.18</a:t>
            </a:r>
            <a:r>
              <a:rPr lang="en-GB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… = 2.0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Bray-curtis dissimilarity</a:t>
            </a:r>
            <a:endParaRPr/>
          </a:p>
        </p:txBody>
      </p:sp>
      <p:pic>
        <p:nvPicPr>
          <p:cNvPr id="397" name="Google Shape;397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1993" y="1383026"/>
            <a:ext cx="3451947" cy="23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/>
        </p:nvSpPr>
        <p:spPr>
          <a:xfrm>
            <a:off x="897313" y="1946691"/>
            <a:ext cx="1843192" cy="2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15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1 - 2C</a:t>
            </a:r>
            <a:r>
              <a:rPr lang="en-GB" sz="15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(S</a:t>
            </a:r>
            <a:r>
              <a:rPr lang="en-GB" sz="15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S</a:t>
            </a:r>
            <a:r>
              <a:rPr lang="en-GB" sz="15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/>
          </a:p>
        </p:txBody>
      </p:sp>
      <p:sp>
        <p:nvSpPr>
          <p:cNvPr id="399" name="Google Shape;399;p55"/>
          <p:cNvSpPr txBox="1"/>
          <p:nvPr/>
        </p:nvSpPr>
        <p:spPr>
          <a:xfrm>
            <a:off x="857252" y="2633850"/>
            <a:ext cx="2993822" cy="50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sum of the lowest count of all common species</a:t>
            </a:r>
            <a:endParaRPr sz="1100"/>
          </a:p>
        </p:txBody>
      </p:sp>
      <p:sp>
        <p:nvSpPr>
          <p:cNvPr id="400" name="Google Shape;400;p55"/>
          <p:cNvSpPr txBox="1"/>
          <p:nvPr/>
        </p:nvSpPr>
        <p:spPr>
          <a:xfrm>
            <a:off x="857251" y="3314975"/>
            <a:ext cx="3328730" cy="2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total count of the sample</a:t>
            </a:r>
            <a:endParaRPr sz="1100"/>
          </a:p>
        </p:txBody>
      </p:sp>
      <p:sp>
        <p:nvSpPr>
          <p:cNvPr id="401" name="Google Shape;401;p55"/>
          <p:cNvSpPr txBox="1"/>
          <p:nvPr/>
        </p:nvSpPr>
        <p:spPr>
          <a:xfrm>
            <a:off x="897314" y="4117549"/>
            <a:ext cx="2983076" cy="2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15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s1s2</a:t>
            </a: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1 - 2*(2+1) / (9 + 13) = 0.73</a:t>
            </a:r>
            <a:endParaRPr sz="1100"/>
          </a:p>
        </p:txBody>
      </p:sp>
      <p:sp>
        <p:nvSpPr>
          <p:cNvPr id="402" name="Google Shape;402;p55"/>
          <p:cNvSpPr txBox="1"/>
          <p:nvPr/>
        </p:nvSpPr>
        <p:spPr>
          <a:xfrm>
            <a:off x="887515" y="1293293"/>
            <a:ext cx="805513" cy="2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≤ B ≤ 1</a:t>
            </a:r>
            <a:endParaRPr sz="1100"/>
          </a:p>
        </p:txBody>
      </p:sp>
      <p:grpSp>
        <p:nvGrpSpPr>
          <p:cNvPr id="403" name="Google Shape;403;p55"/>
          <p:cNvGrpSpPr/>
          <p:nvPr/>
        </p:nvGrpSpPr>
        <p:grpSpPr>
          <a:xfrm>
            <a:off x="4673828" y="1748790"/>
            <a:ext cx="3328730" cy="941368"/>
            <a:chOff x="0" y="0"/>
            <a:chExt cx="8628906" cy="2440583"/>
          </a:xfrm>
        </p:grpSpPr>
        <p:sp>
          <p:nvSpPr>
            <p:cNvPr id="404" name="Google Shape;404;p55"/>
            <p:cNvSpPr/>
            <p:nvPr/>
          </p:nvSpPr>
          <p:spPr>
            <a:xfrm>
              <a:off x="0" y="0"/>
              <a:ext cx="8628906" cy="613966"/>
            </a:xfrm>
            <a:prstGeom prst="roundRect">
              <a:avLst>
                <a:gd name="adj" fmla="val 31028"/>
              </a:avLst>
            </a:prstGeom>
            <a:noFill/>
            <a:ln w="63500" cap="flat" cmpd="sng">
              <a:solidFill>
                <a:srgbClr val="FF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5" name="Google Shape;405;p55"/>
            <p:cNvSpPr/>
            <p:nvPr/>
          </p:nvSpPr>
          <p:spPr>
            <a:xfrm>
              <a:off x="0" y="1826617"/>
              <a:ext cx="8628906" cy="613966"/>
            </a:xfrm>
            <a:prstGeom prst="roundRect">
              <a:avLst>
                <a:gd name="adj" fmla="val 31028"/>
              </a:avLst>
            </a:prstGeom>
            <a:noFill/>
            <a:ln w="63500" cap="flat" cmpd="sng">
              <a:solidFill>
                <a:srgbClr val="FF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06" name="Google Shape;406;p55"/>
          <p:cNvGrpSpPr/>
          <p:nvPr/>
        </p:nvGrpSpPr>
        <p:grpSpPr>
          <a:xfrm>
            <a:off x="5973179" y="1258181"/>
            <a:ext cx="1637477" cy="1323753"/>
            <a:chOff x="-1" y="0"/>
            <a:chExt cx="4244751" cy="3431950"/>
          </a:xfrm>
        </p:grpSpPr>
        <p:cxnSp>
          <p:nvCxnSpPr>
            <p:cNvPr id="407" name="Google Shape;407;p55"/>
            <p:cNvCxnSpPr/>
            <p:nvPr/>
          </p:nvCxnSpPr>
          <p:spPr>
            <a:xfrm flipH="1">
              <a:off x="2717800" y="0"/>
              <a:ext cx="1526950" cy="152695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408" name="Google Shape;408;p55"/>
            <p:cNvCxnSpPr/>
            <p:nvPr/>
          </p:nvCxnSpPr>
          <p:spPr>
            <a:xfrm flipH="1">
              <a:off x="-1" y="1905000"/>
              <a:ext cx="1526951" cy="152695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409" name="Google Shape;409;p55"/>
          <p:cNvSpPr/>
          <p:nvPr/>
        </p:nvSpPr>
        <p:spPr>
          <a:xfrm>
            <a:off x="4667635" y="3396328"/>
            <a:ext cx="3328730" cy="236816"/>
          </a:xfrm>
          <a:prstGeom prst="roundRect">
            <a:avLst>
              <a:gd name="adj" fmla="val 31028"/>
            </a:avLst>
          </a:prstGeom>
          <a:noFill/>
          <a:ln w="635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0" name="Google Shape;410;p55"/>
          <p:cNvSpPr txBox="1"/>
          <p:nvPr/>
        </p:nvSpPr>
        <p:spPr>
          <a:xfrm>
            <a:off x="791088" y="3716261"/>
            <a:ext cx="3564864" cy="2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means that they do not share anything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Sampling effect</a:t>
            </a:r>
            <a:endParaRPr/>
          </a:p>
        </p:txBody>
      </p:sp>
      <p:sp>
        <p:nvSpPr>
          <p:cNvPr id="416" name="Google Shape;416;p56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19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fair we should sample equally in the systems we investigate</a:t>
            </a:r>
            <a:endParaRPr/>
          </a:p>
        </p:txBody>
      </p:sp>
      <p:pic>
        <p:nvPicPr>
          <p:cNvPr id="417" name="Google Shape;417;p56" descr="dropped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515" y="2292531"/>
            <a:ext cx="6446520" cy="219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7" descr="animals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10" cy="51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7"/>
          <p:cNvSpPr txBox="1">
            <a:spLocks noGrp="1"/>
          </p:cNvSpPr>
          <p:nvPr>
            <p:ph type="title"/>
          </p:nvPr>
        </p:nvSpPr>
        <p:spPr>
          <a:xfrm>
            <a:off x="849087" y="132261"/>
            <a:ext cx="7440394" cy="128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Helvetica Neue"/>
                <a:ea typeface="Helvetica Neue"/>
                <a:cs typeface="Helvetica Neue"/>
                <a:sym typeface="Helvetica Neue"/>
              </a:rPr>
              <a:t>Sample sizes</a:t>
            </a:r>
            <a:endParaRPr/>
          </a:p>
        </p:txBody>
      </p:sp>
      <p:sp>
        <p:nvSpPr>
          <p:cNvPr id="424" name="Google Shape;424;p57"/>
          <p:cNvSpPr/>
          <p:nvPr/>
        </p:nvSpPr>
        <p:spPr>
          <a:xfrm>
            <a:off x="1514895" y="2228850"/>
            <a:ext cx="1220977" cy="1263832"/>
          </a:xfrm>
          <a:prstGeom prst="ellipse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5" name="Google Shape;425;p57"/>
          <p:cNvSpPr/>
          <p:nvPr/>
        </p:nvSpPr>
        <p:spPr>
          <a:xfrm>
            <a:off x="5542049" y="2803284"/>
            <a:ext cx="2337691" cy="2278334"/>
          </a:xfrm>
          <a:prstGeom prst="ellipse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6" name="Google Shape;426;p57"/>
          <p:cNvSpPr/>
          <p:nvPr/>
        </p:nvSpPr>
        <p:spPr>
          <a:xfrm>
            <a:off x="4865958" y="1905544"/>
            <a:ext cx="1397233" cy="531304"/>
          </a:xfrm>
          <a:prstGeom prst="ellipse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sizes</a:t>
            </a:r>
            <a:endParaRPr/>
          </a:p>
        </p:txBody>
      </p:sp>
      <p:sp>
        <p:nvSpPr>
          <p:cNvPr id="432" name="Google Shape;432;p58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19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dirty="0"/>
              <a:t>Accounting for different sample sizes:</a:t>
            </a:r>
            <a:endParaRPr dirty="0"/>
          </a:p>
          <a:p>
            <a:pPr marL="304800" lvl="1" indent="-139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GB" sz="1800" dirty="0"/>
              <a:t>Normalize to sample size</a:t>
            </a:r>
            <a:endParaRPr dirty="0"/>
          </a:p>
          <a:p>
            <a:pPr marL="304800" lvl="1" indent="-139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GB" sz="1800" dirty="0"/>
              <a:t>Rarefy (downsize) samples</a:t>
            </a:r>
            <a:endParaRPr dirty="0"/>
          </a:p>
          <a:p>
            <a:pPr marL="304800" lvl="1" indent="-139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GB" sz="1800" dirty="0"/>
              <a:t>Statistically model the variance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Normalizing</a:t>
            </a:r>
            <a:endParaRPr/>
          </a:p>
        </p:txBody>
      </p:sp>
      <p:pic>
        <p:nvPicPr>
          <p:cNvPr id="438" name="Google Shape;438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672" y="1545636"/>
            <a:ext cx="7201720" cy="251072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9"/>
          <p:cNvSpPr txBox="1"/>
          <p:nvPr/>
        </p:nvSpPr>
        <p:spPr>
          <a:xfrm>
            <a:off x="3979409" y="1167594"/>
            <a:ext cx="995493" cy="31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/n</a:t>
            </a:r>
            <a:r>
              <a:rPr lang="en-GB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</a:t>
            </a:r>
            <a:endParaRPr sz="18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9"/>
          <p:cNvSpPr txBox="1"/>
          <p:nvPr/>
        </p:nvSpPr>
        <p:spPr>
          <a:xfrm>
            <a:off x="970672" y="4300085"/>
            <a:ext cx="7112182" cy="50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Issue with different sampling power (higher chance of observing rare species) and does not take compositional nature into account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Downsize / rarefy</a:t>
            </a:r>
            <a:endParaRPr/>
          </a:p>
        </p:txBody>
      </p:sp>
      <p:pic>
        <p:nvPicPr>
          <p:cNvPr id="446" name="Google Shape;446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853" y="1784204"/>
            <a:ext cx="7205356" cy="267183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0"/>
          <p:cNvSpPr txBox="1"/>
          <p:nvPr/>
        </p:nvSpPr>
        <p:spPr>
          <a:xfrm>
            <a:off x="2553442" y="1333893"/>
            <a:ext cx="3724964" cy="31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Resample x amount of observations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/>
        </p:nvSpPr>
        <p:spPr>
          <a:xfrm>
            <a:off x="2954162" y="2984623"/>
            <a:ext cx="3235686" cy="34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i="1">
                <a:solidFill>
                  <a:srgbClr val="14144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Quantitative metagenomics</a:t>
            </a:r>
            <a:endParaRPr sz="1900" b="1">
              <a:solidFill>
                <a:srgbClr val="14144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40"/>
          <p:cNvSpPr txBox="1">
            <a:spLocks noGrp="1"/>
          </p:cNvSpPr>
          <p:nvPr>
            <p:ph type="subTitle" idx="4294967295"/>
          </p:nvPr>
        </p:nvSpPr>
        <p:spPr>
          <a:xfrm>
            <a:off x="2393100" y="3786315"/>
            <a:ext cx="5519272" cy="128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49"/>
              </a:buClr>
              <a:buSzPts val="1900"/>
              <a:buFont typeface="Helvetica Neue"/>
              <a:buNone/>
            </a:pPr>
            <a:r>
              <a:rPr lang="en-GB" sz="1900" b="0" i="1" u="none" strike="noStrike" cap="none">
                <a:solidFill>
                  <a:srgbClr val="14144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Trine </a:t>
            </a:r>
            <a:r>
              <a:rPr lang="en-GB" sz="19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Zachariasen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rPr lang="en-GB" sz="19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PhD student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rPr lang="en-GB" sz="19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Metagenomics group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rPr lang="en-GB" sz="190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DTU Bioinformatics section</a:t>
            </a:r>
            <a:endParaRPr sz="2000" b="0" i="0" u="sng" strike="noStrike" cap="none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14144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1918" y="189143"/>
            <a:ext cx="2079907" cy="194006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/>
          <p:nvPr/>
        </p:nvSpPr>
        <p:spPr>
          <a:xfrm>
            <a:off x="3569679" y="2143680"/>
            <a:ext cx="2004658" cy="45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49"/>
              </a:buClr>
              <a:buSzPts val="1300"/>
              <a:buFont typeface="Helvetica Neue"/>
              <a:buNone/>
            </a:pPr>
            <a:r>
              <a:rPr lang="en-GB" sz="1300" b="1" i="0" u="none" strike="noStrike" cap="none">
                <a:solidFill>
                  <a:srgbClr val="14144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DTU Health Technology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49"/>
              </a:buClr>
              <a:buSzPts val="1300"/>
              <a:buFont typeface="Helvetica Neue"/>
              <a:buNone/>
            </a:pPr>
            <a:r>
              <a:rPr lang="en-GB" sz="1300" b="1" i="0" u="none" strike="noStrike" cap="none">
                <a:solidFill>
                  <a:srgbClr val="14144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Bioinformatics</a:t>
            </a:r>
            <a:endParaRPr sz="13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Downsize / rarefy</a:t>
            </a:r>
            <a:endParaRPr/>
          </a:p>
        </p:txBody>
      </p:sp>
      <p:sp>
        <p:nvSpPr>
          <p:cNvPr id="453" name="Google Shape;453;p61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19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/>
              <a:t>Select the target depth carefully</a:t>
            </a:r>
            <a:endParaRPr/>
          </a:p>
          <a:p>
            <a:pPr marL="152400" lvl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/>
              <a:t>The more reads we keep the more sensitive</a:t>
            </a:r>
            <a:endParaRPr/>
          </a:p>
          <a:p>
            <a:pPr marL="152400" lvl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/>
              <a:t>We may have to remove samples with few counts</a:t>
            </a:r>
            <a:endParaRPr sz="1800"/>
          </a:p>
          <a:p>
            <a:pPr marL="152400" lvl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/>
              <a:t>We might throw away a lot of data</a:t>
            </a:r>
            <a:endParaRPr/>
          </a:p>
          <a:p>
            <a:pPr marL="152400" lvl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/>
              <a:t>Still does not take compositional nature of data into account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>
            <a:spLocks noGrp="1"/>
          </p:cNvSpPr>
          <p:nvPr>
            <p:ph type="title"/>
          </p:nvPr>
        </p:nvSpPr>
        <p:spPr>
          <a:xfrm>
            <a:off x="1681533" y="642884"/>
            <a:ext cx="5771406" cy="35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Compositional data</a:t>
            </a:r>
            <a:endParaRPr/>
          </a:p>
        </p:txBody>
      </p:sp>
      <p:sp>
        <p:nvSpPr>
          <p:cNvPr id="459" name="Google Shape;459;p62"/>
          <p:cNvSpPr txBox="1"/>
          <p:nvPr/>
        </p:nvSpPr>
        <p:spPr>
          <a:xfrm>
            <a:off x="1334025" y="993857"/>
            <a:ext cx="3509944" cy="33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6450" rIns="0" bIns="0" anchor="t" anchorCtr="0">
            <a:sp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GB"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Arbitrary total</a:t>
            </a:r>
            <a:endParaRPr sz="1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1" indent="-2349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GB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Sequencing depth never 100%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381000" lvl="0" indent="-247650" algn="l" rtl="0">
              <a:lnSpc>
                <a:spcPct val="119793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GB"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Species can co-exist without  abundance inter-influences</a:t>
            </a:r>
            <a:endParaRPr sz="1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203200" lvl="1" indent="-234950" algn="l" rtl="0">
              <a:lnSpc>
                <a:spcPct val="1197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GB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Independence between  abundance is aﬀected by the  capacity of the sequencing  instrument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368300" lvl="1" indent="-234950" algn="l" rtl="0">
              <a:lnSpc>
                <a:spcPct val="1197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GB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Sequencing instrument has  fixed number of slots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2"/>
          <p:cNvSpPr/>
          <p:nvPr/>
        </p:nvSpPr>
        <p:spPr>
          <a:xfrm>
            <a:off x="5306793" y="1302855"/>
            <a:ext cx="2503182" cy="32963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p62"/>
          <p:cNvSpPr txBox="1"/>
          <p:nvPr/>
        </p:nvSpPr>
        <p:spPr>
          <a:xfrm>
            <a:off x="993051" y="4773675"/>
            <a:ext cx="82194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Figure from: Gloor, Gregory B. </a:t>
            </a:r>
            <a:r>
              <a:rPr lang="en-GB" sz="10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 al.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Microbiome Datasets Are Compositional: And This Is Not Optional. </a:t>
            </a:r>
            <a:r>
              <a:rPr lang="en-GB" sz="10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Frontiers in Microbiology </a:t>
            </a:r>
            <a:r>
              <a:rPr lang="en-GB" sz="1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 </a:t>
            </a:r>
            <a:r>
              <a:rPr lang="en-GB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(2017)</a:t>
            </a:r>
            <a:endParaRPr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title"/>
          </p:nvPr>
        </p:nvSpPr>
        <p:spPr>
          <a:xfrm>
            <a:off x="1681533" y="642884"/>
            <a:ext cx="5771406" cy="35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Compositional data problems</a:t>
            </a:r>
            <a:endParaRPr/>
          </a:p>
        </p:txBody>
      </p:sp>
      <p:sp>
        <p:nvSpPr>
          <p:cNvPr id="467" name="Google Shape;467;p63"/>
          <p:cNvSpPr txBox="1"/>
          <p:nvPr/>
        </p:nvSpPr>
        <p:spPr>
          <a:xfrm>
            <a:off x="1358226" y="1247502"/>
            <a:ext cx="62385" cy="1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3"/>
          <p:cNvSpPr txBox="1"/>
          <p:nvPr/>
        </p:nvSpPr>
        <p:spPr>
          <a:xfrm>
            <a:off x="1519873" y="1252400"/>
            <a:ext cx="5771400" cy="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environment containing both tigers and ladybugs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3"/>
          <p:cNvSpPr txBox="1"/>
          <p:nvPr/>
        </p:nvSpPr>
        <p:spPr>
          <a:xfrm>
            <a:off x="1403701" y="1494959"/>
            <a:ext cx="6176100" cy="1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075" rIns="0" bIns="0" anchor="t" anchorCtr="0">
            <a:spAutoFit/>
          </a:bodyPr>
          <a:lstStyle/>
          <a:p>
            <a:pPr marL="1651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abundances of the two are not aﬀected by each other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152400" lvl="0" indent="-165100" algn="l" rtl="0">
              <a:lnSpc>
                <a:spcPct val="118971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abundance of the ladybugs increases some of the slots with tigers must instead be  filled by ladybugs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the two environmentally independent species are aﬀecting the read count of each other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3"/>
          <p:cNvSpPr/>
          <p:nvPr/>
        </p:nvSpPr>
        <p:spPr>
          <a:xfrm>
            <a:off x="2979478" y="3336667"/>
            <a:ext cx="245004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63"/>
          <p:cNvSpPr/>
          <p:nvPr/>
        </p:nvSpPr>
        <p:spPr>
          <a:xfrm>
            <a:off x="1675423" y="3834514"/>
            <a:ext cx="2450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63"/>
          <p:cNvSpPr/>
          <p:nvPr/>
        </p:nvSpPr>
        <p:spPr>
          <a:xfrm>
            <a:off x="1296062" y="3715979"/>
            <a:ext cx="245004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3" name="Google Shape;473;p63"/>
          <p:cNvSpPr/>
          <p:nvPr/>
        </p:nvSpPr>
        <p:spPr>
          <a:xfrm>
            <a:off x="1904621" y="3518420"/>
            <a:ext cx="2450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4" name="Google Shape;474;p63"/>
          <p:cNvSpPr/>
          <p:nvPr/>
        </p:nvSpPr>
        <p:spPr>
          <a:xfrm>
            <a:off x="2734473" y="3550030"/>
            <a:ext cx="2450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5" name="Google Shape;475;p63"/>
          <p:cNvSpPr/>
          <p:nvPr/>
        </p:nvSpPr>
        <p:spPr>
          <a:xfrm>
            <a:off x="2426242" y="3802904"/>
            <a:ext cx="2450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63"/>
          <p:cNvSpPr/>
          <p:nvPr/>
        </p:nvSpPr>
        <p:spPr>
          <a:xfrm>
            <a:off x="1185415" y="3352472"/>
            <a:ext cx="245004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p63"/>
          <p:cNvSpPr/>
          <p:nvPr/>
        </p:nvSpPr>
        <p:spPr>
          <a:xfrm>
            <a:off x="861377" y="3565835"/>
            <a:ext cx="2450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63"/>
          <p:cNvSpPr/>
          <p:nvPr/>
        </p:nvSpPr>
        <p:spPr>
          <a:xfrm>
            <a:off x="2418339" y="3423593"/>
            <a:ext cx="245004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9" name="Google Shape;479;p63"/>
          <p:cNvSpPr/>
          <p:nvPr/>
        </p:nvSpPr>
        <p:spPr>
          <a:xfrm>
            <a:off x="1817684" y="3186524"/>
            <a:ext cx="2450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0" name="Google Shape;480;p63"/>
          <p:cNvSpPr/>
          <p:nvPr/>
        </p:nvSpPr>
        <p:spPr>
          <a:xfrm>
            <a:off x="3026898" y="3929342"/>
            <a:ext cx="252907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1" name="Google Shape;481;p63"/>
          <p:cNvSpPr/>
          <p:nvPr/>
        </p:nvSpPr>
        <p:spPr>
          <a:xfrm>
            <a:off x="2062688" y="3881928"/>
            <a:ext cx="245004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63"/>
          <p:cNvSpPr/>
          <p:nvPr/>
        </p:nvSpPr>
        <p:spPr>
          <a:xfrm>
            <a:off x="2702860" y="3842416"/>
            <a:ext cx="268714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3" name="Google Shape;483;p63"/>
          <p:cNvSpPr/>
          <p:nvPr/>
        </p:nvSpPr>
        <p:spPr>
          <a:xfrm>
            <a:off x="2694957" y="3218133"/>
            <a:ext cx="276617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4" name="Google Shape;484;p63"/>
          <p:cNvSpPr/>
          <p:nvPr/>
        </p:nvSpPr>
        <p:spPr>
          <a:xfrm>
            <a:off x="1564776" y="3407788"/>
            <a:ext cx="276617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5" name="Google Shape;485;p63"/>
          <p:cNvSpPr/>
          <p:nvPr/>
        </p:nvSpPr>
        <p:spPr>
          <a:xfrm>
            <a:off x="2125916" y="3210230"/>
            <a:ext cx="276617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6" name="Google Shape;486;p63"/>
          <p:cNvSpPr/>
          <p:nvPr/>
        </p:nvSpPr>
        <p:spPr>
          <a:xfrm>
            <a:off x="956217" y="3881928"/>
            <a:ext cx="276617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7" name="Google Shape;487;p63"/>
          <p:cNvSpPr/>
          <p:nvPr/>
        </p:nvSpPr>
        <p:spPr>
          <a:xfrm>
            <a:off x="2149625" y="3597444"/>
            <a:ext cx="276617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8" name="Google Shape;488;p63"/>
          <p:cNvSpPr/>
          <p:nvPr/>
        </p:nvSpPr>
        <p:spPr>
          <a:xfrm>
            <a:off x="3161255" y="3597444"/>
            <a:ext cx="276617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9" name="Google Shape;489;p63"/>
          <p:cNvSpPr txBox="1"/>
          <p:nvPr/>
        </p:nvSpPr>
        <p:spPr>
          <a:xfrm>
            <a:off x="1007515" y="2825721"/>
            <a:ext cx="2143190" cy="17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Population: 12 tigers and 8 ladybugs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3"/>
          <p:cNvSpPr/>
          <p:nvPr/>
        </p:nvSpPr>
        <p:spPr>
          <a:xfrm>
            <a:off x="932507" y="4514114"/>
            <a:ext cx="252907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1" name="Google Shape;491;p63"/>
          <p:cNvSpPr/>
          <p:nvPr/>
        </p:nvSpPr>
        <p:spPr>
          <a:xfrm>
            <a:off x="2639633" y="4529918"/>
            <a:ext cx="252908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2" name="Google Shape;492;p63"/>
          <p:cNvSpPr/>
          <p:nvPr/>
        </p:nvSpPr>
        <p:spPr>
          <a:xfrm>
            <a:off x="1296062" y="4529918"/>
            <a:ext cx="2450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3" name="Google Shape;493;p63"/>
          <p:cNvSpPr/>
          <p:nvPr/>
        </p:nvSpPr>
        <p:spPr>
          <a:xfrm>
            <a:off x="1612196" y="4522016"/>
            <a:ext cx="245004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4" name="Google Shape;494;p63"/>
          <p:cNvSpPr/>
          <p:nvPr/>
        </p:nvSpPr>
        <p:spPr>
          <a:xfrm>
            <a:off x="1967847" y="4522016"/>
            <a:ext cx="25290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5" name="Google Shape;495;p63"/>
          <p:cNvSpPr/>
          <p:nvPr/>
        </p:nvSpPr>
        <p:spPr>
          <a:xfrm>
            <a:off x="2307692" y="4529918"/>
            <a:ext cx="2450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6" name="Google Shape;496;p63"/>
          <p:cNvSpPr/>
          <p:nvPr/>
        </p:nvSpPr>
        <p:spPr>
          <a:xfrm>
            <a:off x="2971574" y="4514113"/>
            <a:ext cx="276617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63"/>
          <p:cNvSpPr/>
          <p:nvPr/>
        </p:nvSpPr>
        <p:spPr>
          <a:xfrm>
            <a:off x="3287708" y="4522016"/>
            <a:ext cx="276617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8" name="Google Shape;498;p63"/>
          <p:cNvSpPr/>
          <p:nvPr/>
        </p:nvSpPr>
        <p:spPr>
          <a:xfrm>
            <a:off x="3643360" y="4514113"/>
            <a:ext cx="276617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9" name="Google Shape;499;p63"/>
          <p:cNvSpPr/>
          <p:nvPr/>
        </p:nvSpPr>
        <p:spPr>
          <a:xfrm>
            <a:off x="3967398" y="4514113"/>
            <a:ext cx="276618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0" name="Google Shape;500;p63"/>
          <p:cNvSpPr txBox="1"/>
          <p:nvPr/>
        </p:nvSpPr>
        <p:spPr>
          <a:xfrm>
            <a:off x="1261994" y="4188872"/>
            <a:ext cx="1780056" cy="17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6 tigers and 4 ladybugs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63"/>
          <p:cNvSpPr/>
          <p:nvPr/>
        </p:nvSpPr>
        <p:spPr>
          <a:xfrm>
            <a:off x="4741927" y="4514113"/>
            <a:ext cx="245003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2" name="Google Shape;502;p63"/>
          <p:cNvSpPr/>
          <p:nvPr/>
        </p:nvSpPr>
        <p:spPr>
          <a:xfrm>
            <a:off x="5097578" y="4506212"/>
            <a:ext cx="252907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3" name="Google Shape;503;p63"/>
          <p:cNvSpPr/>
          <p:nvPr/>
        </p:nvSpPr>
        <p:spPr>
          <a:xfrm>
            <a:off x="5413714" y="4522016"/>
            <a:ext cx="245000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4" name="Google Shape;504;p63"/>
          <p:cNvSpPr/>
          <p:nvPr/>
        </p:nvSpPr>
        <p:spPr>
          <a:xfrm>
            <a:off x="5769365" y="4514114"/>
            <a:ext cx="252905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5" name="Google Shape;505;p63"/>
          <p:cNvSpPr/>
          <p:nvPr/>
        </p:nvSpPr>
        <p:spPr>
          <a:xfrm>
            <a:off x="6109208" y="4506212"/>
            <a:ext cx="245003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6" name="Google Shape;506;p63"/>
          <p:cNvSpPr/>
          <p:nvPr/>
        </p:nvSpPr>
        <p:spPr>
          <a:xfrm>
            <a:off x="6773092" y="4514113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7" name="Google Shape;507;p63"/>
          <p:cNvSpPr/>
          <p:nvPr/>
        </p:nvSpPr>
        <p:spPr>
          <a:xfrm>
            <a:off x="7089226" y="4522016"/>
            <a:ext cx="276614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8" name="Google Shape;508;p63"/>
          <p:cNvSpPr/>
          <p:nvPr/>
        </p:nvSpPr>
        <p:spPr>
          <a:xfrm>
            <a:off x="7444875" y="4514113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9" name="Google Shape;509;p63"/>
          <p:cNvSpPr/>
          <p:nvPr/>
        </p:nvSpPr>
        <p:spPr>
          <a:xfrm>
            <a:off x="7768913" y="4514113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0" name="Google Shape;510;p63"/>
          <p:cNvSpPr txBox="1"/>
          <p:nvPr/>
        </p:nvSpPr>
        <p:spPr>
          <a:xfrm>
            <a:off x="5988706" y="2805965"/>
            <a:ext cx="2215452" cy="17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Population: 12 tigers and 10 ladybugs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3"/>
          <p:cNvSpPr txBox="1"/>
          <p:nvPr/>
        </p:nvSpPr>
        <p:spPr>
          <a:xfrm>
            <a:off x="5535130" y="4177018"/>
            <a:ext cx="1780056" cy="17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5 tigers and 5 ladybugs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3"/>
          <p:cNvSpPr/>
          <p:nvPr/>
        </p:nvSpPr>
        <p:spPr>
          <a:xfrm>
            <a:off x="3445776" y="3992561"/>
            <a:ext cx="2091982" cy="142427"/>
          </a:xfrm>
          <a:custGeom>
            <a:avLst/>
            <a:gdLst/>
            <a:ahLst/>
            <a:cxnLst/>
            <a:rect l="l" t="t" r="r" b="b"/>
            <a:pathLst>
              <a:path w="5110480" h="347979" extrusionOk="0">
                <a:moveTo>
                  <a:pt x="4762847" y="231685"/>
                </a:moveTo>
                <a:lnTo>
                  <a:pt x="4762847" y="347526"/>
                </a:lnTo>
                <a:lnTo>
                  <a:pt x="4994531" y="231685"/>
                </a:lnTo>
                <a:lnTo>
                  <a:pt x="4762847" y="231685"/>
                </a:lnTo>
                <a:close/>
              </a:path>
              <a:path w="5110480" h="347979" extrusionOk="0">
                <a:moveTo>
                  <a:pt x="4762847" y="115842"/>
                </a:moveTo>
                <a:lnTo>
                  <a:pt x="4762847" y="231685"/>
                </a:lnTo>
                <a:lnTo>
                  <a:pt x="4820766" y="231685"/>
                </a:lnTo>
                <a:lnTo>
                  <a:pt x="4820766" y="115842"/>
                </a:lnTo>
                <a:lnTo>
                  <a:pt x="4762847" y="115842"/>
                </a:lnTo>
                <a:close/>
              </a:path>
              <a:path w="5110480" h="347979" extrusionOk="0">
                <a:moveTo>
                  <a:pt x="4762847" y="0"/>
                </a:moveTo>
                <a:lnTo>
                  <a:pt x="4762847" y="115842"/>
                </a:lnTo>
                <a:lnTo>
                  <a:pt x="4820766" y="115842"/>
                </a:lnTo>
                <a:lnTo>
                  <a:pt x="4820766" y="231685"/>
                </a:lnTo>
                <a:lnTo>
                  <a:pt x="4994534" y="231684"/>
                </a:lnTo>
                <a:lnTo>
                  <a:pt x="5110372" y="173765"/>
                </a:lnTo>
                <a:lnTo>
                  <a:pt x="4762847" y="0"/>
                </a:lnTo>
                <a:close/>
              </a:path>
              <a:path w="5110480" h="347979" extrusionOk="0">
                <a:moveTo>
                  <a:pt x="0" y="115841"/>
                </a:moveTo>
                <a:lnTo>
                  <a:pt x="0" y="231684"/>
                </a:lnTo>
                <a:lnTo>
                  <a:pt x="4762847" y="231685"/>
                </a:lnTo>
                <a:lnTo>
                  <a:pt x="4762847" y="115842"/>
                </a:lnTo>
                <a:lnTo>
                  <a:pt x="0" y="1158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3" name="Google Shape;513;p63"/>
          <p:cNvSpPr txBox="1"/>
          <p:nvPr/>
        </p:nvSpPr>
        <p:spPr>
          <a:xfrm>
            <a:off x="3498957" y="3540881"/>
            <a:ext cx="2042853" cy="34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825" rIns="0" bIns="0" anchor="t" anchorCtr="0">
            <a:spAutoFit/>
          </a:bodyPr>
          <a:lstStyle/>
          <a:p>
            <a:pPr marL="0" marR="0" lvl="0" indent="0" algn="l" rtl="0">
              <a:lnSpc>
                <a:spcPct val="118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abundance of ladybugs,  no change in abundance of tigers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63"/>
          <p:cNvSpPr/>
          <p:nvPr/>
        </p:nvSpPr>
        <p:spPr>
          <a:xfrm>
            <a:off x="7729399" y="3289253"/>
            <a:ext cx="245003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5" name="Google Shape;515;p63"/>
          <p:cNvSpPr/>
          <p:nvPr/>
        </p:nvSpPr>
        <p:spPr>
          <a:xfrm>
            <a:off x="6425344" y="3787100"/>
            <a:ext cx="2529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6" name="Google Shape;516;p63"/>
          <p:cNvSpPr/>
          <p:nvPr/>
        </p:nvSpPr>
        <p:spPr>
          <a:xfrm>
            <a:off x="6053884" y="3668565"/>
            <a:ext cx="245003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6662445" y="3463105"/>
            <a:ext cx="245000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8" name="Google Shape;518;p63"/>
          <p:cNvSpPr/>
          <p:nvPr/>
        </p:nvSpPr>
        <p:spPr>
          <a:xfrm>
            <a:off x="7484393" y="3494714"/>
            <a:ext cx="252905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63"/>
          <p:cNvSpPr/>
          <p:nvPr/>
        </p:nvSpPr>
        <p:spPr>
          <a:xfrm>
            <a:off x="7176163" y="3755490"/>
            <a:ext cx="252905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0" name="Google Shape;520;p63"/>
          <p:cNvSpPr/>
          <p:nvPr/>
        </p:nvSpPr>
        <p:spPr>
          <a:xfrm>
            <a:off x="5935334" y="3305059"/>
            <a:ext cx="252905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1" name="Google Shape;521;p63"/>
          <p:cNvSpPr/>
          <p:nvPr/>
        </p:nvSpPr>
        <p:spPr>
          <a:xfrm>
            <a:off x="5619202" y="3518420"/>
            <a:ext cx="245003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2" name="Google Shape;522;p63"/>
          <p:cNvSpPr/>
          <p:nvPr/>
        </p:nvSpPr>
        <p:spPr>
          <a:xfrm>
            <a:off x="7168260" y="3376180"/>
            <a:ext cx="252904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3" name="Google Shape;523;p63"/>
          <p:cNvSpPr/>
          <p:nvPr/>
        </p:nvSpPr>
        <p:spPr>
          <a:xfrm>
            <a:off x="6567605" y="3139109"/>
            <a:ext cx="25290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4" name="Google Shape;524;p63"/>
          <p:cNvSpPr/>
          <p:nvPr/>
        </p:nvSpPr>
        <p:spPr>
          <a:xfrm>
            <a:off x="7784719" y="3881928"/>
            <a:ext cx="245003" cy="284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63"/>
          <p:cNvSpPr/>
          <p:nvPr/>
        </p:nvSpPr>
        <p:spPr>
          <a:xfrm>
            <a:off x="6812609" y="3834514"/>
            <a:ext cx="252905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6" name="Google Shape;526;p63"/>
          <p:cNvSpPr/>
          <p:nvPr/>
        </p:nvSpPr>
        <p:spPr>
          <a:xfrm>
            <a:off x="7452782" y="3795002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7" name="Google Shape;527;p63"/>
          <p:cNvSpPr/>
          <p:nvPr/>
        </p:nvSpPr>
        <p:spPr>
          <a:xfrm>
            <a:off x="7444875" y="3170719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8" name="Google Shape;528;p63"/>
          <p:cNvSpPr/>
          <p:nvPr/>
        </p:nvSpPr>
        <p:spPr>
          <a:xfrm>
            <a:off x="6196145" y="3052184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9" name="Google Shape;529;p63"/>
          <p:cNvSpPr/>
          <p:nvPr/>
        </p:nvSpPr>
        <p:spPr>
          <a:xfrm>
            <a:off x="6314696" y="3352472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0" name="Google Shape;530;p63"/>
          <p:cNvSpPr/>
          <p:nvPr/>
        </p:nvSpPr>
        <p:spPr>
          <a:xfrm>
            <a:off x="6883737" y="3162816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1" name="Google Shape;531;p63"/>
          <p:cNvSpPr/>
          <p:nvPr/>
        </p:nvSpPr>
        <p:spPr>
          <a:xfrm>
            <a:off x="5714042" y="3834514"/>
            <a:ext cx="268711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2" name="Google Shape;532;p63"/>
          <p:cNvSpPr/>
          <p:nvPr/>
        </p:nvSpPr>
        <p:spPr>
          <a:xfrm>
            <a:off x="6907450" y="3550030"/>
            <a:ext cx="276614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3" name="Google Shape;533;p63"/>
          <p:cNvSpPr/>
          <p:nvPr/>
        </p:nvSpPr>
        <p:spPr>
          <a:xfrm>
            <a:off x="7919079" y="3550030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63"/>
          <p:cNvSpPr/>
          <p:nvPr/>
        </p:nvSpPr>
        <p:spPr>
          <a:xfrm>
            <a:off x="7444875" y="4103193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5" name="Google Shape;535;p63"/>
          <p:cNvSpPr/>
          <p:nvPr/>
        </p:nvSpPr>
        <p:spPr>
          <a:xfrm>
            <a:off x="7223582" y="2965259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6" name="Google Shape;536;p63"/>
          <p:cNvSpPr/>
          <p:nvPr/>
        </p:nvSpPr>
        <p:spPr>
          <a:xfrm>
            <a:off x="6417438" y="4498309"/>
            <a:ext cx="276616" cy="276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537" name="Google Shape;537;p63"/>
          <p:cNvGraphicFramePr/>
          <p:nvPr/>
        </p:nvGraphicFramePr>
        <p:xfrm>
          <a:off x="876014" y="4493871"/>
          <a:ext cx="3428500" cy="332375"/>
        </p:xfrm>
        <a:graphic>
          <a:graphicData uri="http://schemas.openxmlformats.org/drawingml/2006/table">
            <a:tbl>
              <a:tblPr firstRow="1" bandRow="1">
                <a:noFill/>
                <a:tableStyleId>{4159DCDB-3C92-469D-B0E9-BCEA9FA33259}</a:tableStyleId>
              </a:tblPr>
              <a:tblGrid>
                <a:gridCol w="34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8" name="Google Shape;538;p63"/>
          <p:cNvGraphicFramePr/>
          <p:nvPr/>
        </p:nvGraphicFramePr>
        <p:xfrm>
          <a:off x="4687120" y="4493871"/>
          <a:ext cx="3428500" cy="332375"/>
        </p:xfrm>
        <a:graphic>
          <a:graphicData uri="http://schemas.openxmlformats.org/drawingml/2006/table">
            <a:tbl>
              <a:tblPr firstRow="1" bandRow="1">
                <a:noFill/>
                <a:tableStyleId>{4159DCDB-3C92-469D-B0E9-BCEA9FA33259}</a:tableStyleId>
              </a:tblPr>
              <a:tblGrid>
                <a:gridCol w="34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ECFA-3EAE-7E48-A60E-AD15CF12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Relative </a:t>
            </a:r>
            <a:r>
              <a:rPr lang="da-DK" dirty="0" err="1"/>
              <a:t>abundance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7C4C321-179A-D945-9008-A0351F69C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600" dirty="0"/>
              <a:t>The </a:t>
            </a:r>
            <a:r>
              <a:rPr lang="da-DK" sz="1600" dirty="0" err="1"/>
              <a:t>counts</a:t>
            </a:r>
            <a:r>
              <a:rPr lang="da-DK" sz="1600" dirty="0"/>
              <a:t> </a:t>
            </a:r>
            <a:r>
              <a:rPr lang="da-DK" sz="1600" dirty="0" err="1"/>
              <a:t>we</a:t>
            </a:r>
            <a:r>
              <a:rPr lang="da-DK" sz="1600" dirty="0"/>
              <a:t> </a:t>
            </a:r>
            <a:r>
              <a:rPr lang="da-DK" sz="1600" dirty="0" err="1"/>
              <a:t>get</a:t>
            </a:r>
            <a:r>
              <a:rPr lang="da-DK" sz="1600" dirty="0"/>
              <a:t> is not the </a:t>
            </a:r>
            <a:r>
              <a:rPr lang="da-DK" sz="1600" dirty="0" err="1"/>
              <a:t>absolute</a:t>
            </a:r>
            <a:r>
              <a:rPr lang="da-DK" sz="1600" dirty="0"/>
              <a:t> </a:t>
            </a:r>
            <a:r>
              <a:rPr lang="da-DK" sz="1600" dirty="0" err="1"/>
              <a:t>abundance</a:t>
            </a:r>
            <a:r>
              <a:rPr lang="da-DK" sz="1600" dirty="0"/>
              <a:t>, but </a:t>
            </a:r>
            <a:r>
              <a:rPr lang="da-DK" sz="1600" dirty="0" err="1"/>
              <a:t>their</a:t>
            </a:r>
            <a:r>
              <a:rPr lang="da-DK" sz="1600" dirty="0"/>
              <a:t> proportions relative to </a:t>
            </a:r>
            <a:r>
              <a:rPr lang="da-DK" sz="1600" dirty="0" err="1"/>
              <a:t>each</a:t>
            </a:r>
            <a:r>
              <a:rPr lang="da-DK" sz="1600" dirty="0"/>
              <a:t> </a:t>
            </a:r>
            <a:r>
              <a:rPr lang="da-DK" sz="1600" dirty="0" err="1"/>
              <a:t>other</a:t>
            </a:r>
            <a:endParaRPr lang="da-DK" sz="1600" dirty="0"/>
          </a:p>
        </p:txBody>
      </p:sp>
      <p:sp>
        <p:nvSpPr>
          <p:cNvPr id="4" name="Google Shape;470;p63">
            <a:extLst>
              <a:ext uri="{FF2B5EF4-FFF2-40B4-BE49-F238E27FC236}">
                <a16:creationId xmlns:a16="http://schemas.microsoft.com/office/drawing/2014/main" id="{20947A96-9A27-174F-B44E-17D64ED2A4DE}"/>
              </a:ext>
            </a:extLst>
          </p:cNvPr>
          <p:cNvSpPr/>
          <p:nvPr/>
        </p:nvSpPr>
        <p:spPr>
          <a:xfrm>
            <a:off x="3053218" y="2938471"/>
            <a:ext cx="245004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471;p63">
            <a:extLst>
              <a:ext uri="{FF2B5EF4-FFF2-40B4-BE49-F238E27FC236}">
                <a16:creationId xmlns:a16="http://schemas.microsoft.com/office/drawing/2014/main" id="{5D919F28-1C50-7A4D-9999-D25D986102A9}"/>
              </a:ext>
            </a:extLst>
          </p:cNvPr>
          <p:cNvSpPr/>
          <p:nvPr/>
        </p:nvSpPr>
        <p:spPr>
          <a:xfrm>
            <a:off x="1749163" y="3436318"/>
            <a:ext cx="2450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472;p63">
            <a:extLst>
              <a:ext uri="{FF2B5EF4-FFF2-40B4-BE49-F238E27FC236}">
                <a16:creationId xmlns:a16="http://schemas.microsoft.com/office/drawing/2014/main" id="{A81D828E-9E03-3C48-8056-75EB12EEC30D}"/>
              </a:ext>
            </a:extLst>
          </p:cNvPr>
          <p:cNvSpPr/>
          <p:nvPr/>
        </p:nvSpPr>
        <p:spPr>
          <a:xfrm>
            <a:off x="1369802" y="3317783"/>
            <a:ext cx="245004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473;p63">
            <a:extLst>
              <a:ext uri="{FF2B5EF4-FFF2-40B4-BE49-F238E27FC236}">
                <a16:creationId xmlns:a16="http://schemas.microsoft.com/office/drawing/2014/main" id="{D42FF1E5-00F7-CF4B-8C11-6E584BB282C2}"/>
              </a:ext>
            </a:extLst>
          </p:cNvPr>
          <p:cNvSpPr/>
          <p:nvPr/>
        </p:nvSpPr>
        <p:spPr>
          <a:xfrm>
            <a:off x="1978361" y="3120224"/>
            <a:ext cx="2450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474;p63">
            <a:extLst>
              <a:ext uri="{FF2B5EF4-FFF2-40B4-BE49-F238E27FC236}">
                <a16:creationId xmlns:a16="http://schemas.microsoft.com/office/drawing/2014/main" id="{5FC1B5D1-8E56-524A-90F1-D1F71C511ED3}"/>
              </a:ext>
            </a:extLst>
          </p:cNvPr>
          <p:cNvSpPr/>
          <p:nvPr/>
        </p:nvSpPr>
        <p:spPr>
          <a:xfrm>
            <a:off x="2808213" y="3151834"/>
            <a:ext cx="2450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475;p63">
            <a:extLst>
              <a:ext uri="{FF2B5EF4-FFF2-40B4-BE49-F238E27FC236}">
                <a16:creationId xmlns:a16="http://schemas.microsoft.com/office/drawing/2014/main" id="{F7E16606-9C9C-9840-9595-1F15983FF67F}"/>
              </a:ext>
            </a:extLst>
          </p:cNvPr>
          <p:cNvSpPr/>
          <p:nvPr/>
        </p:nvSpPr>
        <p:spPr>
          <a:xfrm>
            <a:off x="2499982" y="3404708"/>
            <a:ext cx="2450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476;p63">
            <a:extLst>
              <a:ext uri="{FF2B5EF4-FFF2-40B4-BE49-F238E27FC236}">
                <a16:creationId xmlns:a16="http://schemas.microsoft.com/office/drawing/2014/main" id="{981E09CC-9513-C440-B2F6-2E1120823A09}"/>
              </a:ext>
            </a:extLst>
          </p:cNvPr>
          <p:cNvSpPr/>
          <p:nvPr/>
        </p:nvSpPr>
        <p:spPr>
          <a:xfrm>
            <a:off x="1259155" y="2954276"/>
            <a:ext cx="245004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477;p63">
            <a:extLst>
              <a:ext uri="{FF2B5EF4-FFF2-40B4-BE49-F238E27FC236}">
                <a16:creationId xmlns:a16="http://schemas.microsoft.com/office/drawing/2014/main" id="{90DABE55-4E67-C442-916E-9D3391F90178}"/>
              </a:ext>
            </a:extLst>
          </p:cNvPr>
          <p:cNvSpPr/>
          <p:nvPr/>
        </p:nvSpPr>
        <p:spPr>
          <a:xfrm>
            <a:off x="935117" y="3167639"/>
            <a:ext cx="2450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478;p63">
            <a:extLst>
              <a:ext uri="{FF2B5EF4-FFF2-40B4-BE49-F238E27FC236}">
                <a16:creationId xmlns:a16="http://schemas.microsoft.com/office/drawing/2014/main" id="{AADB6217-6388-124D-B1F3-748277B5803E}"/>
              </a:ext>
            </a:extLst>
          </p:cNvPr>
          <p:cNvSpPr/>
          <p:nvPr/>
        </p:nvSpPr>
        <p:spPr>
          <a:xfrm>
            <a:off x="2492079" y="3025397"/>
            <a:ext cx="245004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479;p63">
            <a:extLst>
              <a:ext uri="{FF2B5EF4-FFF2-40B4-BE49-F238E27FC236}">
                <a16:creationId xmlns:a16="http://schemas.microsoft.com/office/drawing/2014/main" id="{E799BB44-66C4-4248-B7F8-7535BAB5C123}"/>
              </a:ext>
            </a:extLst>
          </p:cNvPr>
          <p:cNvSpPr/>
          <p:nvPr/>
        </p:nvSpPr>
        <p:spPr>
          <a:xfrm>
            <a:off x="1891424" y="2788328"/>
            <a:ext cx="2450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480;p63">
            <a:extLst>
              <a:ext uri="{FF2B5EF4-FFF2-40B4-BE49-F238E27FC236}">
                <a16:creationId xmlns:a16="http://schemas.microsoft.com/office/drawing/2014/main" id="{79AA652D-17A9-314C-B371-98AEB08F8808}"/>
              </a:ext>
            </a:extLst>
          </p:cNvPr>
          <p:cNvSpPr/>
          <p:nvPr/>
        </p:nvSpPr>
        <p:spPr>
          <a:xfrm>
            <a:off x="3100638" y="3531146"/>
            <a:ext cx="252907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481;p63">
            <a:extLst>
              <a:ext uri="{FF2B5EF4-FFF2-40B4-BE49-F238E27FC236}">
                <a16:creationId xmlns:a16="http://schemas.microsoft.com/office/drawing/2014/main" id="{0904ACCD-1EBB-844D-A370-763E1810B0F4}"/>
              </a:ext>
            </a:extLst>
          </p:cNvPr>
          <p:cNvSpPr/>
          <p:nvPr/>
        </p:nvSpPr>
        <p:spPr>
          <a:xfrm>
            <a:off x="2136428" y="3483732"/>
            <a:ext cx="245004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482;p63">
            <a:extLst>
              <a:ext uri="{FF2B5EF4-FFF2-40B4-BE49-F238E27FC236}">
                <a16:creationId xmlns:a16="http://schemas.microsoft.com/office/drawing/2014/main" id="{1C275B07-145E-224E-90AD-68A3724EE1F0}"/>
              </a:ext>
            </a:extLst>
          </p:cNvPr>
          <p:cNvSpPr/>
          <p:nvPr/>
        </p:nvSpPr>
        <p:spPr>
          <a:xfrm>
            <a:off x="2776600" y="3444220"/>
            <a:ext cx="26871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483;p63">
            <a:extLst>
              <a:ext uri="{FF2B5EF4-FFF2-40B4-BE49-F238E27FC236}">
                <a16:creationId xmlns:a16="http://schemas.microsoft.com/office/drawing/2014/main" id="{71E331A7-F5EE-D448-997A-D20B634789B5}"/>
              </a:ext>
            </a:extLst>
          </p:cNvPr>
          <p:cNvSpPr/>
          <p:nvPr/>
        </p:nvSpPr>
        <p:spPr>
          <a:xfrm>
            <a:off x="2768697" y="2819937"/>
            <a:ext cx="27661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484;p63">
            <a:extLst>
              <a:ext uri="{FF2B5EF4-FFF2-40B4-BE49-F238E27FC236}">
                <a16:creationId xmlns:a16="http://schemas.microsoft.com/office/drawing/2014/main" id="{490EDAB1-1E30-AA4E-86DC-F77CE63E4A2F}"/>
              </a:ext>
            </a:extLst>
          </p:cNvPr>
          <p:cNvSpPr/>
          <p:nvPr/>
        </p:nvSpPr>
        <p:spPr>
          <a:xfrm>
            <a:off x="1638516" y="3009592"/>
            <a:ext cx="27661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485;p63">
            <a:extLst>
              <a:ext uri="{FF2B5EF4-FFF2-40B4-BE49-F238E27FC236}">
                <a16:creationId xmlns:a16="http://schemas.microsoft.com/office/drawing/2014/main" id="{7D3AABE9-2368-7042-B9C8-95CE425B74E8}"/>
              </a:ext>
            </a:extLst>
          </p:cNvPr>
          <p:cNvSpPr/>
          <p:nvPr/>
        </p:nvSpPr>
        <p:spPr>
          <a:xfrm>
            <a:off x="2199656" y="2812034"/>
            <a:ext cx="27661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486;p63">
            <a:extLst>
              <a:ext uri="{FF2B5EF4-FFF2-40B4-BE49-F238E27FC236}">
                <a16:creationId xmlns:a16="http://schemas.microsoft.com/office/drawing/2014/main" id="{8AA37638-42D7-DD43-93A9-2B661FC02B58}"/>
              </a:ext>
            </a:extLst>
          </p:cNvPr>
          <p:cNvSpPr/>
          <p:nvPr/>
        </p:nvSpPr>
        <p:spPr>
          <a:xfrm>
            <a:off x="1029957" y="3483732"/>
            <a:ext cx="27661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487;p63">
            <a:extLst>
              <a:ext uri="{FF2B5EF4-FFF2-40B4-BE49-F238E27FC236}">
                <a16:creationId xmlns:a16="http://schemas.microsoft.com/office/drawing/2014/main" id="{665A8514-597C-CA43-8D06-A81FE2789EAC}"/>
              </a:ext>
            </a:extLst>
          </p:cNvPr>
          <p:cNvSpPr/>
          <p:nvPr/>
        </p:nvSpPr>
        <p:spPr>
          <a:xfrm>
            <a:off x="2223365" y="3199248"/>
            <a:ext cx="27661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488;p63">
            <a:extLst>
              <a:ext uri="{FF2B5EF4-FFF2-40B4-BE49-F238E27FC236}">
                <a16:creationId xmlns:a16="http://schemas.microsoft.com/office/drawing/2014/main" id="{1E102938-F7AF-BE4A-B611-C9659FEA7D65}"/>
              </a:ext>
            </a:extLst>
          </p:cNvPr>
          <p:cNvSpPr/>
          <p:nvPr/>
        </p:nvSpPr>
        <p:spPr>
          <a:xfrm>
            <a:off x="3234995" y="3199248"/>
            <a:ext cx="27661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489;p63">
            <a:extLst>
              <a:ext uri="{FF2B5EF4-FFF2-40B4-BE49-F238E27FC236}">
                <a16:creationId xmlns:a16="http://schemas.microsoft.com/office/drawing/2014/main" id="{D0E393B3-AABD-0E41-8C49-575F6AD30A10}"/>
              </a:ext>
            </a:extLst>
          </p:cNvPr>
          <p:cNvSpPr txBox="1"/>
          <p:nvPr/>
        </p:nvSpPr>
        <p:spPr>
          <a:xfrm>
            <a:off x="1081255" y="2427525"/>
            <a:ext cx="2143190" cy="17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Population: 12 tigers and 8 ladybugs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90;p63">
            <a:extLst>
              <a:ext uri="{FF2B5EF4-FFF2-40B4-BE49-F238E27FC236}">
                <a16:creationId xmlns:a16="http://schemas.microsoft.com/office/drawing/2014/main" id="{60B754D4-FA8C-5E45-8190-B36D38F68AE7}"/>
              </a:ext>
            </a:extLst>
          </p:cNvPr>
          <p:cNvSpPr/>
          <p:nvPr/>
        </p:nvSpPr>
        <p:spPr>
          <a:xfrm>
            <a:off x="1006247" y="4115918"/>
            <a:ext cx="252907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491;p63">
            <a:extLst>
              <a:ext uri="{FF2B5EF4-FFF2-40B4-BE49-F238E27FC236}">
                <a16:creationId xmlns:a16="http://schemas.microsoft.com/office/drawing/2014/main" id="{DAE68D84-EE96-A443-BC7A-BA11DB9EAF0F}"/>
              </a:ext>
            </a:extLst>
          </p:cNvPr>
          <p:cNvSpPr/>
          <p:nvPr/>
        </p:nvSpPr>
        <p:spPr>
          <a:xfrm>
            <a:off x="2713373" y="4131722"/>
            <a:ext cx="252908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492;p63">
            <a:extLst>
              <a:ext uri="{FF2B5EF4-FFF2-40B4-BE49-F238E27FC236}">
                <a16:creationId xmlns:a16="http://schemas.microsoft.com/office/drawing/2014/main" id="{598C2D48-B400-7A48-9EF0-BE84C88C881F}"/>
              </a:ext>
            </a:extLst>
          </p:cNvPr>
          <p:cNvSpPr/>
          <p:nvPr/>
        </p:nvSpPr>
        <p:spPr>
          <a:xfrm>
            <a:off x="1369802" y="4131722"/>
            <a:ext cx="2450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493;p63">
            <a:extLst>
              <a:ext uri="{FF2B5EF4-FFF2-40B4-BE49-F238E27FC236}">
                <a16:creationId xmlns:a16="http://schemas.microsoft.com/office/drawing/2014/main" id="{4C2FD26A-E581-C743-B48F-3B0E156BBF13}"/>
              </a:ext>
            </a:extLst>
          </p:cNvPr>
          <p:cNvSpPr/>
          <p:nvPr/>
        </p:nvSpPr>
        <p:spPr>
          <a:xfrm>
            <a:off x="1685936" y="4123820"/>
            <a:ext cx="245004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Google Shape;494;p63">
            <a:extLst>
              <a:ext uri="{FF2B5EF4-FFF2-40B4-BE49-F238E27FC236}">
                <a16:creationId xmlns:a16="http://schemas.microsoft.com/office/drawing/2014/main" id="{71661F95-9843-0F4B-88A9-E145811CD79D}"/>
              </a:ext>
            </a:extLst>
          </p:cNvPr>
          <p:cNvSpPr/>
          <p:nvPr/>
        </p:nvSpPr>
        <p:spPr>
          <a:xfrm>
            <a:off x="2041587" y="4123820"/>
            <a:ext cx="252907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495;p63">
            <a:extLst>
              <a:ext uri="{FF2B5EF4-FFF2-40B4-BE49-F238E27FC236}">
                <a16:creationId xmlns:a16="http://schemas.microsoft.com/office/drawing/2014/main" id="{56B2E582-3A85-DA4D-99ED-0EA2518FFBD1}"/>
              </a:ext>
            </a:extLst>
          </p:cNvPr>
          <p:cNvSpPr/>
          <p:nvPr/>
        </p:nvSpPr>
        <p:spPr>
          <a:xfrm>
            <a:off x="2381432" y="4131722"/>
            <a:ext cx="2450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496;p63">
            <a:extLst>
              <a:ext uri="{FF2B5EF4-FFF2-40B4-BE49-F238E27FC236}">
                <a16:creationId xmlns:a16="http://schemas.microsoft.com/office/drawing/2014/main" id="{47CA22E0-8E3E-0342-BA28-02844C180838}"/>
              </a:ext>
            </a:extLst>
          </p:cNvPr>
          <p:cNvSpPr/>
          <p:nvPr/>
        </p:nvSpPr>
        <p:spPr>
          <a:xfrm>
            <a:off x="3045314" y="4115917"/>
            <a:ext cx="27661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497;p63">
            <a:extLst>
              <a:ext uri="{FF2B5EF4-FFF2-40B4-BE49-F238E27FC236}">
                <a16:creationId xmlns:a16="http://schemas.microsoft.com/office/drawing/2014/main" id="{E4AE18B8-66E0-DA41-9E9C-6FDA4C4D993D}"/>
              </a:ext>
            </a:extLst>
          </p:cNvPr>
          <p:cNvSpPr/>
          <p:nvPr/>
        </p:nvSpPr>
        <p:spPr>
          <a:xfrm>
            <a:off x="3361448" y="4123820"/>
            <a:ext cx="27661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498;p63">
            <a:extLst>
              <a:ext uri="{FF2B5EF4-FFF2-40B4-BE49-F238E27FC236}">
                <a16:creationId xmlns:a16="http://schemas.microsoft.com/office/drawing/2014/main" id="{81CF3E90-A9CF-AB44-AAE4-0AF4E813686D}"/>
              </a:ext>
            </a:extLst>
          </p:cNvPr>
          <p:cNvSpPr/>
          <p:nvPr/>
        </p:nvSpPr>
        <p:spPr>
          <a:xfrm>
            <a:off x="3717100" y="4115917"/>
            <a:ext cx="276617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499;p63">
            <a:extLst>
              <a:ext uri="{FF2B5EF4-FFF2-40B4-BE49-F238E27FC236}">
                <a16:creationId xmlns:a16="http://schemas.microsoft.com/office/drawing/2014/main" id="{FE0655EF-0361-394C-B950-4DF154C84A29}"/>
              </a:ext>
            </a:extLst>
          </p:cNvPr>
          <p:cNvSpPr/>
          <p:nvPr/>
        </p:nvSpPr>
        <p:spPr>
          <a:xfrm>
            <a:off x="4041138" y="4115917"/>
            <a:ext cx="276618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500;p63">
            <a:extLst>
              <a:ext uri="{FF2B5EF4-FFF2-40B4-BE49-F238E27FC236}">
                <a16:creationId xmlns:a16="http://schemas.microsoft.com/office/drawing/2014/main" id="{84802AC3-6D0E-D04E-97A2-F02C892D00AE}"/>
              </a:ext>
            </a:extLst>
          </p:cNvPr>
          <p:cNvSpPr txBox="1"/>
          <p:nvPr/>
        </p:nvSpPr>
        <p:spPr>
          <a:xfrm>
            <a:off x="1335734" y="3790676"/>
            <a:ext cx="1780056" cy="17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6 tigers and 4 ladybugs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501;p63">
            <a:extLst>
              <a:ext uri="{FF2B5EF4-FFF2-40B4-BE49-F238E27FC236}">
                <a16:creationId xmlns:a16="http://schemas.microsoft.com/office/drawing/2014/main" id="{3A41E626-329B-8241-9F68-8E1672595CD0}"/>
              </a:ext>
            </a:extLst>
          </p:cNvPr>
          <p:cNvSpPr/>
          <p:nvPr/>
        </p:nvSpPr>
        <p:spPr>
          <a:xfrm>
            <a:off x="4815667" y="4115917"/>
            <a:ext cx="245003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" name="Google Shape;502;p63">
            <a:extLst>
              <a:ext uri="{FF2B5EF4-FFF2-40B4-BE49-F238E27FC236}">
                <a16:creationId xmlns:a16="http://schemas.microsoft.com/office/drawing/2014/main" id="{A2303307-42C8-D948-9437-CC5108155BB0}"/>
              </a:ext>
            </a:extLst>
          </p:cNvPr>
          <p:cNvSpPr/>
          <p:nvPr/>
        </p:nvSpPr>
        <p:spPr>
          <a:xfrm>
            <a:off x="5171318" y="4108016"/>
            <a:ext cx="252907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Google Shape;503;p63">
            <a:extLst>
              <a:ext uri="{FF2B5EF4-FFF2-40B4-BE49-F238E27FC236}">
                <a16:creationId xmlns:a16="http://schemas.microsoft.com/office/drawing/2014/main" id="{7AB4548A-DC3F-3840-9F43-91F73314D975}"/>
              </a:ext>
            </a:extLst>
          </p:cNvPr>
          <p:cNvSpPr/>
          <p:nvPr/>
        </p:nvSpPr>
        <p:spPr>
          <a:xfrm>
            <a:off x="5487454" y="4123820"/>
            <a:ext cx="245000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Google Shape;504;p63">
            <a:extLst>
              <a:ext uri="{FF2B5EF4-FFF2-40B4-BE49-F238E27FC236}">
                <a16:creationId xmlns:a16="http://schemas.microsoft.com/office/drawing/2014/main" id="{A90F7D2E-CA1E-124E-B39E-BD781629C5F4}"/>
              </a:ext>
            </a:extLst>
          </p:cNvPr>
          <p:cNvSpPr/>
          <p:nvPr/>
        </p:nvSpPr>
        <p:spPr>
          <a:xfrm>
            <a:off x="5843105" y="4115918"/>
            <a:ext cx="252905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" name="Google Shape;505;p63">
            <a:extLst>
              <a:ext uri="{FF2B5EF4-FFF2-40B4-BE49-F238E27FC236}">
                <a16:creationId xmlns:a16="http://schemas.microsoft.com/office/drawing/2014/main" id="{B0D1718C-0D77-8945-A78B-08C8E297F4D3}"/>
              </a:ext>
            </a:extLst>
          </p:cNvPr>
          <p:cNvSpPr/>
          <p:nvPr/>
        </p:nvSpPr>
        <p:spPr>
          <a:xfrm>
            <a:off x="6182948" y="4108016"/>
            <a:ext cx="245003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Google Shape;506;p63">
            <a:extLst>
              <a:ext uri="{FF2B5EF4-FFF2-40B4-BE49-F238E27FC236}">
                <a16:creationId xmlns:a16="http://schemas.microsoft.com/office/drawing/2014/main" id="{2269CFC7-2C74-EE4D-B1E2-520CB05505FF}"/>
              </a:ext>
            </a:extLst>
          </p:cNvPr>
          <p:cNvSpPr/>
          <p:nvPr/>
        </p:nvSpPr>
        <p:spPr>
          <a:xfrm>
            <a:off x="6846832" y="4115917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507;p63">
            <a:extLst>
              <a:ext uri="{FF2B5EF4-FFF2-40B4-BE49-F238E27FC236}">
                <a16:creationId xmlns:a16="http://schemas.microsoft.com/office/drawing/2014/main" id="{9B09E868-9695-CC4A-A072-AE042CD8B080}"/>
              </a:ext>
            </a:extLst>
          </p:cNvPr>
          <p:cNvSpPr/>
          <p:nvPr/>
        </p:nvSpPr>
        <p:spPr>
          <a:xfrm>
            <a:off x="7162966" y="4123820"/>
            <a:ext cx="27661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08;p63">
            <a:extLst>
              <a:ext uri="{FF2B5EF4-FFF2-40B4-BE49-F238E27FC236}">
                <a16:creationId xmlns:a16="http://schemas.microsoft.com/office/drawing/2014/main" id="{ABAE0BE3-B664-5841-B72E-E43B39F5C244}"/>
              </a:ext>
            </a:extLst>
          </p:cNvPr>
          <p:cNvSpPr/>
          <p:nvPr/>
        </p:nvSpPr>
        <p:spPr>
          <a:xfrm>
            <a:off x="7518615" y="4115917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509;p63">
            <a:extLst>
              <a:ext uri="{FF2B5EF4-FFF2-40B4-BE49-F238E27FC236}">
                <a16:creationId xmlns:a16="http://schemas.microsoft.com/office/drawing/2014/main" id="{F5F86828-4F28-8140-A268-482AE8794112}"/>
              </a:ext>
            </a:extLst>
          </p:cNvPr>
          <p:cNvSpPr/>
          <p:nvPr/>
        </p:nvSpPr>
        <p:spPr>
          <a:xfrm>
            <a:off x="7842653" y="4115917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Google Shape;510;p63">
            <a:extLst>
              <a:ext uri="{FF2B5EF4-FFF2-40B4-BE49-F238E27FC236}">
                <a16:creationId xmlns:a16="http://schemas.microsoft.com/office/drawing/2014/main" id="{C3F49369-6348-BC40-B565-9EE44EC1E823}"/>
              </a:ext>
            </a:extLst>
          </p:cNvPr>
          <p:cNvSpPr txBox="1"/>
          <p:nvPr/>
        </p:nvSpPr>
        <p:spPr>
          <a:xfrm>
            <a:off x="6062446" y="2407769"/>
            <a:ext cx="2215452" cy="17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Population: 12 tigers and 10 ladybugs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11;p63">
            <a:extLst>
              <a:ext uri="{FF2B5EF4-FFF2-40B4-BE49-F238E27FC236}">
                <a16:creationId xmlns:a16="http://schemas.microsoft.com/office/drawing/2014/main" id="{AE81D8D6-C9CC-3C47-95D8-6D440834F971}"/>
              </a:ext>
            </a:extLst>
          </p:cNvPr>
          <p:cNvSpPr txBox="1"/>
          <p:nvPr/>
        </p:nvSpPr>
        <p:spPr>
          <a:xfrm>
            <a:off x="5608870" y="3778822"/>
            <a:ext cx="1780056" cy="17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5 tigers and 5 ladybugs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512;p63">
            <a:extLst>
              <a:ext uri="{FF2B5EF4-FFF2-40B4-BE49-F238E27FC236}">
                <a16:creationId xmlns:a16="http://schemas.microsoft.com/office/drawing/2014/main" id="{9CDD6410-455B-7B43-A2AB-7132C1218136}"/>
              </a:ext>
            </a:extLst>
          </p:cNvPr>
          <p:cNvSpPr/>
          <p:nvPr/>
        </p:nvSpPr>
        <p:spPr>
          <a:xfrm>
            <a:off x="3519516" y="3594365"/>
            <a:ext cx="2091982" cy="142427"/>
          </a:xfrm>
          <a:custGeom>
            <a:avLst/>
            <a:gdLst/>
            <a:ahLst/>
            <a:cxnLst/>
            <a:rect l="l" t="t" r="r" b="b"/>
            <a:pathLst>
              <a:path w="5110480" h="347979" extrusionOk="0">
                <a:moveTo>
                  <a:pt x="4762847" y="231685"/>
                </a:moveTo>
                <a:lnTo>
                  <a:pt x="4762847" y="347526"/>
                </a:lnTo>
                <a:lnTo>
                  <a:pt x="4994531" y="231685"/>
                </a:lnTo>
                <a:lnTo>
                  <a:pt x="4762847" y="231685"/>
                </a:lnTo>
                <a:close/>
              </a:path>
              <a:path w="5110480" h="347979" extrusionOk="0">
                <a:moveTo>
                  <a:pt x="4762847" y="115842"/>
                </a:moveTo>
                <a:lnTo>
                  <a:pt x="4762847" y="231685"/>
                </a:lnTo>
                <a:lnTo>
                  <a:pt x="4820766" y="231685"/>
                </a:lnTo>
                <a:lnTo>
                  <a:pt x="4820766" y="115842"/>
                </a:lnTo>
                <a:lnTo>
                  <a:pt x="4762847" y="115842"/>
                </a:lnTo>
                <a:close/>
              </a:path>
              <a:path w="5110480" h="347979" extrusionOk="0">
                <a:moveTo>
                  <a:pt x="4762847" y="0"/>
                </a:moveTo>
                <a:lnTo>
                  <a:pt x="4762847" y="115842"/>
                </a:lnTo>
                <a:lnTo>
                  <a:pt x="4820766" y="115842"/>
                </a:lnTo>
                <a:lnTo>
                  <a:pt x="4820766" y="231685"/>
                </a:lnTo>
                <a:lnTo>
                  <a:pt x="4994534" y="231684"/>
                </a:lnTo>
                <a:lnTo>
                  <a:pt x="5110372" y="173765"/>
                </a:lnTo>
                <a:lnTo>
                  <a:pt x="4762847" y="0"/>
                </a:lnTo>
                <a:close/>
              </a:path>
              <a:path w="5110480" h="347979" extrusionOk="0">
                <a:moveTo>
                  <a:pt x="0" y="115841"/>
                </a:moveTo>
                <a:lnTo>
                  <a:pt x="0" y="231684"/>
                </a:lnTo>
                <a:lnTo>
                  <a:pt x="4762847" y="231685"/>
                </a:lnTo>
                <a:lnTo>
                  <a:pt x="4762847" y="115842"/>
                </a:lnTo>
                <a:lnTo>
                  <a:pt x="0" y="1158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513;p63">
            <a:extLst>
              <a:ext uri="{FF2B5EF4-FFF2-40B4-BE49-F238E27FC236}">
                <a16:creationId xmlns:a16="http://schemas.microsoft.com/office/drawing/2014/main" id="{9AC35280-E308-B047-8D3C-EC4A9B4FB9C3}"/>
              </a:ext>
            </a:extLst>
          </p:cNvPr>
          <p:cNvSpPr txBox="1"/>
          <p:nvPr/>
        </p:nvSpPr>
        <p:spPr>
          <a:xfrm>
            <a:off x="3572697" y="3142685"/>
            <a:ext cx="2042853" cy="34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825" rIns="0" bIns="0" anchor="t" anchorCtr="0">
            <a:spAutoFit/>
          </a:bodyPr>
          <a:lstStyle/>
          <a:p>
            <a:pPr marL="0" marR="0" lvl="0" indent="0" algn="l" rtl="0">
              <a:lnSpc>
                <a:spcPct val="118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abundance of ladybugs,  no change in abundance of tigers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514;p63">
            <a:extLst>
              <a:ext uri="{FF2B5EF4-FFF2-40B4-BE49-F238E27FC236}">
                <a16:creationId xmlns:a16="http://schemas.microsoft.com/office/drawing/2014/main" id="{BB99CEFB-ED62-6347-A7B0-2C7B11AF5E46}"/>
              </a:ext>
            </a:extLst>
          </p:cNvPr>
          <p:cNvSpPr/>
          <p:nvPr/>
        </p:nvSpPr>
        <p:spPr>
          <a:xfrm>
            <a:off x="7803139" y="2891057"/>
            <a:ext cx="245003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Google Shape;515;p63">
            <a:extLst>
              <a:ext uri="{FF2B5EF4-FFF2-40B4-BE49-F238E27FC236}">
                <a16:creationId xmlns:a16="http://schemas.microsoft.com/office/drawing/2014/main" id="{2DE63760-775E-FC44-8FFD-E3C79A35122E}"/>
              </a:ext>
            </a:extLst>
          </p:cNvPr>
          <p:cNvSpPr/>
          <p:nvPr/>
        </p:nvSpPr>
        <p:spPr>
          <a:xfrm>
            <a:off x="6499084" y="3388904"/>
            <a:ext cx="2529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16;p63">
            <a:extLst>
              <a:ext uri="{FF2B5EF4-FFF2-40B4-BE49-F238E27FC236}">
                <a16:creationId xmlns:a16="http://schemas.microsoft.com/office/drawing/2014/main" id="{A1C76450-EDB9-4E49-AFEA-06E2E9366FB6}"/>
              </a:ext>
            </a:extLst>
          </p:cNvPr>
          <p:cNvSpPr/>
          <p:nvPr/>
        </p:nvSpPr>
        <p:spPr>
          <a:xfrm>
            <a:off x="6127624" y="3270369"/>
            <a:ext cx="245003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7;p63">
            <a:extLst>
              <a:ext uri="{FF2B5EF4-FFF2-40B4-BE49-F238E27FC236}">
                <a16:creationId xmlns:a16="http://schemas.microsoft.com/office/drawing/2014/main" id="{D3A65D56-2013-FE4A-B09D-B9CE9C4C6618}"/>
              </a:ext>
            </a:extLst>
          </p:cNvPr>
          <p:cNvSpPr/>
          <p:nvPr/>
        </p:nvSpPr>
        <p:spPr>
          <a:xfrm>
            <a:off x="6736185" y="3064909"/>
            <a:ext cx="245000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18;p63">
            <a:extLst>
              <a:ext uri="{FF2B5EF4-FFF2-40B4-BE49-F238E27FC236}">
                <a16:creationId xmlns:a16="http://schemas.microsoft.com/office/drawing/2014/main" id="{537657D6-BE9E-5D4C-B2D6-C57FB996F67C}"/>
              </a:ext>
            </a:extLst>
          </p:cNvPr>
          <p:cNvSpPr/>
          <p:nvPr/>
        </p:nvSpPr>
        <p:spPr>
          <a:xfrm>
            <a:off x="7558133" y="3096518"/>
            <a:ext cx="252905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19;p63">
            <a:extLst>
              <a:ext uri="{FF2B5EF4-FFF2-40B4-BE49-F238E27FC236}">
                <a16:creationId xmlns:a16="http://schemas.microsoft.com/office/drawing/2014/main" id="{845AAD50-3A26-0648-8C26-7B6F5CA57814}"/>
              </a:ext>
            </a:extLst>
          </p:cNvPr>
          <p:cNvSpPr/>
          <p:nvPr/>
        </p:nvSpPr>
        <p:spPr>
          <a:xfrm>
            <a:off x="7249903" y="3357294"/>
            <a:ext cx="252905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Google Shape;520;p63">
            <a:extLst>
              <a:ext uri="{FF2B5EF4-FFF2-40B4-BE49-F238E27FC236}">
                <a16:creationId xmlns:a16="http://schemas.microsoft.com/office/drawing/2014/main" id="{600D6948-E4AB-9F47-9635-A1903FF13571}"/>
              </a:ext>
            </a:extLst>
          </p:cNvPr>
          <p:cNvSpPr/>
          <p:nvPr/>
        </p:nvSpPr>
        <p:spPr>
          <a:xfrm>
            <a:off x="6009074" y="2906863"/>
            <a:ext cx="252905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21;p63">
            <a:extLst>
              <a:ext uri="{FF2B5EF4-FFF2-40B4-BE49-F238E27FC236}">
                <a16:creationId xmlns:a16="http://schemas.microsoft.com/office/drawing/2014/main" id="{D4928E80-C690-9847-BE7E-56138BB517E3}"/>
              </a:ext>
            </a:extLst>
          </p:cNvPr>
          <p:cNvSpPr/>
          <p:nvPr/>
        </p:nvSpPr>
        <p:spPr>
          <a:xfrm>
            <a:off x="5692942" y="3120224"/>
            <a:ext cx="245003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22;p63">
            <a:extLst>
              <a:ext uri="{FF2B5EF4-FFF2-40B4-BE49-F238E27FC236}">
                <a16:creationId xmlns:a16="http://schemas.microsoft.com/office/drawing/2014/main" id="{B315C5AA-B436-7F4C-B089-9A530D82E7F6}"/>
              </a:ext>
            </a:extLst>
          </p:cNvPr>
          <p:cNvSpPr/>
          <p:nvPr/>
        </p:nvSpPr>
        <p:spPr>
          <a:xfrm>
            <a:off x="7242000" y="2977984"/>
            <a:ext cx="252904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23;p63">
            <a:extLst>
              <a:ext uri="{FF2B5EF4-FFF2-40B4-BE49-F238E27FC236}">
                <a16:creationId xmlns:a16="http://schemas.microsoft.com/office/drawing/2014/main" id="{216C6220-0FCA-B54F-BCBD-0C45BD365172}"/>
              </a:ext>
            </a:extLst>
          </p:cNvPr>
          <p:cNvSpPr/>
          <p:nvPr/>
        </p:nvSpPr>
        <p:spPr>
          <a:xfrm>
            <a:off x="6641345" y="2740913"/>
            <a:ext cx="252904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24;p63">
            <a:extLst>
              <a:ext uri="{FF2B5EF4-FFF2-40B4-BE49-F238E27FC236}">
                <a16:creationId xmlns:a16="http://schemas.microsoft.com/office/drawing/2014/main" id="{1014D18B-C7B1-1444-9103-CD86137979F5}"/>
              </a:ext>
            </a:extLst>
          </p:cNvPr>
          <p:cNvSpPr/>
          <p:nvPr/>
        </p:nvSpPr>
        <p:spPr>
          <a:xfrm>
            <a:off x="7858459" y="3483732"/>
            <a:ext cx="245003" cy="2844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25;p63">
            <a:extLst>
              <a:ext uri="{FF2B5EF4-FFF2-40B4-BE49-F238E27FC236}">
                <a16:creationId xmlns:a16="http://schemas.microsoft.com/office/drawing/2014/main" id="{0CF8AC3C-3344-574B-974B-9E63BD2968F4}"/>
              </a:ext>
            </a:extLst>
          </p:cNvPr>
          <p:cNvSpPr/>
          <p:nvPr/>
        </p:nvSpPr>
        <p:spPr>
          <a:xfrm>
            <a:off x="6886349" y="3436318"/>
            <a:ext cx="252905" cy="27658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526;p63">
            <a:extLst>
              <a:ext uri="{FF2B5EF4-FFF2-40B4-BE49-F238E27FC236}">
                <a16:creationId xmlns:a16="http://schemas.microsoft.com/office/drawing/2014/main" id="{1CCB9BE3-EB6F-944E-BC95-1BBF6ABA251F}"/>
              </a:ext>
            </a:extLst>
          </p:cNvPr>
          <p:cNvSpPr/>
          <p:nvPr/>
        </p:nvSpPr>
        <p:spPr>
          <a:xfrm>
            <a:off x="7526522" y="3396806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527;p63">
            <a:extLst>
              <a:ext uri="{FF2B5EF4-FFF2-40B4-BE49-F238E27FC236}">
                <a16:creationId xmlns:a16="http://schemas.microsoft.com/office/drawing/2014/main" id="{C758549D-3FB9-BC44-BA1D-D6581A6548EC}"/>
              </a:ext>
            </a:extLst>
          </p:cNvPr>
          <p:cNvSpPr/>
          <p:nvPr/>
        </p:nvSpPr>
        <p:spPr>
          <a:xfrm>
            <a:off x="7518615" y="2772523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528;p63">
            <a:extLst>
              <a:ext uri="{FF2B5EF4-FFF2-40B4-BE49-F238E27FC236}">
                <a16:creationId xmlns:a16="http://schemas.microsoft.com/office/drawing/2014/main" id="{22A7FF32-56F2-254A-A6AF-F8F8195A5F72}"/>
              </a:ext>
            </a:extLst>
          </p:cNvPr>
          <p:cNvSpPr/>
          <p:nvPr/>
        </p:nvSpPr>
        <p:spPr>
          <a:xfrm>
            <a:off x="6269885" y="2653988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529;p63">
            <a:extLst>
              <a:ext uri="{FF2B5EF4-FFF2-40B4-BE49-F238E27FC236}">
                <a16:creationId xmlns:a16="http://schemas.microsoft.com/office/drawing/2014/main" id="{C52B0274-0D0C-AD41-9B32-0170758C7CCE}"/>
              </a:ext>
            </a:extLst>
          </p:cNvPr>
          <p:cNvSpPr/>
          <p:nvPr/>
        </p:nvSpPr>
        <p:spPr>
          <a:xfrm>
            <a:off x="6388436" y="2954276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530;p63">
            <a:extLst>
              <a:ext uri="{FF2B5EF4-FFF2-40B4-BE49-F238E27FC236}">
                <a16:creationId xmlns:a16="http://schemas.microsoft.com/office/drawing/2014/main" id="{B7FA1E61-3FE4-4548-9F33-811CFACE7A18}"/>
              </a:ext>
            </a:extLst>
          </p:cNvPr>
          <p:cNvSpPr/>
          <p:nvPr/>
        </p:nvSpPr>
        <p:spPr>
          <a:xfrm>
            <a:off x="6957477" y="2764620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531;p63">
            <a:extLst>
              <a:ext uri="{FF2B5EF4-FFF2-40B4-BE49-F238E27FC236}">
                <a16:creationId xmlns:a16="http://schemas.microsoft.com/office/drawing/2014/main" id="{B04FD06B-1CB5-9B41-87BF-379C269E69CC}"/>
              </a:ext>
            </a:extLst>
          </p:cNvPr>
          <p:cNvSpPr/>
          <p:nvPr/>
        </p:nvSpPr>
        <p:spPr>
          <a:xfrm>
            <a:off x="5787782" y="3436318"/>
            <a:ext cx="268711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532;p63">
            <a:extLst>
              <a:ext uri="{FF2B5EF4-FFF2-40B4-BE49-F238E27FC236}">
                <a16:creationId xmlns:a16="http://schemas.microsoft.com/office/drawing/2014/main" id="{B257818F-1E5C-ED49-8788-8B99CAD00D17}"/>
              </a:ext>
            </a:extLst>
          </p:cNvPr>
          <p:cNvSpPr/>
          <p:nvPr/>
        </p:nvSpPr>
        <p:spPr>
          <a:xfrm>
            <a:off x="6981190" y="3151834"/>
            <a:ext cx="276614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533;p63">
            <a:extLst>
              <a:ext uri="{FF2B5EF4-FFF2-40B4-BE49-F238E27FC236}">
                <a16:creationId xmlns:a16="http://schemas.microsoft.com/office/drawing/2014/main" id="{8FF37BF6-9D38-7C47-A195-BC7391B64A97}"/>
              </a:ext>
            </a:extLst>
          </p:cNvPr>
          <p:cNvSpPr/>
          <p:nvPr/>
        </p:nvSpPr>
        <p:spPr>
          <a:xfrm>
            <a:off x="7992819" y="3151834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534;p63">
            <a:extLst>
              <a:ext uri="{FF2B5EF4-FFF2-40B4-BE49-F238E27FC236}">
                <a16:creationId xmlns:a16="http://schemas.microsoft.com/office/drawing/2014/main" id="{C852E451-0C13-2C43-B209-9CA1218CB652}"/>
              </a:ext>
            </a:extLst>
          </p:cNvPr>
          <p:cNvSpPr/>
          <p:nvPr/>
        </p:nvSpPr>
        <p:spPr>
          <a:xfrm>
            <a:off x="7518615" y="3704997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535;p63">
            <a:extLst>
              <a:ext uri="{FF2B5EF4-FFF2-40B4-BE49-F238E27FC236}">
                <a16:creationId xmlns:a16="http://schemas.microsoft.com/office/drawing/2014/main" id="{0FF2D407-0D55-8942-9DBB-81DC390EAAF6}"/>
              </a:ext>
            </a:extLst>
          </p:cNvPr>
          <p:cNvSpPr/>
          <p:nvPr/>
        </p:nvSpPr>
        <p:spPr>
          <a:xfrm>
            <a:off x="7297322" y="2567063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536;p63">
            <a:extLst>
              <a:ext uri="{FF2B5EF4-FFF2-40B4-BE49-F238E27FC236}">
                <a16:creationId xmlns:a16="http://schemas.microsoft.com/office/drawing/2014/main" id="{760AF20C-CE1B-E546-AA68-163962B3B3B7}"/>
              </a:ext>
            </a:extLst>
          </p:cNvPr>
          <p:cNvSpPr/>
          <p:nvPr/>
        </p:nvSpPr>
        <p:spPr>
          <a:xfrm>
            <a:off x="6491178" y="4100113"/>
            <a:ext cx="276616" cy="276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5049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4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Dealing with compositional data</a:t>
            </a:r>
            <a:endParaRPr/>
          </a:p>
        </p:txBody>
      </p:sp>
      <p:sp>
        <p:nvSpPr>
          <p:cNvPr id="544" name="Google Shape;544;p64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712972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04800" marR="1689100" lvl="0" indent="-304800" algn="l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/>
              <a:t>Statistically model the variance &amp; heteroscedasticity</a:t>
            </a:r>
            <a:endParaRPr/>
          </a:p>
          <a:p>
            <a:pPr marL="304800" marR="1689100" lvl="0" indent="-190500" algn="l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304800" marR="1689100" lvl="0" indent="-304800" algn="l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/>
              <a:t>Use packages developed for RNA-seq such as  DESeq2 and edgeR</a:t>
            </a:r>
            <a:endParaRPr sz="1800"/>
          </a:p>
          <a:p>
            <a:pPr marL="304800" marR="0" lvl="0" indent="-304800" algn="l" rtl="0">
              <a:lnSpc>
                <a:spcPct val="1002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/>
              <a:t>DESeq2 takes raw counts divided by sample-specific size factors determined by median ratio of gene counts relative to geometric mean per gene </a:t>
            </a:r>
            <a:br>
              <a:rPr lang="en-GB" sz="1800"/>
            </a:br>
            <a:r>
              <a:rPr lang="en-GB" sz="1800"/>
              <a:t>(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See this link for a brilliant explanation</a:t>
            </a:r>
            <a:r>
              <a:rPr lang="en-GB" sz="1800"/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>
            <a:spLocks noGrp="1"/>
          </p:cNvSpPr>
          <p:nvPr>
            <p:ph type="title"/>
          </p:nvPr>
        </p:nvSpPr>
        <p:spPr>
          <a:xfrm>
            <a:off x="1331219" y="743295"/>
            <a:ext cx="6985200" cy="72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found it interesting check out the course at DTU Food </a:t>
            </a:r>
            <a:endParaRPr/>
          </a:p>
        </p:txBody>
      </p:sp>
      <p:pic>
        <p:nvPicPr>
          <p:cNvPr id="550" name="Google Shape;55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50" y="1881600"/>
            <a:ext cx="6507200" cy="5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000" y="2400175"/>
            <a:ext cx="4400044" cy="2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</a:t>
            </a:r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197" cy="340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Diversity measurements</a:t>
            </a:r>
            <a:endParaRPr/>
          </a:p>
          <a:p>
            <a:pPr marL="304800" lvl="1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GB"/>
              <a:t>Abundance</a:t>
            </a:r>
            <a:endParaRPr/>
          </a:p>
          <a:p>
            <a:pPr marL="304800" lvl="1" indent="-1397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GB"/>
              <a:t>Alpha &amp; beta diversity</a:t>
            </a:r>
            <a:endParaRPr/>
          </a:p>
          <a:p>
            <a:pPr marL="152400" lvl="0" indent="-63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52400" lvl="0" indent="-63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09" name="Google Shape;209;p41"/>
          <p:cNvSpPr txBox="1">
            <a:spLocks noGrp="1"/>
          </p:cNvSpPr>
          <p:nvPr>
            <p:ph type="ftr" idx="11"/>
          </p:nvPr>
        </p:nvSpPr>
        <p:spPr>
          <a:xfrm>
            <a:off x="0" y="5184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1"/>
          <p:cNvSpPr txBox="1">
            <a:spLocks noGrp="1"/>
          </p:cNvSpPr>
          <p:nvPr>
            <p:ph type="sldNum" idx="12"/>
          </p:nvPr>
        </p:nvSpPr>
        <p:spPr>
          <a:xfrm>
            <a:off x="8630970" y="4905900"/>
            <a:ext cx="324493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Classical measures of</a:t>
            </a:r>
            <a:r>
              <a:rPr lang="en-GB"/>
              <a:t> diversity</a:t>
            </a:r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body" idx="1"/>
          </p:nvPr>
        </p:nvSpPr>
        <p:spPr>
          <a:xfrm>
            <a:off x="821656" y="1152823"/>
            <a:ext cx="2107581" cy="324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Abundance</a:t>
            </a:r>
            <a:endParaRPr/>
          </a:p>
          <a:p>
            <a:pPr marL="152400" lvl="0" indent="-1524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Richness</a:t>
            </a:r>
            <a:endParaRPr/>
          </a:p>
          <a:p>
            <a:pPr marL="152400" lvl="0" indent="-1524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Rarefaction</a:t>
            </a:r>
            <a:endParaRPr/>
          </a:p>
          <a:p>
            <a:pPr marL="152400" lvl="0" indent="-1524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/>
              <a:t>Diversity</a:t>
            </a:r>
            <a:endParaRPr/>
          </a:p>
          <a:p>
            <a:pPr marL="304800" lvl="1" indent="-1397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GB"/>
              <a:t>Alpha</a:t>
            </a:r>
            <a:endParaRPr/>
          </a:p>
          <a:p>
            <a:pPr marL="304800" lvl="1" indent="-1397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GB"/>
              <a:t>Beta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226" name="Google Shape;226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1531" y="1327193"/>
            <a:ext cx="5670178" cy="2899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200" cy="72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Describing the spatial component of biodiversity:</a:t>
            </a:r>
            <a:br>
              <a:rPr lang="en-GB">
                <a:solidFill>
                  <a:schemeClr val="dk1"/>
                </a:solidFill>
              </a:rPr>
            </a:br>
            <a:r>
              <a:rPr lang="en-GB"/>
              <a:t>Alpha-diversity </a:t>
            </a:r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body" idx="1"/>
          </p:nvPr>
        </p:nvSpPr>
        <p:spPr>
          <a:xfrm>
            <a:off x="1331219" y="1279746"/>
            <a:ext cx="6985200" cy="34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Describes the diversity </a:t>
            </a:r>
            <a:r>
              <a:rPr lang="en-GB" b="1" u="sng"/>
              <a:t>WITHIN</a:t>
            </a:r>
            <a:r>
              <a:rPr lang="en-GB"/>
              <a:t> a sample</a:t>
            </a:r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3704075" y="1940875"/>
            <a:ext cx="1886100" cy="1776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4"/>
          <p:cNvSpPr txBox="1"/>
          <p:nvPr/>
        </p:nvSpPr>
        <p:spPr>
          <a:xfrm>
            <a:off x="3376025" y="3950100"/>
            <a:ext cx="42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4"/>
          <p:cNvSpPr/>
          <p:nvPr/>
        </p:nvSpPr>
        <p:spPr>
          <a:xfrm>
            <a:off x="4182450" y="2364600"/>
            <a:ext cx="204900" cy="207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04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4"/>
          <p:cNvSpPr/>
          <p:nvPr/>
        </p:nvSpPr>
        <p:spPr>
          <a:xfrm>
            <a:off x="4307500" y="2725675"/>
            <a:ext cx="204900" cy="207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04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4"/>
          <p:cNvSpPr/>
          <p:nvPr/>
        </p:nvSpPr>
        <p:spPr>
          <a:xfrm>
            <a:off x="4783875" y="2396000"/>
            <a:ext cx="259800" cy="2073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4"/>
          <p:cNvSpPr/>
          <p:nvPr/>
        </p:nvSpPr>
        <p:spPr>
          <a:xfrm>
            <a:off x="4920675" y="2880700"/>
            <a:ext cx="204900" cy="20730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4"/>
          <p:cNvSpPr/>
          <p:nvPr/>
        </p:nvSpPr>
        <p:spPr>
          <a:xfrm>
            <a:off x="4614088" y="2880700"/>
            <a:ext cx="204900" cy="20730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4"/>
          <p:cNvSpPr/>
          <p:nvPr/>
        </p:nvSpPr>
        <p:spPr>
          <a:xfrm>
            <a:off x="4692075" y="3185500"/>
            <a:ext cx="204900" cy="20730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4"/>
          <p:cNvSpPr txBox="1"/>
          <p:nvPr/>
        </p:nvSpPr>
        <p:spPr>
          <a:xfrm>
            <a:off x="3704075" y="3786075"/>
            <a:ext cx="279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Alpha diversity: 3</a:t>
            </a:r>
            <a:endParaRPr sz="1600"/>
          </a:p>
        </p:txBody>
      </p:sp>
      <p:cxnSp>
        <p:nvCxnSpPr>
          <p:cNvPr id="242" name="Google Shape;242;p44"/>
          <p:cNvCxnSpPr/>
          <p:nvPr/>
        </p:nvCxnSpPr>
        <p:spPr>
          <a:xfrm flipH="1">
            <a:off x="5303275" y="2747300"/>
            <a:ext cx="929400" cy="10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44"/>
          <p:cNvCxnSpPr/>
          <p:nvPr/>
        </p:nvCxnSpPr>
        <p:spPr>
          <a:xfrm flipH="1">
            <a:off x="5387400" y="1667525"/>
            <a:ext cx="708600" cy="45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44"/>
          <p:cNvSpPr txBox="1"/>
          <p:nvPr/>
        </p:nvSpPr>
        <p:spPr>
          <a:xfrm>
            <a:off x="5986650" y="1334425"/>
            <a:ext cx="14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SAMPLE1</a:t>
            </a:r>
            <a:endParaRPr/>
          </a:p>
        </p:txBody>
      </p:sp>
      <p:sp>
        <p:nvSpPr>
          <p:cNvPr id="245" name="Google Shape;245;p44"/>
          <p:cNvSpPr txBox="1"/>
          <p:nvPr/>
        </p:nvSpPr>
        <p:spPr>
          <a:xfrm>
            <a:off x="6232675" y="2452550"/>
            <a:ext cx="179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 microorganisms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200" cy="72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Describing the spatial component of biodiversity:</a:t>
            </a:r>
            <a:br>
              <a:rPr lang="en-GB">
                <a:solidFill>
                  <a:schemeClr val="dk1"/>
                </a:solidFill>
              </a:rPr>
            </a:br>
            <a:r>
              <a:rPr lang="en-GB"/>
              <a:t>Beta-diversity </a:t>
            </a:r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1331225" y="1279762"/>
            <a:ext cx="6985200" cy="83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Describes the diversity </a:t>
            </a:r>
            <a:r>
              <a:rPr lang="en-GB" b="1" u="sng"/>
              <a:t>BETWEEN</a:t>
            </a:r>
            <a:r>
              <a:rPr lang="en-GB"/>
              <a:t> samples,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c = species in common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2399762" y="2995802"/>
            <a:ext cx="1507800" cy="1397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5"/>
          <p:cNvSpPr txBox="1"/>
          <p:nvPr/>
        </p:nvSpPr>
        <p:spPr>
          <a:xfrm>
            <a:off x="2137492" y="4515829"/>
            <a:ext cx="33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5"/>
          <p:cNvSpPr/>
          <p:nvPr/>
        </p:nvSpPr>
        <p:spPr>
          <a:xfrm>
            <a:off x="2782213" y="3328997"/>
            <a:ext cx="164100" cy="1629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04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5"/>
          <p:cNvSpPr/>
          <p:nvPr/>
        </p:nvSpPr>
        <p:spPr>
          <a:xfrm>
            <a:off x="2882188" y="3612927"/>
            <a:ext cx="164100" cy="1629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04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5"/>
          <p:cNvSpPr/>
          <p:nvPr/>
        </p:nvSpPr>
        <p:spPr>
          <a:xfrm>
            <a:off x="3263040" y="3353688"/>
            <a:ext cx="207900" cy="1629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5"/>
          <p:cNvSpPr/>
          <p:nvPr/>
        </p:nvSpPr>
        <p:spPr>
          <a:xfrm>
            <a:off x="3372409" y="3734830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/>
          <p:nvPr/>
        </p:nvSpPr>
        <p:spPr>
          <a:xfrm>
            <a:off x="3127299" y="3734830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5"/>
          <p:cNvSpPr/>
          <p:nvPr/>
        </p:nvSpPr>
        <p:spPr>
          <a:xfrm>
            <a:off x="3189648" y="3974508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5"/>
          <p:cNvSpPr txBox="1"/>
          <p:nvPr/>
        </p:nvSpPr>
        <p:spPr>
          <a:xfrm>
            <a:off x="2399762" y="4506688"/>
            <a:ext cx="223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Alpha diversity: 3</a:t>
            </a:r>
            <a:endParaRPr sz="1600"/>
          </a:p>
        </p:txBody>
      </p:sp>
      <p:sp>
        <p:nvSpPr>
          <p:cNvPr id="261" name="Google Shape;261;p45"/>
          <p:cNvSpPr txBox="1"/>
          <p:nvPr/>
        </p:nvSpPr>
        <p:spPr>
          <a:xfrm>
            <a:off x="1756600" y="2755151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SAMPLE1</a:t>
            </a:r>
            <a:endParaRPr/>
          </a:p>
        </p:txBody>
      </p:sp>
      <p:sp>
        <p:nvSpPr>
          <p:cNvPr id="262" name="Google Shape;262;p45"/>
          <p:cNvSpPr/>
          <p:nvPr/>
        </p:nvSpPr>
        <p:spPr>
          <a:xfrm>
            <a:off x="5278299" y="2995802"/>
            <a:ext cx="1507800" cy="1397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5"/>
          <p:cNvSpPr txBox="1"/>
          <p:nvPr/>
        </p:nvSpPr>
        <p:spPr>
          <a:xfrm>
            <a:off x="4939830" y="4575749"/>
            <a:ext cx="33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5"/>
          <p:cNvSpPr/>
          <p:nvPr/>
        </p:nvSpPr>
        <p:spPr>
          <a:xfrm>
            <a:off x="6174747" y="3376040"/>
            <a:ext cx="164100" cy="1629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04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5"/>
          <p:cNvSpPr/>
          <p:nvPr/>
        </p:nvSpPr>
        <p:spPr>
          <a:xfrm>
            <a:off x="5641753" y="3269058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5"/>
          <p:cNvSpPr/>
          <p:nvPr/>
        </p:nvSpPr>
        <p:spPr>
          <a:xfrm>
            <a:off x="5929636" y="3734830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5"/>
          <p:cNvSpPr/>
          <p:nvPr/>
        </p:nvSpPr>
        <p:spPr>
          <a:xfrm>
            <a:off x="6175566" y="3734830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5202099" y="4472836"/>
            <a:ext cx="223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Alpha diversity: 4</a:t>
            </a:r>
            <a:endParaRPr sz="1600"/>
          </a:p>
        </p:txBody>
      </p:sp>
      <p:sp>
        <p:nvSpPr>
          <p:cNvPr id="269" name="Google Shape;269;p45"/>
          <p:cNvSpPr txBox="1"/>
          <p:nvPr/>
        </p:nvSpPr>
        <p:spPr>
          <a:xfrm>
            <a:off x="4711337" y="2755151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SAMPLE2</a:t>
            </a:r>
            <a:endParaRPr/>
          </a:p>
        </p:txBody>
      </p:sp>
      <p:sp>
        <p:nvSpPr>
          <p:cNvPr id="270" name="Google Shape;270;p45"/>
          <p:cNvSpPr/>
          <p:nvPr/>
        </p:nvSpPr>
        <p:spPr>
          <a:xfrm>
            <a:off x="5561885" y="3631268"/>
            <a:ext cx="164100" cy="162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5"/>
          <p:cNvSpPr/>
          <p:nvPr/>
        </p:nvSpPr>
        <p:spPr>
          <a:xfrm>
            <a:off x="5683726" y="3870947"/>
            <a:ext cx="164100" cy="162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5"/>
          <p:cNvSpPr/>
          <p:nvPr/>
        </p:nvSpPr>
        <p:spPr>
          <a:xfrm>
            <a:off x="5868316" y="3495152"/>
            <a:ext cx="164100" cy="162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5"/>
          <p:cNvSpPr/>
          <p:nvPr/>
        </p:nvSpPr>
        <p:spPr>
          <a:xfrm>
            <a:off x="5933504" y="4050450"/>
            <a:ext cx="163813" cy="163010"/>
          </a:xfrm>
          <a:prstGeom prst="flowChartCollate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775" y="1526650"/>
            <a:ext cx="3601075" cy="4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45"/>
          <p:cNvCxnSpPr/>
          <p:nvPr/>
        </p:nvCxnSpPr>
        <p:spPr>
          <a:xfrm>
            <a:off x="4121678" y="3724445"/>
            <a:ext cx="900600" cy="1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276" name="Google Shape;276;p45"/>
          <p:cNvSpPr txBox="1"/>
          <p:nvPr/>
        </p:nvSpPr>
        <p:spPr>
          <a:xfrm>
            <a:off x="4428717" y="3267116"/>
            <a:ext cx="48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ß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200" cy="72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Describing the spatial component of biodiversity:</a:t>
            </a:r>
            <a:br>
              <a:rPr lang="en-GB">
                <a:solidFill>
                  <a:schemeClr val="dk1"/>
                </a:solidFill>
              </a:rPr>
            </a:br>
            <a:r>
              <a:rPr lang="en-GB"/>
              <a:t>Beta-diversity </a:t>
            </a:r>
            <a:endParaRPr/>
          </a:p>
        </p:txBody>
      </p:sp>
      <p:sp>
        <p:nvSpPr>
          <p:cNvPr id="290" name="Google Shape;290;p47"/>
          <p:cNvSpPr/>
          <p:nvPr/>
        </p:nvSpPr>
        <p:spPr>
          <a:xfrm>
            <a:off x="2399762" y="2995802"/>
            <a:ext cx="1507800" cy="1397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7"/>
          <p:cNvSpPr txBox="1"/>
          <p:nvPr/>
        </p:nvSpPr>
        <p:spPr>
          <a:xfrm>
            <a:off x="2137492" y="4515829"/>
            <a:ext cx="33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7"/>
          <p:cNvSpPr/>
          <p:nvPr/>
        </p:nvSpPr>
        <p:spPr>
          <a:xfrm>
            <a:off x="2782213" y="3328997"/>
            <a:ext cx="164100" cy="1629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04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7"/>
          <p:cNvSpPr/>
          <p:nvPr/>
        </p:nvSpPr>
        <p:spPr>
          <a:xfrm>
            <a:off x="2882188" y="3612927"/>
            <a:ext cx="164100" cy="1629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04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7"/>
          <p:cNvSpPr/>
          <p:nvPr/>
        </p:nvSpPr>
        <p:spPr>
          <a:xfrm>
            <a:off x="3263040" y="3353688"/>
            <a:ext cx="207900" cy="1629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7"/>
          <p:cNvSpPr/>
          <p:nvPr/>
        </p:nvSpPr>
        <p:spPr>
          <a:xfrm>
            <a:off x="3372409" y="3734830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7"/>
          <p:cNvSpPr/>
          <p:nvPr/>
        </p:nvSpPr>
        <p:spPr>
          <a:xfrm>
            <a:off x="3127299" y="3734830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7"/>
          <p:cNvSpPr/>
          <p:nvPr/>
        </p:nvSpPr>
        <p:spPr>
          <a:xfrm>
            <a:off x="3189648" y="3974508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7"/>
          <p:cNvSpPr txBox="1"/>
          <p:nvPr/>
        </p:nvSpPr>
        <p:spPr>
          <a:xfrm>
            <a:off x="2399762" y="4506688"/>
            <a:ext cx="223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Alpha diversity: 3</a:t>
            </a:r>
            <a:endParaRPr sz="1600"/>
          </a:p>
        </p:txBody>
      </p:sp>
      <p:sp>
        <p:nvSpPr>
          <p:cNvPr id="299" name="Google Shape;299;p47"/>
          <p:cNvSpPr txBox="1"/>
          <p:nvPr/>
        </p:nvSpPr>
        <p:spPr>
          <a:xfrm>
            <a:off x="1756600" y="2755151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SAMPLE1</a:t>
            </a:r>
            <a:endParaRPr/>
          </a:p>
        </p:txBody>
      </p:sp>
      <p:sp>
        <p:nvSpPr>
          <p:cNvPr id="300" name="Google Shape;300;p47"/>
          <p:cNvSpPr/>
          <p:nvPr/>
        </p:nvSpPr>
        <p:spPr>
          <a:xfrm>
            <a:off x="5278299" y="2995802"/>
            <a:ext cx="1507800" cy="1397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7"/>
          <p:cNvSpPr txBox="1"/>
          <p:nvPr/>
        </p:nvSpPr>
        <p:spPr>
          <a:xfrm>
            <a:off x="4939830" y="4575749"/>
            <a:ext cx="33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7"/>
          <p:cNvSpPr/>
          <p:nvPr/>
        </p:nvSpPr>
        <p:spPr>
          <a:xfrm>
            <a:off x="6174747" y="3376040"/>
            <a:ext cx="164100" cy="1629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043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7"/>
          <p:cNvSpPr/>
          <p:nvPr/>
        </p:nvSpPr>
        <p:spPr>
          <a:xfrm>
            <a:off x="5641753" y="3269058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7"/>
          <p:cNvSpPr/>
          <p:nvPr/>
        </p:nvSpPr>
        <p:spPr>
          <a:xfrm>
            <a:off x="5929636" y="3734830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7"/>
          <p:cNvSpPr/>
          <p:nvPr/>
        </p:nvSpPr>
        <p:spPr>
          <a:xfrm>
            <a:off x="6175566" y="3734830"/>
            <a:ext cx="163813" cy="163010"/>
          </a:xfrm>
          <a:prstGeom prst="flowChartExtract">
            <a:avLst/>
          </a:prstGeom>
          <a:solidFill>
            <a:schemeClr val="lt1"/>
          </a:solidFill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7"/>
          <p:cNvSpPr txBox="1"/>
          <p:nvPr/>
        </p:nvSpPr>
        <p:spPr>
          <a:xfrm>
            <a:off x="5202099" y="4472836"/>
            <a:ext cx="223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Alpha diversity: 4</a:t>
            </a:r>
            <a:endParaRPr sz="1600"/>
          </a:p>
        </p:txBody>
      </p:sp>
      <p:sp>
        <p:nvSpPr>
          <p:cNvPr id="307" name="Google Shape;307;p47"/>
          <p:cNvSpPr txBox="1"/>
          <p:nvPr/>
        </p:nvSpPr>
        <p:spPr>
          <a:xfrm>
            <a:off x="4711337" y="2755151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SAMPLE2</a:t>
            </a:r>
            <a:endParaRPr/>
          </a:p>
        </p:txBody>
      </p:sp>
      <p:sp>
        <p:nvSpPr>
          <p:cNvPr id="308" name="Google Shape;308;p47"/>
          <p:cNvSpPr/>
          <p:nvPr/>
        </p:nvSpPr>
        <p:spPr>
          <a:xfrm>
            <a:off x="5561885" y="3631268"/>
            <a:ext cx="164100" cy="162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7"/>
          <p:cNvSpPr/>
          <p:nvPr/>
        </p:nvSpPr>
        <p:spPr>
          <a:xfrm>
            <a:off x="5683726" y="3870947"/>
            <a:ext cx="164100" cy="162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7"/>
          <p:cNvSpPr/>
          <p:nvPr/>
        </p:nvSpPr>
        <p:spPr>
          <a:xfrm>
            <a:off x="5868316" y="3495152"/>
            <a:ext cx="164100" cy="162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7"/>
          <p:cNvSpPr/>
          <p:nvPr/>
        </p:nvSpPr>
        <p:spPr>
          <a:xfrm>
            <a:off x="5933504" y="4050450"/>
            <a:ext cx="163813" cy="163010"/>
          </a:xfrm>
          <a:prstGeom prst="flowChartCollate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2" name="Google Shape;312;p47"/>
          <p:cNvCxnSpPr/>
          <p:nvPr/>
        </p:nvCxnSpPr>
        <p:spPr>
          <a:xfrm>
            <a:off x="4121678" y="3724445"/>
            <a:ext cx="900600" cy="1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313" name="Google Shape;313;p47"/>
          <p:cNvSpPr txBox="1"/>
          <p:nvPr/>
        </p:nvSpPr>
        <p:spPr>
          <a:xfrm>
            <a:off x="4208207" y="3193600"/>
            <a:ext cx="90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ß=3</a:t>
            </a:r>
            <a:endParaRPr sz="2000"/>
          </a:p>
        </p:txBody>
      </p:sp>
      <p:sp>
        <p:nvSpPr>
          <p:cNvPr id="314" name="Google Shape;314;p47"/>
          <p:cNvSpPr txBox="1"/>
          <p:nvPr/>
        </p:nvSpPr>
        <p:spPr>
          <a:xfrm>
            <a:off x="1472800" y="1822400"/>
            <a:ext cx="37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(3-2) + (4-2) = 3</a:t>
            </a: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075" y="1422200"/>
            <a:ext cx="2925599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Abundance (counts)</a:t>
            </a:r>
            <a:endParaRPr/>
          </a:p>
        </p:txBody>
      </p:sp>
      <p:pic>
        <p:nvPicPr>
          <p:cNvPr id="329" name="Google Shape;329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2332" y="1653648"/>
            <a:ext cx="2926301" cy="2633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 descr="animals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984" y="1219147"/>
            <a:ext cx="4948308" cy="3502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title"/>
          </p:nvPr>
        </p:nvSpPr>
        <p:spPr>
          <a:xfrm>
            <a:off x="1331219" y="319595"/>
            <a:ext cx="6985197" cy="72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Species richness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body" idx="1"/>
          </p:nvPr>
        </p:nvSpPr>
        <p:spPr>
          <a:xfrm>
            <a:off x="819207" y="1185454"/>
            <a:ext cx="2574040" cy="324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different species in a system</a:t>
            </a:r>
            <a:endParaRPr/>
          </a:p>
        </p:txBody>
      </p:sp>
      <p:pic>
        <p:nvPicPr>
          <p:cNvPr id="337" name="Google Shape;337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8825" y="1651732"/>
            <a:ext cx="2926301" cy="26336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50"/>
          <p:cNvGrpSpPr/>
          <p:nvPr/>
        </p:nvGrpSpPr>
        <p:grpSpPr>
          <a:xfrm>
            <a:off x="6678247" y="1787978"/>
            <a:ext cx="329583" cy="2361112"/>
            <a:chOff x="0" y="0"/>
            <a:chExt cx="854360" cy="6121400"/>
          </a:xfrm>
        </p:grpSpPr>
        <p:cxnSp>
          <p:nvCxnSpPr>
            <p:cNvPr id="339" name="Google Shape;339;p50"/>
            <p:cNvCxnSpPr/>
            <p:nvPr/>
          </p:nvCxnSpPr>
          <p:spPr>
            <a:xfrm rot="10800000" flipH="1">
              <a:off x="427180" y="101599"/>
              <a:ext cx="1" cy="5918201"/>
            </a:xfrm>
            <a:prstGeom prst="straightConnector1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40" name="Google Shape;340;p50"/>
            <p:cNvCxnSpPr/>
            <p:nvPr/>
          </p:nvCxnSpPr>
          <p:spPr>
            <a:xfrm>
              <a:off x="0" y="6121400"/>
              <a:ext cx="854360" cy="0"/>
            </a:xfrm>
            <a:prstGeom prst="straightConnector1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41" name="Google Shape;341;p50"/>
            <p:cNvCxnSpPr/>
            <p:nvPr/>
          </p:nvCxnSpPr>
          <p:spPr>
            <a:xfrm>
              <a:off x="0" y="0"/>
              <a:ext cx="854360" cy="0"/>
            </a:xfrm>
            <a:prstGeom prst="straightConnector1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342" name="Google Shape;342;p50"/>
          <p:cNvSpPr txBox="1"/>
          <p:nvPr/>
        </p:nvSpPr>
        <p:spPr>
          <a:xfrm>
            <a:off x="7042984" y="2856415"/>
            <a:ext cx="1379474" cy="22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00" tIns="19600" rIns="19600" bIns="196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observed species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1575</Words>
  <Application>Microsoft Macintosh PowerPoint</Application>
  <PresentationFormat>On-screen Show (16:9)</PresentationFormat>
  <Paragraphs>181</Paragraphs>
  <Slides>25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Helvetica Neue</vt:lpstr>
      <vt:lpstr>Calibri</vt:lpstr>
      <vt:lpstr>Arial</vt:lpstr>
      <vt:lpstr>Verdana</vt:lpstr>
      <vt:lpstr>Cambria</vt:lpstr>
      <vt:lpstr>Times New Roman</vt:lpstr>
      <vt:lpstr>Helvetica Neue Light</vt:lpstr>
      <vt:lpstr>Simple Light</vt:lpstr>
      <vt:lpstr>Blank</vt:lpstr>
      <vt:lpstr>White</vt:lpstr>
      <vt:lpstr>PowerPoint Presentation</vt:lpstr>
      <vt:lpstr>PowerPoint Presentation</vt:lpstr>
      <vt:lpstr>Menu</vt:lpstr>
      <vt:lpstr>Classical measures of diversity</vt:lpstr>
      <vt:lpstr>Describing the spatial component of biodiversity: Alpha-diversity </vt:lpstr>
      <vt:lpstr>Describing the spatial component of biodiversity: Beta-diversity </vt:lpstr>
      <vt:lpstr>Describing the spatial component of biodiversity: Beta-diversity </vt:lpstr>
      <vt:lpstr>Abundance (counts)</vt:lpstr>
      <vt:lpstr>Species richness</vt:lpstr>
      <vt:lpstr>Rarefaction</vt:lpstr>
      <vt:lpstr>Species richness</vt:lpstr>
      <vt:lpstr>Shannon index</vt:lpstr>
      <vt:lpstr>Shannon index</vt:lpstr>
      <vt:lpstr>Bray-curtis dissimilarity</vt:lpstr>
      <vt:lpstr>Sampling effect</vt:lpstr>
      <vt:lpstr>Sample sizes</vt:lpstr>
      <vt:lpstr>Sample sizes</vt:lpstr>
      <vt:lpstr>Normalizing</vt:lpstr>
      <vt:lpstr>Downsize / rarefy</vt:lpstr>
      <vt:lpstr>Downsize / rarefy</vt:lpstr>
      <vt:lpstr>Compositional data</vt:lpstr>
      <vt:lpstr>Compositional data problems</vt:lpstr>
      <vt:lpstr>Relative abundance</vt:lpstr>
      <vt:lpstr>Dealing with compositional data</vt:lpstr>
      <vt:lpstr>If you found it interesting check out the course at DTU Food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Trine Zachariasen</cp:lastModifiedBy>
  <cp:revision>5</cp:revision>
  <cp:lastPrinted>2022-01-06T12:39:02Z</cp:lastPrinted>
  <dcterms:modified xsi:type="dcterms:W3CDTF">2022-01-06T12:39:08Z</dcterms:modified>
</cp:coreProperties>
</file>