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9" r:id="rId3"/>
    <p:sldId id="267" r:id="rId4"/>
    <p:sldId id="272" r:id="rId5"/>
    <p:sldId id="271" r:id="rId6"/>
    <p:sldId id="257" r:id="rId7"/>
    <p:sldId id="268" r:id="rId8"/>
    <p:sldId id="266" r:id="rId9"/>
    <p:sldId id="258" r:id="rId10"/>
    <p:sldId id="273" r:id="rId11"/>
    <p:sldId id="276" r:id="rId12"/>
    <p:sldId id="269" r:id="rId13"/>
    <p:sldId id="274" r:id="rId14"/>
    <p:sldId id="260" r:id="rId15"/>
    <p:sldId id="261" r:id="rId16"/>
    <p:sldId id="262" r:id="rId17"/>
    <p:sldId id="263" r:id="rId18"/>
    <p:sldId id="264" r:id="rId19"/>
    <p:sldId id="265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1876" autoAdjust="0"/>
  </p:normalViewPr>
  <p:slideViewPr>
    <p:cSldViewPr snapToGrid="0">
      <p:cViewPr varScale="1">
        <p:scale>
          <a:sx n="68" d="100"/>
          <a:sy n="68" d="100"/>
        </p:scale>
        <p:origin x="9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3E2B2-4CB4-42B6-84B2-24D7963F5B9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EA550-9732-48B2-867B-EFCF2738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4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medicine-and-dentistry/dna-sequenc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sciencedirect.com/topics/medicine-and-dentistry/indel-mutation" TargetMode="External"/><Relationship Id="rId4" Type="http://schemas.openxmlformats.org/officeDocument/2006/relationships/hyperlink" Target="https://www.sciencedirect.com/topics/medicine-and-dentistry/pseudogen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EA550-9732-48B2-867B-EFCF273850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Genome annotation can be divided into three basic categories. The first is a nucleotide-level annotation, which seeks to identify the physical location of 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  <a:hlinkClick r:id="rId3" tooltip="Learn more about DNA sequences from ScienceDirect's AI-generated Topic Pages"/>
              </a:rPr>
              <a:t>DNA sequences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 to determine where components such as genes, RNAs, and repetitive elements are located. Sequencing and/or assembly errors at this stage can result in false 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  <a:hlinkClick r:id="rId4" tooltip="Learn more about pseudogenes from ScienceDirect's AI-generated Topic Pages"/>
              </a:rPr>
              <a:t>pseudogenes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 through 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  <a:hlinkClick r:id="rId5" tooltip="Learn more about indels from ScienceDirect's AI-generated Topic Pages"/>
              </a:rPr>
              <a:t>indels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. The second is a protein-level annotation, which seeks to determine the possible functions of genes, identifying which one a given organism does or does not have. The third is a process-level annotation, which aims to identify the pathways and processes in which different genes interact, assembling an efficient functional annotation. In the last two levels, sequencing and/or assembly errors may compromise the inference of the true gene function because of reduced similarity (Miller et al., 2010; Reeves et al., 2009; Stein, 2001).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EA550-9732-48B2-867B-EFCF273850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8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protein domain is a region of the protein's polypeptide chain that is self-stabilizing and that folds independently from the rest. Each domain forms a compact folded three-dimensional structure. Many proteins consist of several domains.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EA550-9732-48B2-867B-EFCF273850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7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GFF and GBK files contain all of the information about the features annotated (in different formats.)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.txt file contains a summary of the number of features annotated.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.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faa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file contains the protein sequences of the genes annotated.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.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ffn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file contains the nucleotide sequences of the genes annotated.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EA550-9732-48B2-867B-EFCF273850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84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EA550-9732-48B2-867B-EFCF273850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EA550-9732-48B2-867B-EFCF273850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EA550-9732-48B2-867B-EFCF273850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4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D0D6-3546-4115-B8CD-9CCE72D90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39547-6A7F-4316-A3D8-9A1BEEFA6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F8B71-C41B-4B3A-93F1-4BB4FEA6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5D-40A4-4210-9288-75612D90A5C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22C6-3EEE-4558-BC28-8058071E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0E01-BBF1-4646-8976-BC202680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B855-4816-4A09-B703-ED6D7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1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E44-E2A3-42A0-BFB0-6B530684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17606-5AA5-41A4-99F8-A48FF0A6D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CA1DB-5279-471E-955F-4E178EEC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5D-40A4-4210-9288-75612D90A5C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DD5C-CE27-42CC-85E0-8DF1577A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C40F5-AF36-4777-83CC-2A98CE2C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B855-4816-4A09-B703-ED6D7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3131C-2F77-4B3A-B35D-C8ED4AD6A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171A6-7CC7-4509-9EB5-410F57446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9BD4-7A75-4354-A638-ED1E952D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5D-40A4-4210-9288-75612D90A5C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63D22-2D79-4398-AE86-4B9142E8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69B24-9918-41F9-9868-3E919F24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B855-4816-4A09-B703-ED6D7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876A-727F-419F-A800-B50118A6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C9B5-4C1F-48CF-BBE0-C7251736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E670-0450-4CFE-8E1B-1DFB6947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5D-40A4-4210-9288-75612D90A5C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CAEF-E6E0-4E27-940D-7AC0151F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C58D-E6DF-4336-9437-67BCBD7C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B855-4816-4A09-B703-ED6D7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BD32-B58C-442C-AD75-22D7DEEE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2E959-886E-4393-8F79-38FD9575D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C6C1E-23AD-4B0B-9A23-C77CD034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5D-40A4-4210-9288-75612D90A5C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031C6-AB74-460D-A0F6-8D7E970A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D637-A415-4803-883C-F333C11A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B855-4816-4A09-B703-ED6D7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9B21-C3C0-42B6-9801-9F540C4F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4BFB-CE4D-4CC7-9378-F6251BC9F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7F97D-F4A5-4DFB-A686-87759C467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6D0DC-1CFF-4C21-96F7-5ACA2EBA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5D-40A4-4210-9288-75612D90A5C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53152-4D45-465B-940D-990523CF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A21DA-7CCB-4F03-BAE9-DB795F57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B855-4816-4A09-B703-ED6D7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F6A3-A9DC-4DB9-838A-9BDA6D28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F5A74-7A74-4DAE-B8BC-22090230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67FA8-A830-4FF2-A70F-670D66A05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DC597-DBA2-4D22-94EE-7888B29CC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DB9F8-9FDD-46A7-ACF6-8C0BCE4C9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6D885-5A70-470D-B4AB-B5041719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5D-40A4-4210-9288-75612D90A5C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1F3D6-D9F3-4E3C-8768-50CC3A76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085B4-E291-4DEF-98FC-FDCA0624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B855-4816-4A09-B703-ED6D7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D1A6-2910-459C-AC47-25822BF1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DDC37-B678-4CAC-8901-CE782341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5D-40A4-4210-9288-75612D90A5C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D25F1-8E0D-4CCB-A213-D4C99711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0439B-95F9-4BBC-8DDE-C2593CA2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B855-4816-4A09-B703-ED6D7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64A35-DA34-4815-8D2E-45654F07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5D-40A4-4210-9288-75612D90A5C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2857E-B7A7-4F1C-B62E-FC869C4B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9E470-7D1D-41E1-B094-C22A755A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B855-4816-4A09-B703-ED6D7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0754-A04D-45FB-A211-001BB953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EBD6-CA9F-4BD7-8D41-131985D96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A49B4-4F06-4D25-B575-F79701D4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09F6F-7783-43B8-B90F-8E081553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5D-40A4-4210-9288-75612D90A5C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48790-0828-48F5-9251-80148A3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F01-11CF-4CDC-96FF-F85EC207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B855-4816-4A09-B703-ED6D7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7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EC31-F70F-47BB-A7D9-5CB8F5C3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D39D7-2A3B-4678-8FBA-ADBAB68CE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54E9C-18D7-424D-A4FF-4F08AE7AD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82F40-702E-4879-B1F5-F26B08A5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C5D-40A4-4210-9288-75612D90A5C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E1D66-C717-43CB-AF91-E145C297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65EDF-475D-4064-9BA8-AA19B0B5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B855-4816-4A09-B703-ED6D7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85065-D680-42DD-A474-95412C9E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EA651-B22A-4C97-AE86-A2F21E84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9F25-3D22-4CCF-A18F-CFE4707E8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36C5D-40A4-4210-9288-75612D90A5C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9846-283E-4045-9872-284FE365B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0346-D9AA-488D-A693-07CA56C02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BB855-4816-4A09-B703-ED6D7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582B-EDA9-486A-ACFD-A0A60DE90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900" y="637563"/>
            <a:ext cx="8640201" cy="3070370"/>
          </a:xfrm>
        </p:spPr>
        <p:txBody>
          <a:bodyPr anchor="b">
            <a:normAutofit/>
          </a:bodyPr>
          <a:lstStyle/>
          <a:p>
            <a:r>
              <a:rPr lang="en-US" sz="5400" dirty="0"/>
              <a:t>IDB - Genome annotation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862B-85EF-4452-9336-05937233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899" y="3707933"/>
            <a:ext cx="8640202" cy="2153859"/>
          </a:xfrm>
        </p:spPr>
        <p:txBody>
          <a:bodyPr anchor="t">
            <a:normAutofit/>
          </a:bodyPr>
          <a:lstStyle/>
          <a:p>
            <a:r>
              <a:rPr lang="en-US" sz="3600" dirty="0"/>
              <a:t>29/03/20202</a:t>
            </a:r>
          </a:p>
          <a:p>
            <a:r>
              <a:rPr lang="en-US" sz="3600" dirty="0"/>
              <a:t>JD Martin</a:t>
            </a:r>
          </a:p>
          <a:p>
            <a:r>
              <a:rPr lang="en-US" sz="3600" dirty="0"/>
              <a:t>Post Doc</a:t>
            </a:r>
          </a:p>
        </p:txBody>
      </p:sp>
    </p:spTree>
    <p:extLst>
      <p:ext uri="{BB962C8B-B14F-4D97-AF65-F5344CB8AC3E}">
        <p14:creationId xmlns:p14="http://schemas.microsoft.com/office/powerpoint/2010/main" val="3291420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AA8D-0C56-4322-B6F1-1E244929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Geneious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E23C-83C3-4A38-98BB-6F5B7127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Suite of tools for molecular biology and NGS tools</a:t>
            </a:r>
          </a:p>
          <a:p>
            <a:r>
              <a:rPr lang="en-US" dirty="0">
                <a:solidFill>
                  <a:schemeClr val="tx1"/>
                </a:solidFill>
              </a:rPr>
              <a:t>Plugins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Tools &gt; Plugins…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Alignment, assembly, nucleotide analysis, phylogenetics, protein analysis</a:t>
            </a:r>
          </a:p>
        </p:txBody>
      </p:sp>
      <p:pic>
        <p:nvPicPr>
          <p:cNvPr id="2050" name="Picture 2" descr="Geneious">
            <a:extLst>
              <a:ext uri="{FF2B5EF4-FFF2-40B4-BE49-F238E27FC236}">
                <a16:creationId xmlns:a16="http://schemas.microsoft.com/office/drawing/2014/main" id="{2FCC3BB8-B895-4B03-B591-FB0D91C1A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992" y="283697"/>
            <a:ext cx="4584970" cy="19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22DFD-F220-477B-A98B-37F8C6F72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13" y="0"/>
            <a:ext cx="6656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8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AA8D-0C56-4322-B6F1-1E244929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Geneious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E23C-83C3-4A38-98BB-6F5B7127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Suite of tools for molecular biology and NGS tools</a:t>
            </a:r>
          </a:p>
          <a:p>
            <a:r>
              <a:rPr lang="en-US" dirty="0">
                <a:solidFill>
                  <a:schemeClr val="tx1"/>
                </a:solidFill>
              </a:rPr>
              <a:t>Plugins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Tools &gt; Plugins…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Alignment, assembly, nucleotide analysis, phylogenetics, protein analysis</a:t>
            </a:r>
          </a:p>
          <a:p>
            <a:r>
              <a:rPr lang="en-US" dirty="0">
                <a:solidFill>
                  <a:schemeClr val="tx1"/>
                </a:solidFill>
              </a:rPr>
              <a:t>PhD examples (alignments/phylogenetic trees) </a:t>
            </a:r>
          </a:p>
        </p:txBody>
      </p:sp>
      <p:pic>
        <p:nvPicPr>
          <p:cNvPr id="2050" name="Picture 2" descr="Geneious">
            <a:extLst>
              <a:ext uri="{FF2B5EF4-FFF2-40B4-BE49-F238E27FC236}">
                <a16:creationId xmlns:a16="http://schemas.microsoft.com/office/drawing/2014/main" id="{2FCC3BB8-B895-4B03-B591-FB0D91C1A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992" y="283697"/>
            <a:ext cx="4584970" cy="19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96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3DB93A-C69C-4A97-8D2C-3DF98D3E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PhD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859A66-0F2D-483F-8950-63131616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genome</a:t>
            </a:r>
          </a:p>
          <a:p>
            <a:r>
              <a:rPr lang="en-US" dirty="0"/>
              <a:t>Find 16S</a:t>
            </a:r>
          </a:p>
          <a:p>
            <a:r>
              <a:rPr lang="en-US" dirty="0"/>
              <a:t>BLAST</a:t>
            </a:r>
          </a:p>
          <a:p>
            <a:r>
              <a:rPr lang="en-US" dirty="0"/>
              <a:t>Alignment</a:t>
            </a:r>
          </a:p>
          <a:p>
            <a:r>
              <a:rPr lang="en-US" dirty="0" err="1"/>
              <a:t>RAxML</a:t>
            </a:r>
            <a:r>
              <a:rPr lang="en-US" dirty="0"/>
              <a:t> plugin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079919-50CF-4773-833B-8010AC80E4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23" y="1825625"/>
            <a:ext cx="8368626" cy="41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1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AA8D-0C56-4322-B6F1-1E244929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Geneious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E23C-83C3-4A38-98BB-6F5B7127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Suite of tools for molecular biology and NGS tools</a:t>
            </a:r>
          </a:p>
          <a:p>
            <a:r>
              <a:rPr lang="en-US" dirty="0">
                <a:solidFill>
                  <a:schemeClr val="tx1"/>
                </a:solidFill>
              </a:rPr>
              <a:t>Plugins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Tools &gt; Plugins…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Alignment, assembly, nucleotide analysis, phylogenetics, protein analysis</a:t>
            </a:r>
          </a:p>
          <a:p>
            <a:r>
              <a:rPr lang="en-US" dirty="0">
                <a:solidFill>
                  <a:schemeClr val="tx1"/>
                </a:solidFill>
              </a:rPr>
              <a:t>PhD examples (alignments/phylogenetic trees) </a:t>
            </a:r>
          </a:p>
          <a:p>
            <a:r>
              <a:rPr lang="en-US" dirty="0">
                <a:solidFill>
                  <a:srgbClr val="FF0000"/>
                </a:solidFill>
              </a:rPr>
              <a:t>Fun</a:t>
            </a:r>
          </a:p>
        </p:txBody>
      </p:sp>
      <p:pic>
        <p:nvPicPr>
          <p:cNvPr id="2050" name="Picture 2" descr="Geneious">
            <a:extLst>
              <a:ext uri="{FF2B5EF4-FFF2-40B4-BE49-F238E27FC236}">
                <a16:creationId xmlns:a16="http://schemas.microsoft.com/office/drawing/2014/main" id="{2FCC3BB8-B895-4B03-B591-FB0D91C1A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992" y="283697"/>
            <a:ext cx="4584970" cy="19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BE97-8788-4246-86F8-E000A85C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(Exercises)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502B-5350-4C2F-A18D-733C2342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GC content/nucleotide statistics (% of A/T/C/G)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many CDS are annotated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many with functional annotation?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Find 16S region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many base pairs?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BLAST it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 reading frames (ORF)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 for specific genes of interest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EC number,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UniProtKB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68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BE97-8788-4246-86F8-E000A85C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- </a:t>
            </a:r>
            <a:r>
              <a:rPr lang="it-IT" sz="2400" dirty="0"/>
              <a:t>Listeria monocytogenes str. 4b F2365, complete genome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502B-5350-4C2F-A18D-733C2342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GC content/nucleotide statistics (% of A/T/C/G)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GC content: 38%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</a:rPr>
              <a:t>31.1%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T: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</a:rPr>
              <a:t>30.9%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</a:rPr>
              <a:t>19.1% 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spaced"/>
              </a:rPr>
              <a:t> 18.9%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0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BE97-8788-4246-86F8-E000A85C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- </a:t>
            </a:r>
            <a:r>
              <a:rPr lang="it-IT" sz="2400" dirty="0"/>
              <a:t>Listeria monocytogenes str. 4b F2365, complete genome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502B-5350-4C2F-A18D-733C2342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many CDS are annotated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2,808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many with functional annotation?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Hypothetical proteins: 820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Functional annotation: 1,98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98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BE97-8788-4246-86F8-E000A85C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- </a:t>
            </a:r>
            <a:r>
              <a:rPr lang="it-IT" sz="2400" dirty="0"/>
              <a:t>Listeria monocytogenes str. 4b F2365, complete genome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502B-5350-4C2F-A18D-733C2342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Find 16S region</a:t>
            </a:r>
          </a:p>
          <a:p>
            <a:pPr lvl="1">
              <a:lnSpc>
                <a:spcPct val="107000"/>
              </a:lnSpc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many base pairs </a:t>
            </a:r>
          </a:p>
          <a:p>
            <a:pPr lvl="2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Large: 2,928</a:t>
            </a:r>
          </a:p>
          <a:p>
            <a:pPr lvl="2">
              <a:lnSpc>
                <a:spcPct val="107000"/>
              </a:lnSpc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Small: 1,547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BLAST it</a:t>
            </a:r>
          </a:p>
          <a:p>
            <a:pPr lvl="2">
              <a:lnSpc>
                <a:spcPct val="107000"/>
              </a:lnSpc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Extract region (reverse complement)</a:t>
            </a:r>
          </a:p>
          <a:p>
            <a:pPr lvl="2">
              <a:lnSpc>
                <a:spcPct val="107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Right click – BLAST…</a:t>
            </a:r>
          </a:p>
          <a:p>
            <a:pPr lvl="1">
              <a:lnSpc>
                <a:spcPct val="107000"/>
              </a:lnSpc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does it match completely? Think of why it might be different. How can we be more sure of the true speciation/identity of the strain?)</a:t>
            </a:r>
          </a:p>
        </p:txBody>
      </p:sp>
    </p:spTree>
    <p:extLst>
      <p:ext uri="{BB962C8B-B14F-4D97-AF65-F5344CB8AC3E}">
        <p14:creationId xmlns:p14="http://schemas.microsoft.com/office/powerpoint/2010/main" val="3861452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BE97-8788-4246-86F8-E000A85C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- </a:t>
            </a:r>
            <a:r>
              <a:rPr lang="it-IT" sz="2400" dirty="0"/>
              <a:t>Listeria monocytogenes str. 4b F2365, complete genome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502B-5350-4C2F-A18D-733C2342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 reading frames (OPF)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# new? Look familiar?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19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BE97-8788-4246-86F8-E000A85C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- </a:t>
            </a:r>
            <a:r>
              <a:rPr lang="it-IT" sz="2400" dirty="0"/>
              <a:t>Listeria monocytogenes str. 4b F2365, complete genome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502B-5350-4C2F-A18D-733C2342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 for specific genes of interest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ActA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DltA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1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A496-02DF-4B2A-AA62-EB05B3F8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genome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D2B87-DADF-4C63-8C45-EA1D2CEA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Analysis of all genetic material of a cell/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culture/microcosm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Allows for the association of biological implications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annotation, characterization, and comparison of genomes can aid in better understanding: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microbial evolution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taxonomic classification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metabolic potential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77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A877-7516-4F3A-9A84-56745476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9EB3-C351-43EB-9830-17EFA230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https://proksee.ca/</a:t>
            </a:r>
          </a:p>
        </p:txBody>
      </p:sp>
    </p:spTree>
    <p:extLst>
      <p:ext uri="{BB962C8B-B14F-4D97-AF65-F5344CB8AC3E}">
        <p14:creationId xmlns:p14="http://schemas.microsoft.com/office/powerpoint/2010/main" val="47230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0290-B6BF-4219-9DB7-B774C6C9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6881-05C0-4118-AA94-792D764AF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39" y="1937679"/>
            <a:ext cx="6028841" cy="4160905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chemeClr val="tx1"/>
                </a:solidFill>
                <a:effectLst/>
                <a:latin typeface="NexusSans"/>
              </a:rPr>
              <a:t>Process of identifying functional elements along the sequence of a genome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nucleotide-level annotation 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identify physical location genes, </a:t>
            </a:r>
            <a:r>
              <a:rPr lang="en-US" sz="1400" b="0" i="0" dirty="0">
                <a:solidFill>
                  <a:srgbClr val="2E2E2E"/>
                </a:solidFill>
                <a:effectLst/>
                <a:latin typeface="NexusSans"/>
              </a:rPr>
              <a:t>RNAs, and repetitive elements</a:t>
            </a:r>
          </a:p>
          <a:p>
            <a:pPr lvl="1"/>
            <a:r>
              <a:rPr lang="en-US" sz="1600" dirty="0">
                <a:solidFill>
                  <a:srgbClr val="2E2E2E"/>
                </a:solidFill>
                <a:latin typeface="NexusSans"/>
              </a:rPr>
              <a:t>P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ans"/>
              </a:rPr>
              <a:t>rotein-level annotation</a:t>
            </a:r>
          </a:p>
          <a:p>
            <a:pPr lvl="2"/>
            <a:r>
              <a:rPr lang="en-US" sz="1400" b="0" i="0" dirty="0">
                <a:solidFill>
                  <a:srgbClr val="2E2E2E"/>
                </a:solidFill>
                <a:effectLst/>
                <a:latin typeface="NexusSans"/>
              </a:rPr>
              <a:t>determine the possible functions of genes</a:t>
            </a:r>
          </a:p>
          <a:p>
            <a:pPr lvl="1"/>
            <a:r>
              <a:rPr lang="en-US" sz="1600" dirty="0">
                <a:solidFill>
                  <a:srgbClr val="2E2E2E"/>
                </a:solidFill>
                <a:latin typeface="NexusSans"/>
              </a:rPr>
              <a:t>P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ans"/>
              </a:rPr>
              <a:t>rocess-level annotation</a:t>
            </a:r>
          </a:p>
          <a:p>
            <a:pPr lvl="2"/>
            <a:r>
              <a:rPr lang="en-US" sz="1400" b="0" i="0" dirty="0">
                <a:solidFill>
                  <a:srgbClr val="2E2E2E"/>
                </a:solidFill>
                <a:effectLst/>
                <a:latin typeface="NexusSans"/>
              </a:rPr>
              <a:t>identify the pathways and processes in which different genes interact </a:t>
            </a:r>
          </a:p>
          <a:p>
            <a:r>
              <a:rPr lang="en-US" sz="2000" dirty="0">
                <a:solidFill>
                  <a:schemeClr val="tx1"/>
                </a:solidFill>
              </a:rPr>
              <a:t>Programs: </a:t>
            </a:r>
            <a:r>
              <a:rPr lang="en-US" sz="2000" dirty="0" err="1">
                <a:solidFill>
                  <a:schemeClr val="tx1"/>
                </a:solidFill>
              </a:rPr>
              <a:t>Prokka</a:t>
            </a:r>
            <a:r>
              <a:rPr lang="en-US" sz="2000" dirty="0">
                <a:solidFill>
                  <a:schemeClr val="tx1"/>
                </a:solidFill>
              </a:rPr>
              <a:t>, RAST, etc.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100" name="Picture 4" descr="Gene Finding and Sequence Annotation Lecture 3 Gene">
            <a:extLst>
              <a:ext uri="{FF2B5EF4-FFF2-40B4-BE49-F238E27FC236}">
                <a16:creationId xmlns:a16="http://schemas.microsoft.com/office/drawing/2014/main" id="{4A092C34-4EA4-43F7-8CB3-72118B199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80" y="1813692"/>
            <a:ext cx="5293729" cy="397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9708-3529-4185-A275-935A977D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AB4C5-397D-46D8-9F35-6BB97AE1D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250" y="154098"/>
            <a:ext cx="5638800" cy="11620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41F357-1BD2-4FD8-A03E-2011DA8C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3AFB79-25ED-4BDB-9415-D0E41B89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8" y="1430938"/>
            <a:ext cx="8862638" cy="5140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959E0C-8BF0-4616-903A-287B11174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489" y="365125"/>
            <a:ext cx="7434561" cy="62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A2CA-7058-4BCB-ADE1-4204E87D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Prokka</a:t>
            </a:r>
            <a:endParaRPr lang="en-US" dirty="0"/>
          </a:p>
        </p:txBody>
      </p:sp>
      <p:pic>
        <p:nvPicPr>
          <p:cNvPr id="2050" name="Picture 2" descr="Genome annotation with Prokka">
            <a:extLst>
              <a:ext uri="{FF2B5EF4-FFF2-40B4-BE49-F238E27FC236}">
                <a16:creationId xmlns:a16="http://schemas.microsoft.com/office/drawing/2014/main" id="{5F2267DA-D999-42FF-AEEB-D92A7F5236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24" y="1328414"/>
            <a:ext cx="8681466" cy="488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06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380019-8691-4736-AC8B-3DCCE90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2622FB-E576-48A7-91AC-93CD809F6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2054"/>
            <a:ext cx="5876925" cy="3181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9CEF30-370A-46F1-B7B6-D1125149809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" y="2008242"/>
            <a:ext cx="6029325" cy="31432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8D3D8E2-23D5-49E6-81B8-560D0749BAB9}"/>
              </a:ext>
            </a:extLst>
          </p:cNvPr>
          <p:cNvSpPr/>
          <p:nvPr/>
        </p:nvSpPr>
        <p:spPr>
          <a:xfrm>
            <a:off x="8023860" y="1609090"/>
            <a:ext cx="263652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faa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Proteins sequences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82B392-B535-4A7F-ACD9-B4233AEBFD31}"/>
              </a:ext>
            </a:extLst>
          </p:cNvPr>
          <p:cNvSpPr/>
          <p:nvPr/>
        </p:nvSpPr>
        <p:spPr>
          <a:xfrm>
            <a:off x="8023860" y="2972435"/>
            <a:ext cx="263652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gbf</a:t>
            </a:r>
            <a:endParaRPr lang="en-US" dirty="0"/>
          </a:p>
          <a:p>
            <a:pPr algn="ctr"/>
            <a:r>
              <a:rPr lang="en-US" dirty="0"/>
              <a:t>GenBank format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5BB9F1-EAFC-4F37-9606-C289B954D6E1}"/>
              </a:ext>
            </a:extLst>
          </p:cNvPr>
          <p:cNvSpPr/>
          <p:nvPr/>
        </p:nvSpPr>
        <p:spPr>
          <a:xfrm>
            <a:off x="8023860" y="4335780"/>
            <a:ext cx="263652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gff</a:t>
            </a:r>
            <a:endParaRPr lang="en-US" dirty="0"/>
          </a:p>
          <a:p>
            <a:pPr algn="ctr"/>
            <a:r>
              <a:rPr lang="en-US" dirty="0"/>
              <a:t>Generic feature format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431E4-164B-4B70-9E90-9A7671BB2907}"/>
              </a:ext>
            </a:extLst>
          </p:cNvPr>
          <p:cNvSpPr/>
          <p:nvPr/>
        </p:nvSpPr>
        <p:spPr>
          <a:xfrm>
            <a:off x="8023860" y="245779"/>
            <a:ext cx="263652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fna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4FB085-8974-4BA6-B374-4FCC583AE7E3}"/>
              </a:ext>
            </a:extLst>
          </p:cNvPr>
          <p:cNvSpPr/>
          <p:nvPr/>
        </p:nvSpPr>
        <p:spPr>
          <a:xfrm>
            <a:off x="8023860" y="5699125"/>
            <a:ext cx="263652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file containing all annotations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CCED10-1CE8-4BAC-8D1F-F0A28DBA69E6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517401" y="4541315"/>
            <a:ext cx="1506459" cy="16607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3FFF7E7-ED4D-4F33-BFF0-3B07BDCE7E3E}"/>
              </a:ext>
            </a:extLst>
          </p:cNvPr>
          <p:cNvSpPr/>
          <p:nvPr/>
        </p:nvSpPr>
        <p:spPr>
          <a:xfrm>
            <a:off x="7909560" y="2876426"/>
            <a:ext cx="2848448" cy="25891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380019-8691-4736-AC8B-3DCCE90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.</a:t>
            </a:r>
            <a:r>
              <a:rPr lang="en-US" dirty="0" err="1"/>
              <a:t>gbf</a:t>
            </a:r>
            <a:r>
              <a:rPr lang="en-US" dirty="0"/>
              <a:t> vs. .</a:t>
            </a:r>
            <a:r>
              <a:rPr lang="en-US" dirty="0" err="1"/>
              <a:t>gff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921C2-4E5E-44BA-B47C-E8EFE7F60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476" b="26678"/>
          <a:stretch/>
        </p:blipFill>
        <p:spPr>
          <a:xfrm>
            <a:off x="5847129" y="531864"/>
            <a:ext cx="5905500" cy="3952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3D0A6-D60E-4464-8BB5-5B58BCA6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4" y="4693929"/>
            <a:ext cx="10255488" cy="17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4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AA8D-0C56-4322-B6F1-1E244929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Geneious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E23C-83C3-4A38-98BB-6F5B7127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Suite of tools for molecular biology and NGS tools</a:t>
            </a:r>
          </a:p>
          <a:p>
            <a:r>
              <a:rPr lang="en-US" dirty="0"/>
              <a:t>Alternatives: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Geneious">
            <a:extLst>
              <a:ext uri="{FF2B5EF4-FFF2-40B4-BE49-F238E27FC236}">
                <a16:creationId xmlns:a16="http://schemas.microsoft.com/office/drawing/2014/main" id="{2FCC3BB8-B895-4B03-B591-FB0D91C1A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43" y="219992"/>
            <a:ext cx="4584970" cy="19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lcbio - Mens T-Shirt | Don G. softwear">
            <a:extLst>
              <a:ext uri="{FF2B5EF4-FFF2-40B4-BE49-F238E27FC236}">
                <a16:creationId xmlns:a16="http://schemas.microsoft.com/office/drawing/2014/main" id="{E6F523F7-7827-4FBE-B82D-F359C295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86" y="357801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emaxon - Software Solutions and Services for Chemistry &amp; Biology">
            <a:extLst>
              <a:ext uri="{FF2B5EF4-FFF2-40B4-BE49-F238E27FC236}">
                <a16:creationId xmlns:a16="http://schemas.microsoft.com/office/drawing/2014/main" id="{85AC66CC-DD48-49E9-ADC9-5BA4D182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19" y="4486069"/>
            <a:ext cx="6260930" cy="13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4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AA8D-0C56-4322-B6F1-1E244929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Geneious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E23C-83C3-4A38-98BB-6F5B7127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function/uses</a:t>
            </a:r>
          </a:p>
          <a:p>
            <a:r>
              <a:rPr lang="en-US" dirty="0"/>
              <a:t>Plugins</a:t>
            </a:r>
          </a:p>
          <a:p>
            <a:pPr lvl="1"/>
            <a:r>
              <a:rPr lang="en-US" dirty="0"/>
              <a:t>Tools &gt; Plugins…</a:t>
            </a:r>
          </a:p>
          <a:p>
            <a:r>
              <a:rPr lang="en-US" dirty="0"/>
              <a:t>PhD examples (alignments/phylogenetic trees) </a:t>
            </a:r>
          </a:p>
          <a:p>
            <a:r>
              <a:rPr lang="en-US" dirty="0"/>
              <a:t>Fun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1E720-85C9-4597-901B-135C864A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94" y="263499"/>
            <a:ext cx="10328577" cy="63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7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7039</TotalTime>
  <Words>790</Words>
  <Application>Microsoft Office PowerPoint</Application>
  <PresentationFormat>Widescreen</PresentationFormat>
  <Paragraphs>121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-apple-system</vt:lpstr>
      <vt:lpstr>Arial</vt:lpstr>
      <vt:lpstr>Arial</vt:lpstr>
      <vt:lpstr>Calibri</vt:lpstr>
      <vt:lpstr>Calibri Light</vt:lpstr>
      <vt:lpstr>Courier New</vt:lpstr>
      <vt:lpstr>monospaced</vt:lpstr>
      <vt:lpstr>NexusSans</vt:lpstr>
      <vt:lpstr>Symbol</vt:lpstr>
      <vt:lpstr>Office Theme</vt:lpstr>
      <vt:lpstr>IDB - Genome annotation</vt:lpstr>
      <vt:lpstr>Whole genome sequencing</vt:lpstr>
      <vt:lpstr>Genome Annotation</vt:lpstr>
      <vt:lpstr>RAST</vt:lpstr>
      <vt:lpstr>Prokka</vt:lpstr>
      <vt:lpstr>Output:</vt:lpstr>
      <vt:lpstr>Output: .gbf vs. .gff</vt:lpstr>
      <vt:lpstr>Geneious</vt:lpstr>
      <vt:lpstr>Geneious</vt:lpstr>
      <vt:lpstr>Geneious</vt:lpstr>
      <vt:lpstr>Geneious</vt:lpstr>
      <vt:lpstr>PhD Example</vt:lpstr>
      <vt:lpstr>Geneious</vt:lpstr>
      <vt:lpstr>Fun (Exercises)</vt:lpstr>
      <vt:lpstr>Answers - Listeria monocytogenes str. 4b F2365, complete genome</vt:lpstr>
      <vt:lpstr>Answers - Listeria monocytogenes str. 4b F2365, complete genome</vt:lpstr>
      <vt:lpstr>Answers - Listeria monocytogenes str. 4b F2365, complete genome</vt:lpstr>
      <vt:lpstr>Answers - Listeria monocytogenes str. 4b F2365, complete genome</vt:lpstr>
      <vt:lpstr>Answers - Listeria monocytogenes str. 4b F2365, complete genome</vt:lpstr>
      <vt:lpstr>Visualization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prep</dc:title>
  <dc:creator>Joseph Donald Martin</dc:creator>
  <cp:lastModifiedBy>Joseph Donald Martin</cp:lastModifiedBy>
  <cp:revision>15</cp:revision>
  <dcterms:created xsi:type="dcterms:W3CDTF">2022-03-21T12:33:10Z</dcterms:created>
  <dcterms:modified xsi:type="dcterms:W3CDTF">2022-03-28T11:15:20Z</dcterms:modified>
</cp:coreProperties>
</file>