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comments/comment5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12190413" cy="6858000"/>
  <p:notesSz cx="6858000" cy="91440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presProps" Target="presProps.xml"/><Relationship Id="rId23" Type="http://schemas.openxmlformats.org/officeDocument/2006/relationships/commentAuthors" Target="commentAuthors.xml"/>
</Relationships>
</file>

<file path=ppt/comments/comment5.xml><?xml version="1.0" encoding="utf-8"?>
<p:cmLst xmlns:p="http://schemas.openxmlformats.org/presentationml/2006/main">
  <p:cm authorId="0" dt="2022-02-22T00:59:47.000000000" idx="1">
    <p:pos x="0" y="0"/>
    <p:text/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Arial"/>
              </a:rPr>
              <a:t>Click to move the slide</a:t>
            </a:r>
            <a:endParaRPr b="0" lang="en-DK" sz="4400" spc="-1" strike="noStrike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DK" sz="2000" spc="-1" strike="noStrike">
                <a:latin typeface="Arial"/>
              </a:rPr>
              <a:t>Click to edit the notes format</a:t>
            </a:r>
            <a:endParaRPr b="0" lang="en-DK" sz="20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DK" sz="1400" spc="-1" strike="noStrike">
                <a:latin typeface="Times New Roman"/>
              </a:rPr>
              <a:t>&lt;header&gt;</a:t>
            </a:r>
            <a:endParaRPr b="0" lang="en-DK" sz="1400" spc="-1" strike="noStrike">
              <a:latin typeface="Times New Roman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DK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DK" sz="1400" spc="-1" strike="noStrike">
                <a:latin typeface="Times New Roman"/>
              </a:rPr>
              <a:t>&lt;date/time&gt;</a:t>
            </a:r>
            <a:endParaRPr b="0" lang="en-DK" sz="1400" spc="-1" strike="noStrike">
              <a:latin typeface="Times New Roman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DK" sz="1400" spc="-1" strike="noStrike">
                <a:latin typeface="Times New Roman"/>
              </a:defRPr>
            </a:lvl1pPr>
          </a:lstStyle>
          <a:p>
            <a:r>
              <a:rPr b="0" lang="en-DK" sz="1400" spc="-1" strike="noStrike">
                <a:latin typeface="Times New Roman"/>
              </a:rPr>
              <a:t>&lt;footer&gt;</a:t>
            </a:r>
            <a:endParaRPr b="0" lang="en-DK" sz="1400" spc="-1" strike="noStrike">
              <a:latin typeface="Times New Roman"/>
            </a:endParaRPr>
          </a:p>
        </p:txBody>
      </p:sp>
      <p:sp>
        <p:nvSpPr>
          <p:cNvPr id="273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DK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E5A8828-86D6-462B-AAA7-060B8BE1F467}" type="slidenum">
              <a:rPr b="0" lang="en-DK" sz="1400" spc="-1" strike="noStrike">
                <a:latin typeface="Times New Roman"/>
              </a:rPr>
              <a:t>&lt;number&gt;</a:t>
            </a:fld>
            <a:endParaRPr b="0" lang="en-DK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1560" cy="3427560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7760" cy="41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DK" sz="2000" spc="-1" strike="noStrike">
              <a:latin typeface="Arial"/>
            </a:endParaRPr>
          </a:p>
        </p:txBody>
      </p:sp>
      <p:sp>
        <p:nvSpPr>
          <p:cNvPr id="325" name="TextShape 3"/>
          <p:cNvSpPr/>
          <p:nvPr/>
        </p:nvSpPr>
        <p:spPr>
          <a:xfrm>
            <a:off x="3886200" y="8686800"/>
            <a:ext cx="29703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858A23B9-C6BD-4FB8-8360-22914D3221CE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DK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892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800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892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800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892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800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892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800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31892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802800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/>
          </p:nvPr>
        </p:nvSpPr>
        <p:spPr>
          <a:xfrm>
            <a:off x="431892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/>
          </p:nvPr>
        </p:nvSpPr>
        <p:spPr>
          <a:xfrm>
            <a:off x="802800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31892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802800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/>
          </p:nvPr>
        </p:nvSpPr>
        <p:spPr>
          <a:xfrm>
            <a:off x="431892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/>
          </p:nvPr>
        </p:nvSpPr>
        <p:spPr>
          <a:xfrm>
            <a:off x="802800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431892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802800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22" name="PlaceHolder 6"/>
          <p:cNvSpPr>
            <a:spLocks noGrp="1"/>
          </p:cNvSpPr>
          <p:nvPr>
            <p:ph/>
          </p:nvPr>
        </p:nvSpPr>
        <p:spPr>
          <a:xfrm>
            <a:off x="431892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23" name="PlaceHolder 7"/>
          <p:cNvSpPr>
            <a:spLocks noGrp="1"/>
          </p:cNvSpPr>
          <p:nvPr>
            <p:ph/>
          </p:nvPr>
        </p:nvSpPr>
        <p:spPr>
          <a:xfrm>
            <a:off x="802800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431892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8028000" y="160452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6" name="PlaceHolder 6"/>
          <p:cNvSpPr>
            <a:spLocks noGrp="1"/>
          </p:cNvSpPr>
          <p:nvPr>
            <p:ph/>
          </p:nvPr>
        </p:nvSpPr>
        <p:spPr>
          <a:xfrm>
            <a:off x="431892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7" name="PlaceHolder 7"/>
          <p:cNvSpPr>
            <a:spLocks noGrp="1"/>
          </p:cNvSpPr>
          <p:nvPr>
            <p:ph/>
          </p:nvPr>
        </p:nvSpPr>
        <p:spPr>
          <a:xfrm>
            <a:off x="8028000" y="3682080"/>
            <a:ext cx="35323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DK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DK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252000" y="252000"/>
            <a:ext cx="418320" cy="610560"/>
          </a:xfrm>
          <a:custGeom>
            <a:avLst/>
            <a:gdLst/>
            <a:ahLst/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79238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541200"/>
            <a:ext cx="12191760" cy="315360"/>
          </a:xfrm>
          <a:prstGeom prst="rect">
            <a:avLst/>
          </a:prstGeom>
          <a:solidFill>
            <a:srgbClr val="79238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1774800" y="6541200"/>
            <a:ext cx="339552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DTU Fødevareinstituttet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3" name="CustomShape 4" hidden="1"/>
          <p:cNvSpPr/>
          <p:nvPr/>
        </p:nvSpPr>
        <p:spPr>
          <a:xfrm>
            <a:off x="251280" y="6541200"/>
            <a:ext cx="1102680" cy="315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spcBef>
                <a:spcPts val="349"/>
              </a:spcBef>
              <a:buNone/>
            </a:pPr>
            <a:r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21. februar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4" name="CustomShape 5" hidden="1"/>
          <p:cNvSpPr/>
          <p:nvPr/>
        </p:nvSpPr>
        <p:spPr>
          <a:xfrm>
            <a:off x="5591160" y="6541200"/>
            <a:ext cx="549468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spcBef>
                <a:spcPts val="349"/>
              </a:spcBef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Week 4: Making your own WGS pipeline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5" name="CustomShape 6" hidden="1"/>
          <p:cNvSpPr/>
          <p:nvPr/>
        </p:nvSpPr>
        <p:spPr>
          <a:xfrm>
            <a:off x="0" y="0"/>
            <a:ext cx="12191760" cy="48960"/>
          </a:xfrm>
          <a:prstGeom prst="rect">
            <a:avLst/>
          </a:prstGeom>
          <a:solidFill>
            <a:srgbClr val="79238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0" y="-3600"/>
            <a:ext cx="12191760" cy="6860160"/>
          </a:xfrm>
          <a:prstGeom prst="rect">
            <a:avLst/>
          </a:prstGeom>
          <a:solidFill>
            <a:srgbClr val="79238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11"/>
          <p:cNvSpPr/>
          <p:nvPr/>
        </p:nvSpPr>
        <p:spPr>
          <a:xfrm>
            <a:off x="4870440" y="1651320"/>
            <a:ext cx="2386800" cy="3481920"/>
          </a:xfrm>
          <a:custGeom>
            <a:avLst/>
            <a:gdLst/>
            <a:ahLst/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Arial"/>
              </a:rPr>
              <a:t>Click to edit the title text format</a:t>
            </a:r>
            <a:endParaRPr b="0" lang="en-DK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3200" spc="-1" strike="noStrike">
                <a:latin typeface="Arial"/>
              </a:rPr>
              <a:t>Click to edit the outline text format</a:t>
            </a:r>
            <a:endParaRPr b="0" lang="en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800" spc="-1" strike="noStrike">
                <a:latin typeface="Arial"/>
              </a:rPr>
              <a:t>Second Outline Level</a:t>
            </a:r>
            <a:endParaRPr b="0" lang="en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400" spc="-1" strike="noStrike">
                <a:latin typeface="Arial"/>
              </a:rPr>
              <a:t>Third Outline Level</a:t>
            </a:r>
            <a:endParaRPr b="0" lang="en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000" spc="-1" strike="noStrike">
                <a:latin typeface="Arial"/>
              </a:rPr>
              <a:t>Fourth Outline Level</a:t>
            </a:r>
            <a:endParaRPr b="0" lang="en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Fifth Outline Level</a:t>
            </a:r>
            <a:endParaRPr b="0" lang="en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Sixth Outline Level</a:t>
            </a:r>
            <a:endParaRPr b="0" lang="en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Seventh Outline Level</a:t>
            </a:r>
            <a:endParaRPr b="0" lang="en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9238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252000" y="252000"/>
            <a:ext cx="418320" cy="610560"/>
          </a:xfrm>
          <a:custGeom>
            <a:avLst/>
            <a:gdLst/>
            <a:ahLst/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79238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0" y="6541200"/>
            <a:ext cx="12191760" cy="315360"/>
          </a:xfrm>
          <a:prstGeom prst="rect">
            <a:avLst/>
          </a:prstGeom>
          <a:solidFill>
            <a:srgbClr val="79238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3"/>
          <p:cNvSpPr/>
          <p:nvPr/>
        </p:nvSpPr>
        <p:spPr>
          <a:xfrm>
            <a:off x="1774800" y="6541200"/>
            <a:ext cx="339552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DTU Fødevareinstituttet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251280" y="6541200"/>
            <a:ext cx="1102680" cy="315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spcBef>
                <a:spcPts val="349"/>
              </a:spcBef>
              <a:buNone/>
            </a:pPr>
            <a:r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21. februar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50" name="CustomShape 5"/>
          <p:cNvSpPr/>
          <p:nvPr/>
        </p:nvSpPr>
        <p:spPr>
          <a:xfrm>
            <a:off x="5591160" y="6541200"/>
            <a:ext cx="549468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spcBef>
                <a:spcPts val="349"/>
              </a:spcBef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Week 4: Making your own WGS pipeline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51" name="CustomShape 6"/>
          <p:cNvSpPr/>
          <p:nvPr/>
        </p:nvSpPr>
        <p:spPr>
          <a:xfrm>
            <a:off x="0" y="0"/>
            <a:ext cx="12191760" cy="48960"/>
          </a:xfrm>
          <a:prstGeom prst="rect">
            <a:avLst/>
          </a:prstGeom>
          <a:solidFill>
            <a:srgbClr val="79238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7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rgbClr val="79238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8"/>
          <p:cNvSpPr/>
          <p:nvPr/>
        </p:nvSpPr>
        <p:spPr>
          <a:xfrm>
            <a:off x="252000" y="252000"/>
            <a:ext cx="418320" cy="610560"/>
          </a:xfrm>
          <a:custGeom>
            <a:avLst/>
            <a:gdLst/>
            <a:ahLst/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Arial"/>
              </a:rPr>
              <a:t>Click to edit the title text format</a:t>
            </a:r>
            <a:endParaRPr b="0" lang="en-DK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3200" spc="-1" strike="noStrike">
                <a:latin typeface="Arial"/>
              </a:rPr>
              <a:t>Click to edit the outline text format</a:t>
            </a:r>
            <a:endParaRPr b="0" lang="en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800" spc="-1" strike="noStrike">
                <a:latin typeface="Arial"/>
              </a:rPr>
              <a:t>Second Outline Level</a:t>
            </a:r>
            <a:endParaRPr b="0" lang="en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400" spc="-1" strike="noStrike">
                <a:latin typeface="Arial"/>
              </a:rPr>
              <a:t>Third Outline Level</a:t>
            </a:r>
            <a:endParaRPr b="0" lang="en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000" spc="-1" strike="noStrike">
                <a:latin typeface="Arial"/>
              </a:rPr>
              <a:t>Fourth Outline Level</a:t>
            </a:r>
            <a:endParaRPr b="0" lang="en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Fifth Outline Level</a:t>
            </a:r>
            <a:endParaRPr b="0" lang="en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Sixth Outline Level</a:t>
            </a:r>
            <a:endParaRPr b="0" lang="en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Seventh Outline Level</a:t>
            </a:r>
            <a:endParaRPr b="0" lang="en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52000" y="252000"/>
            <a:ext cx="418320" cy="610560"/>
          </a:xfrm>
          <a:custGeom>
            <a:avLst/>
            <a:gdLst/>
            <a:ahLst/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79238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0" y="6541200"/>
            <a:ext cx="12191760" cy="315360"/>
          </a:xfrm>
          <a:prstGeom prst="rect">
            <a:avLst/>
          </a:prstGeom>
          <a:solidFill>
            <a:srgbClr val="79238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"/>
          <p:cNvSpPr/>
          <p:nvPr/>
        </p:nvSpPr>
        <p:spPr>
          <a:xfrm>
            <a:off x="1774800" y="6541200"/>
            <a:ext cx="339552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DTU Fødevareinstituttet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251280" y="6541200"/>
            <a:ext cx="1102680" cy="315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spcBef>
                <a:spcPts val="349"/>
              </a:spcBef>
              <a:buNone/>
            </a:pPr>
            <a:r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21. februar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5591160" y="6541200"/>
            <a:ext cx="549468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spcBef>
                <a:spcPts val="349"/>
              </a:spcBef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Week 4: Making your own WGS pipeline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0" y="0"/>
            <a:ext cx="12191760" cy="48960"/>
          </a:xfrm>
          <a:prstGeom prst="rect">
            <a:avLst/>
          </a:prstGeom>
          <a:solidFill>
            <a:srgbClr val="79238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Arial"/>
              </a:rPr>
              <a:t>Click to edit the title text format</a:t>
            </a:r>
            <a:endParaRPr b="0" lang="en-DK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3200" spc="-1" strike="noStrike">
                <a:latin typeface="Arial"/>
              </a:rPr>
              <a:t>Click to edit the outline text format</a:t>
            </a:r>
            <a:endParaRPr b="0" lang="en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800" spc="-1" strike="noStrike">
                <a:latin typeface="Arial"/>
              </a:rPr>
              <a:t>Second Outline Level</a:t>
            </a:r>
            <a:endParaRPr b="0" lang="en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400" spc="-1" strike="noStrike">
                <a:latin typeface="Arial"/>
              </a:rPr>
              <a:t>Third Outline Level</a:t>
            </a:r>
            <a:endParaRPr b="0" lang="en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000" spc="-1" strike="noStrike">
                <a:latin typeface="Arial"/>
              </a:rPr>
              <a:t>Fourth Outline Level</a:t>
            </a:r>
            <a:endParaRPr b="0" lang="en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Fifth Outline Level</a:t>
            </a:r>
            <a:endParaRPr b="0" lang="en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Sixth Outline Level</a:t>
            </a:r>
            <a:endParaRPr b="0" lang="en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Seventh Outline Level</a:t>
            </a:r>
            <a:endParaRPr b="0" lang="en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252000" y="252000"/>
            <a:ext cx="418320" cy="610560"/>
          </a:xfrm>
          <a:custGeom>
            <a:avLst/>
            <a:gdLst/>
            <a:ahLst/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79238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"/>
          <p:cNvSpPr/>
          <p:nvPr/>
        </p:nvSpPr>
        <p:spPr>
          <a:xfrm>
            <a:off x="0" y="6541200"/>
            <a:ext cx="12191760" cy="315360"/>
          </a:xfrm>
          <a:prstGeom prst="rect">
            <a:avLst/>
          </a:prstGeom>
          <a:solidFill>
            <a:srgbClr val="79238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1774800" y="6541200"/>
            <a:ext cx="339552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DTU Fødevareinstituttet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251280" y="6541200"/>
            <a:ext cx="1102680" cy="315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spcBef>
                <a:spcPts val="349"/>
              </a:spcBef>
              <a:buNone/>
            </a:pPr>
            <a:r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21. februar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5591160" y="6541200"/>
            <a:ext cx="549468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spcBef>
                <a:spcPts val="349"/>
              </a:spcBef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Week 4: Making your own WGS pipeline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0" y="0"/>
            <a:ext cx="12191760" cy="48960"/>
          </a:xfrm>
          <a:prstGeom prst="rect">
            <a:avLst/>
          </a:prstGeom>
          <a:solidFill>
            <a:srgbClr val="79238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Arial"/>
              </a:rPr>
              <a:t>Click to edit the title text format</a:t>
            </a:r>
            <a:endParaRPr b="0" lang="en-DK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3200" spc="-1" strike="noStrike">
                <a:latin typeface="Arial"/>
              </a:rPr>
              <a:t>Click to edit the outline text format</a:t>
            </a:r>
            <a:endParaRPr b="0" lang="en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800" spc="-1" strike="noStrike">
                <a:latin typeface="Arial"/>
              </a:rPr>
              <a:t>Second Outline Level</a:t>
            </a:r>
            <a:endParaRPr b="0" lang="en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400" spc="-1" strike="noStrike">
                <a:latin typeface="Arial"/>
              </a:rPr>
              <a:t>Third Outline Level</a:t>
            </a:r>
            <a:endParaRPr b="0" lang="en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000" spc="-1" strike="noStrike">
                <a:latin typeface="Arial"/>
              </a:rPr>
              <a:t>Fourth Outline Level</a:t>
            </a:r>
            <a:endParaRPr b="0" lang="en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Fifth Outline Level</a:t>
            </a:r>
            <a:endParaRPr b="0" lang="en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Sixth Outline Level</a:t>
            </a:r>
            <a:endParaRPr b="0" lang="en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Seventh Outline Level</a:t>
            </a:r>
            <a:endParaRPr b="0" lang="en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252000" y="252000"/>
            <a:ext cx="418320" cy="610560"/>
          </a:xfrm>
          <a:custGeom>
            <a:avLst/>
            <a:gdLst/>
            <a:ahLst/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79238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"/>
          <p:cNvSpPr/>
          <p:nvPr/>
        </p:nvSpPr>
        <p:spPr>
          <a:xfrm>
            <a:off x="0" y="6541200"/>
            <a:ext cx="12191760" cy="315360"/>
          </a:xfrm>
          <a:prstGeom prst="rect">
            <a:avLst/>
          </a:prstGeom>
          <a:solidFill>
            <a:srgbClr val="79238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3"/>
          <p:cNvSpPr/>
          <p:nvPr/>
        </p:nvSpPr>
        <p:spPr>
          <a:xfrm>
            <a:off x="1774800" y="6541200"/>
            <a:ext cx="339552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DTU Fødevareinstituttet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251280" y="6541200"/>
            <a:ext cx="1102680" cy="315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spcBef>
                <a:spcPts val="349"/>
              </a:spcBef>
              <a:buNone/>
            </a:pPr>
            <a:r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21. februar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5591160" y="6541200"/>
            <a:ext cx="549468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spcBef>
                <a:spcPts val="349"/>
              </a:spcBef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Week 4: Making your own WGS pipeline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185" name="CustomShape 6"/>
          <p:cNvSpPr/>
          <p:nvPr/>
        </p:nvSpPr>
        <p:spPr>
          <a:xfrm>
            <a:off x="0" y="0"/>
            <a:ext cx="12191760" cy="48960"/>
          </a:xfrm>
          <a:prstGeom prst="rect">
            <a:avLst/>
          </a:prstGeom>
          <a:solidFill>
            <a:srgbClr val="79238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Arial"/>
              </a:rPr>
              <a:t>Click to edit the title text format</a:t>
            </a:r>
            <a:endParaRPr b="0" lang="en-DK" sz="44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3200" spc="-1" strike="noStrike">
                <a:latin typeface="Arial"/>
              </a:rPr>
              <a:t>Click to edit the outline text format</a:t>
            </a:r>
            <a:endParaRPr b="0" lang="en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800" spc="-1" strike="noStrike">
                <a:latin typeface="Arial"/>
              </a:rPr>
              <a:t>Second Outline Level</a:t>
            </a:r>
            <a:endParaRPr b="0" lang="en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400" spc="-1" strike="noStrike">
                <a:latin typeface="Arial"/>
              </a:rPr>
              <a:t>Third Outline Level</a:t>
            </a:r>
            <a:endParaRPr b="0" lang="en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000" spc="-1" strike="noStrike">
                <a:latin typeface="Arial"/>
              </a:rPr>
              <a:t>Fourth Outline Level</a:t>
            </a:r>
            <a:endParaRPr b="0" lang="en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Fifth Outline Level</a:t>
            </a:r>
            <a:endParaRPr b="0" lang="en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Sixth Outline Level</a:t>
            </a:r>
            <a:endParaRPr b="0" lang="en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Seventh Outline Level</a:t>
            </a:r>
            <a:endParaRPr b="0" lang="en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252000" y="252000"/>
            <a:ext cx="418320" cy="610560"/>
          </a:xfrm>
          <a:custGeom>
            <a:avLst/>
            <a:gdLst/>
            <a:ahLst/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79238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"/>
          <p:cNvSpPr/>
          <p:nvPr/>
        </p:nvSpPr>
        <p:spPr>
          <a:xfrm>
            <a:off x="0" y="6541200"/>
            <a:ext cx="12191760" cy="315360"/>
          </a:xfrm>
          <a:prstGeom prst="rect">
            <a:avLst/>
          </a:prstGeom>
          <a:solidFill>
            <a:srgbClr val="79238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3"/>
          <p:cNvSpPr/>
          <p:nvPr/>
        </p:nvSpPr>
        <p:spPr>
          <a:xfrm>
            <a:off x="1774800" y="6541200"/>
            <a:ext cx="339552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DTU Fødevareinstituttet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251280" y="6541200"/>
            <a:ext cx="1102680" cy="315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spcBef>
                <a:spcPts val="349"/>
              </a:spcBef>
              <a:buNone/>
            </a:pPr>
            <a:r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21. februar 2022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5591160" y="6541200"/>
            <a:ext cx="549468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spcBef>
                <a:spcPts val="349"/>
              </a:spcBef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Week 4: Making your own WGS pipeline</a:t>
            </a:r>
            <a:endParaRPr b="0" lang="en-DK" sz="700" spc="-1" strike="noStrike"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0" y="0"/>
            <a:ext cx="12191760" cy="48960"/>
          </a:xfrm>
          <a:prstGeom prst="rect">
            <a:avLst/>
          </a:prstGeom>
          <a:solidFill>
            <a:srgbClr val="79238e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DK" sz="4400" spc="-1" strike="noStrike">
                <a:latin typeface="Arial"/>
              </a:rPr>
              <a:t>Click to edit the title text format</a:t>
            </a:r>
            <a:endParaRPr b="0" lang="en-DK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3200" spc="-1" strike="noStrike">
                <a:latin typeface="Arial"/>
              </a:rPr>
              <a:t>Click to edit the outline text format</a:t>
            </a:r>
            <a:endParaRPr b="0" lang="en-D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800" spc="-1" strike="noStrike">
                <a:latin typeface="Arial"/>
              </a:rPr>
              <a:t>Second Outline Level</a:t>
            </a:r>
            <a:endParaRPr b="0" lang="en-D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400" spc="-1" strike="noStrike">
                <a:latin typeface="Arial"/>
              </a:rPr>
              <a:t>Third Outline Level</a:t>
            </a:r>
            <a:endParaRPr b="0" lang="en-D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2000" spc="-1" strike="noStrike">
                <a:latin typeface="Arial"/>
              </a:rPr>
              <a:t>Fourth Outline Level</a:t>
            </a:r>
            <a:endParaRPr b="0" lang="en-D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Fifth Outline Level</a:t>
            </a:r>
            <a:endParaRPr b="0" lang="en-D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Sixth Outline Level</a:t>
            </a:r>
            <a:endParaRPr b="0" lang="en-D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2000" spc="-1" strike="noStrike">
                <a:latin typeface="Arial"/>
              </a:rPr>
              <a:t>Seventh Outline Level</a:t>
            </a:r>
            <a:endParaRPr b="0" lang="en-D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49.xml"/><Relationship Id="rId5" Type="http://schemas.openxmlformats.org/officeDocument/2006/relationships/comments" Target="../comments/commen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https://snakemake.readthedocs.io/en/stable/" TargetMode="Externa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/>
          <p:nvPr/>
        </p:nvSpPr>
        <p:spPr>
          <a:xfrm>
            <a:off x="0" y="69120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TextShape 2"/>
          <p:cNvSpPr/>
          <p:nvPr/>
        </p:nvSpPr>
        <p:spPr>
          <a:xfrm rot="10800000">
            <a:off x="11939760" y="7229880"/>
            <a:ext cx="43128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349"/>
              </a:spcBef>
              <a:buNone/>
            </a:pPr>
            <a:fld id="{6E87B5D0-9EDE-4CC7-B662-E0655A7E6D9B}" type="slidenum">
              <a:rPr b="1" lang="en-US" sz="7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DK" sz="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000" spc="-1" strike="noStrike">
                <a:latin typeface="Cantarell"/>
              </a:rPr>
              <a:t>Snakemake - Expand</a:t>
            </a:r>
            <a:endParaRPr b="0" lang="en-DK" sz="3000" spc="-1" strike="noStrike">
              <a:latin typeface="Arial"/>
            </a:endParaRPr>
          </a:p>
        </p:txBody>
      </p:sp>
      <p:sp>
        <p:nvSpPr>
          <p:cNvPr id="312" name=""/>
          <p:cNvSpPr/>
          <p:nvPr/>
        </p:nvSpPr>
        <p:spPr>
          <a:xfrm>
            <a:off x="1173240" y="1427760"/>
            <a:ext cx="9719280" cy="13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Snakemake provides a helper function for collecting input files called </a:t>
            </a:r>
            <a:r>
              <a:rPr b="1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expand</a:t>
            </a: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800" spc="-1" strike="noStrike"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>
            <a:off x="2340000" y="2303640"/>
            <a:ext cx="6299280" cy="327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SAMPLES=[“A”, “B”]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rule bwa_map: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1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input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        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"data/genome.fa",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expand("data/samples/{sample}.fastq", sample=SAMPLES)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1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output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       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"mapped_reads/{sample}.bam"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1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shell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       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"bwa mem {input} | samtools view -Sb - &gt; {output}"</a:t>
            </a:r>
            <a:endParaRPr b="0" lang="en-DK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000" spc="-1" strike="noStrike">
                <a:latin typeface="Cantarell"/>
              </a:rPr>
              <a:t>Snakemake - Scripts</a:t>
            </a:r>
            <a:endParaRPr b="0" lang="en-DK" sz="3000" spc="-1" strike="noStrike">
              <a:latin typeface="Arial"/>
            </a:endParaRPr>
          </a:p>
        </p:txBody>
      </p:sp>
      <p:sp>
        <p:nvSpPr>
          <p:cNvPr id="315" name=""/>
          <p:cNvSpPr/>
          <p:nvPr/>
        </p:nvSpPr>
        <p:spPr>
          <a:xfrm>
            <a:off x="1620000" y="1813680"/>
            <a:ext cx="8819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Snakemake also allow the use of customade scripts (Python, R)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316" name=""/>
          <p:cNvSpPr/>
          <p:nvPr/>
        </p:nvSpPr>
        <p:spPr>
          <a:xfrm>
            <a:off x="2520000" y="2340000"/>
            <a:ext cx="6299280" cy="25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SAMPLES=[“A”, “B”]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rule bwa_map: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1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input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        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"data/genome.fa",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expand("data/samples/{sample}.fastq", sample=SAMPLES)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1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output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       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"mapped_reads/{sample}.bam"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1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script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       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"scripts/bwa_script.py"</a:t>
            </a:r>
            <a:endParaRPr b="0" lang="en-DK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000" spc="-1" strike="noStrike">
                <a:latin typeface="Cantarell"/>
              </a:rPr>
              <a:t>Snakemake – Target rules</a:t>
            </a:r>
            <a:endParaRPr b="0" lang="en-DK" sz="3000" spc="-1" strike="noStrike">
              <a:latin typeface="Arial"/>
            </a:endParaRPr>
          </a:p>
        </p:txBody>
      </p:sp>
      <p:sp>
        <p:nvSpPr>
          <p:cNvPr id="318" name=""/>
          <p:cNvSpPr/>
          <p:nvPr/>
        </p:nvSpPr>
        <p:spPr>
          <a:xfrm>
            <a:off x="609480" y="1348920"/>
            <a:ext cx="6769800" cy="246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How can we execute Snakemake:</a:t>
            </a: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snakemake -np mapped_reads/A.bam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5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Snakemake -np  bwa_map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 (Snakemake accepts rule names as targets if the requested rule does not have wildcards.)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5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Snakemake -np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 (Dry run)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5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Snakemake –cores 1</a:t>
            </a:r>
            <a:endParaRPr b="0" lang="en-DK" sz="1500" spc="-1" strike="noStrike"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7605000" y="1098720"/>
            <a:ext cx="4094280" cy="1780560"/>
          </a:xfrm>
          <a:prstGeom prst="rect">
            <a:avLst/>
          </a:prstGeom>
          <a:ln w="0">
            <a:noFill/>
          </a:ln>
        </p:spPr>
      </p:pic>
      <p:sp>
        <p:nvSpPr>
          <p:cNvPr id="320" name=""/>
          <p:cNvSpPr/>
          <p:nvPr/>
        </p:nvSpPr>
        <p:spPr>
          <a:xfrm>
            <a:off x="720000" y="4320000"/>
            <a:ext cx="4859280" cy="12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Moreover, if no target is given at the command line, Snakemake will define the first rule of the Snakefile as the target. Hence, it is best practice to have a rule all at the top of the workflow which has all typically desired target files as input files.</a:t>
            </a:r>
            <a:endParaRPr b="0" lang="en-DK" sz="1500" spc="-1" strike="noStrike">
              <a:latin typeface="Arial"/>
            </a:endParaRPr>
          </a:p>
        </p:txBody>
      </p:sp>
      <p:sp>
        <p:nvSpPr>
          <p:cNvPr id="321" name=""/>
          <p:cNvSpPr/>
          <p:nvPr/>
        </p:nvSpPr>
        <p:spPr>
          <a:xfrm>
            <a:off x="5580000" y="3009240"/>
            <a:ext cx="6299280" cy="327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SAMPLES=[“A”, “B”]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rule all: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1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input: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1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1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”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expand("data/samples/{sample}.fastq", sample=SAMPLES)”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rule bwa_map: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1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input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        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"data/genome.fa",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1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output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       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"mapped_reads/{sample}.bam"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1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shell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       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Courier New"/>
              </a:rPr>
              <a:t>"bwa mem {input} | samtools view -Sb - &gt; {output}"</a:t>
            </a:r>
            <a:endParaRPr b="0" lang="en-DK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69920" cy="530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Cantarell"/>
              </a:rPr>
              <a:t>Now go and create your own Snakemake pipeline for exercise 2</a:t>
            </a:r>
            <a:endParaRPr b="0" lang="en-D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/>
          <p:nvPr/>
        </p:nvSpPr>
        <p:spPr>
          <a:xfrm>
            <a:off x="249840" y="3545280"/>
            <a:ext cx="10838520" cy="270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Week 4:</a:t>
            </a:r>
            <a:br/>
            <a:r>
              <a:rPr b="1" lang="en-US" sz="4800" spc="-1" strike="noStrike">
                <a:solidFill>
                  <a:srgbClr val="ffffff"/>
                </a:solidFill>
                <a:latin typeface="Arial"/>
                <a:ea typeface="DejaVu Sans"/>
              </a:rPr>
              <a:t>Making your own WGS pipeline</a:t>
            </a:r>
            <a:endParaRPr b="0" lang="en-DK" sz="4800" spc="-1" strike="noStrike">
              <a:latin typeface="Arial"/>
            </a:endParaRPr>
          </a:p>
        </p:txBody>
      </p:sp>
      <p:sp>
        <p:nvSpPr>
          <p:cNvPr id="277" name="TextShape 2"/>
          <p:cNvSpPr/>
          <p:nvPr/>
        </p:nvSpPr>
        <p:spPr>
          <a:xfrm>
            <a:off x="246960" y="1704960"/>
            <a:ext cx="10838520" cy="16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TextShape 3"/>
          <p:cNvSpPr/>
          <p:nvPr/>
        </p:nvSpPr>
        <p:spPr>
          <a:xfrm>
            <a:off x="0" y="6912000"/>
            <a:ext cx="3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TextShape 4"/>
          <p:cNvSpPr/>
          <p:nvPr/>
        </p:nvSpPr>
        <p:spPr>
          <a:xfrm>
            <a:off x="11506320" y="6541200"/>
            <a:ext cx="43128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349"/>
              </a:spcBef>
              <a:buNone/>
            </a:pPr>
            <a:fld id="{0478FBB3-F6CE-4202-8770-8A76DA2F1024}" type="slidenum">
              <a:rPr b="1" lang="en-US" sz="700" spc="-1" strike="noStrike">
                <a:solidFill>
                  <a:srgbClr val="ffffff"/>
                </a:solidFill>
                <a:latin typeface="Arial"/>
                <a:ea typeface="ＭＳ Ｐゴシック"/>
              </a:rPr>
              <a:t>&lt;number&gt;</a:t>
            </a:fld>
            <a:endParaRPr b="0" lang="en-DK" sz="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5"/>
          <p:cNvSpPr/>
          <p:nvPr/>
        </p:nvSpPr>
        <p:spPr>
          <a:xfrm>
            <a:off x="1774800" y="428040"/>
            <a:ext cx="9311040" cy="97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DK" sz="1800" spc="-1" strike="noStrike"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2700000" y="679320"/>
            <a:ext cx="7559280" cy="93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Cantarell"/>
                <a:ea typeface="DejaVu Sans"/>
              </a:rPr>
              <a:t>Creating a pipeline for WGS analysis</a:t>
            </a:r>
            <a:endParaRPr b="0" lang="en-DK" sz="3000" spc="-1" strike="noStrike">
              <a:latin typeface="Arial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1980000" y="1620000"/>
            <a:ext cx="8609400" cy="413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000" spc="-1" strike="noStrike">
                <a:latin typeface="Cantarell"/>
              </a:rPr>
              <a:t>What is a scientific pipeline?</a:t>
            </a:r>
            <a:endParaRPr b="0" lang="en-DK" sz="3000" spc="-1" strike="noStrike">
              <a:latin typeface="Arial"/>
            </a:endParaRPr>
          </a:p>
        </p:txBody>
      </p:sp>
      <p:sp>
        <p:nvSpPr>
          <p:cNvPr id="284" name=""/>
          <p:cNvSpPr/>
          <p:nvPr/>
        </p:nvSpPr>
        <p:spPr>
          <a:xfrm>
            <a:off x="5999760" y="3309120"/>
            <a:ext cx="18000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360000" y="1260000"/>
            <a:ext cx="11699280" cy="5039280"/>
          </a:xfrm>
          <a:prstGeom prst="rect">
            <a:avLst/>
          </a:prstGeom>
          <a:ln w="0">
            <a:noFill/>
          </a:ln>
        </p:spPr>
      </p:pic>
      <p:sp>
        <p:nvSpPr>
          <p:cNvPr id="286" name=""/>
          <p:cNvSpPr/>
          <p:nvPr/>
        </p:nvSpPr>
        <p:spPr>
          <a:xfrm>
            <a:off x="7380000" y="2340000"/>
            <a:ext cx="3959280" cy="14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A set of actions which changes the raw data from various sources, to an understandable format so that we can store it and use it for analysis.”</a:t>
            </a:r>
            <a:endParaRPr b="0" lang="en-D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000" spc="-1" strike="noStrike">
                <a:latin typeface="Cantarell"/>
              </a:rPr>
              <a:t>What we were doing before</a:t>
            </a:r>
            <a:endParaRPr b="0" lang="en-DK" sz="3000" spc="-1" strike="noStrike"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1080000" y="3272400"/>
            <a:ext cx="1963440" cy="1226880"/>
          </a:xfrm>
          <a:prstGeom prst="rect">
            <a:avLst/>
          </a:prstGeom>
          <a:ln w="0">
            <a:noFill/>
          </a:ln>
        </p:spPr>
      </p:pic>
      <p:pic>
        <p:nvPicPr>
          <p:cNvPr id="289" name="" descr=""/>
          <p:cNvPicPr/>
          <p:nvPr/>
        </p:nvPicPr>
        <p:blipFill>
          <a:blip r:embed="rId2"/>
          <a:stretch/>
        </p:blipFill>
        <p:spPr>
          <a:xfrm>
            <a:off x="5040000" y="2700000"/>
            <a:ext cx="1979280" cy="1979280"/>
          </a:xfrm>
          <a:prstGeom prst="rect">
            <a:avLst/>
          </a:prstGeom>
          <a:ln w="0">
            <a:noFill/>
          </a:ln>
        </p:spPr>
      </p:pic>
      <p:pic>
        <p:nvPicPr>
          <p:cNvPr id="290" name="" descr=""/>
          <p:cNvPicPr/>
          <p:nvPr/>
        </p:nvPicPr>
        <p:blipFill>
          <a:blip r:embed="rId3"/>
          <a:stretch/>
        </p:blipFill>
        <p:spPr>
          <a:xfrm>
            <a:off x="9180000" y="2537280"/>
            <a:ext cx="2142000" cy="214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000" spc="-1" strike="noStrike">
                <a:latin typeface="Cantarell"/>
              </a:rPr>
              <a:t>Why do we need scientific pipelines?</a:t>
            </a:r>
            <a:endParaRPr b="0" lang="en-DK" sz="3000" spc="-1" strike="noStrike">
              <a:latin typeface="Arial"/>
            </a:endParaRPr>
          </a:p>
        </p:txBody>
      </p:sp>
      <p:sp>
        <p:nvSpPr>
          <p:cNvPr id="292" name=""/>
          <p:cNvSpPr/>
          <p:nvPr/>
        </p:nvSpPr>
        <p:spPr>
          <a:xfrm>
            <a:off x="1620000" y="1800000"/>
            <a:ext cx="2879280" cy="34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3685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Automation</a:t>
            </a:r>
            <a:endParaRPr b="0" lang="en-DK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85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Convenience </a:t>
            </a:r>
            <a:endParaRPr b="0" lang="en-DK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85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Reproducibility</a:t>
            </a:r>
            <a:endParaRPr b="0" lang="en-DK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85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1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Portability</a:t>
            </a:r>
            <a:endParaRPr b="0" lang="en-DK" sz="1800" spc="-1" strike="noStrike">
              <a:latin typeface="Arial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5341680" y="1425960"/>
            <a:ext cx="4737600" cy="415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000" spc="-1" strike="noStrike">
                <a:latin typeface="Cantarell"/>
              </a:rPr>
              <a:t>Workflow managers</a:t>
            </a:r>
            <a:endParaRPr b="0" lang="en-DK" sz="3000" spc="-1" strike="noStrike">
              <a:latin typeface="Arial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1"/>
          <a:stretch/>
        </p:blipFill>
        <p:spPr>
          <a:xfrm>
            <a:off x="7747560" y="4788000"/>
            <a:ext cx="3951720" cy="1151280"/>
          </a:xfrm>
          <a:prstGeom prst="rect">
            <a:avLst/>
          </a:prstGeom>
          <a:ln w="0">
            <a:noFill/>
          </a:ln>
        </p:spPr>
      </p:pic>
      <p:pic>
        <p:nvPicPr>
          <p:cNvPr id="296" name="" descr=""/>
          <p:cNvPicPr/>
          <p:nvPr/>
        </p:nvPicPr>
        <p:blipFill>
          <a:blip r:embed="rId2"/>
          <a:stretch/>
        </p:blipFill>
        <p:spPr>
          <a:xfrm>
            <a:off x="4140000" y="2550240"/>
            <a:ext cx="4474800" cy="2237040"/>
          </a:xfrm>
          <a:prstGeom prst="rect">
            <a:avLst/>
          </a:prstGeom>
          <a:ln w="0">
            <a:noFill/>
          </a:ln>
        </p:spPr>
      </p:pic>
      <p:pic>
        <p:nvPicPr>
          <p:cNvPr id="297" name="" descr=""/>
          <p:cNvPicPr/>
          <p:nvPr/>
        </p:nvPicPr>
        <p:blipFill>
          <a:blip r:embed="rId3"/>
          <a:stretch/>
        </p:blipFill>
        <p:spPr>
          <a:xfrm>
            <a:off x="235080" y="1168200"/>
            <a:ext cx="5344200" cy="189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000" spc="-1" strike="noStrike">
                <a:latin typeface="Cantarell"/>
              </a:rPr>
              <a:t>Snakemake</a:t>
            </a:r>
            <a:endParaRPr b="0" lang="en-DK" sz="3000" spc="-1" strike="noStrike">
              <a:latin typeface="Arial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1"/>
          <a:stretch/>
        </p:blipFill>
        <p:spPr>
          <a:xfrm>
            <a:off x="1620000" y="1800000"/>
            <a:ext cx="4679280" cy="1151280"/>
          </a:xfrm>
          <a:prstGeom prst="rect">
            <a:avLst/>
          </a:prstGeom>
          <a:ln w="0">
            <a:noFill/>
          </a:ln>
        </p:spPr>
      </p:pic>
      <p:sp>
        <p:nvSpPr>
          <p:cNvPr id="300" name=""/>
          <p:cNvSpPr/>
          <p:nvPr/>
        </p:nvSpPr>
        <p:spPr>
          <a:xfrm>
            <a:off x="360000" y="3470040"/>
            <a:ext cx="485928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2f3eea"/>
                </a:solidFill>
                <a:uFillTx/>
                <a:latin typeface="Cantarell"/>
                <a:ea typeface="DejaVu Sans"/>
                <a:hlinkClick r:id="rId2"/>
              </a:rPr>
              <a:t>https://snakemake.readthedocs.io/en/stable/</a:t>
            </a: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Scientific workflow management system</a:t>
            </a: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Working with Python Interpreter</a:t>
            </a: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Rules that define how to create output files from input files</a:t>
            </a: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Readable</a:t>
            </a:r>
            <a:endParaRPr b="0" lang="en-DK" sz="1800" spc="-1" strike="noStrike"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3"/>
          <a:stretch/>
        </p:blipFill>
        <p:spPr>
          <a:xfrm>
            <a:off x="7560000" y="1620000"/>
            <a:ext cx="4037400" cy="2304000"/>
          </a:xfrm>
          <a:prstGeom prst="rect">
            <a:avLst/>
          </a:prstGeom>
          <a:ln w="0">
            <a:noFill/>
          </a:ln>
        </p:spPr>
      </p:pic>
      <p:pic>
        <p:nvPicPr>
          <p:cNvPr id="302" name="" descr=""/>
          <p:cNvPicPr/>
          <p:nvPr/>
        </p:nvPicPr>
        <p:blipFill>
          <a:blip r:embed="rId4"/>
          <a:stretch/>
        </p:blipFill>
        <p:spPr>
          <a:xfrm>
            <a:off x="7920000" y="4407840"/>
            <a:ext cx="3380400" cy="1351440"/>
          </a:xfrm>
          <a:prstGeom prst="rect">
            <a:avLst/>
          </a:prstGeom>
          <a:ln w="0">
            <a:noFill/>
          </a:ln>
        </p:spPr>
      </p:pic>
      <p:sp>
        <p:nvSpPr>
          <p:cNvPr id="303" name=""/>
          <p:cNvSpPr/>
          <p:nvPr/>
        </p:nvSpPr>
        <p:spPr>
          <a:xfrm>
            <a:off x="5040000" y="4680000"/>
            <a:ext cx="4319280" cy="16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Portable</a:t>
            </a: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Scalable</a:t>
            </a:r>
            <a:endParaRPr b="0" lang="en-DK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Snakemake executable → </a:t>
            </a:r>
            <a:r>
              <a:rPr b="1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Snakefile</a:t>
            </a:r>
            <a:endParaRPr b="0" lang="en-D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9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000" spc="-1" strike="noStrike">
                <a:latin typeface="Cantarell"/>
              </a:rPr>
              <a:t>Snakemake – Basic example </a:t>
            </a:r>
            <a:endParaRPr b="0" lang="en-DK" sz="3000" spc="-1" strike="noStrike">
              <a:latin typeface="Arial"/>
            </a:endParaRPr>
          </a:p>
        </p:txBody>
      </p:sp>
      <p:sp>
        <p:nvSpPr>
          <p:cNvPr id="305" name=""/>
          <p:cNvSpPr/>
          <p:nvPr/>
        </p:nvSpPr>
        <p:spPr>
          <a:xfrm>
            <a:off x="720000" y="1418400"/>
            <a:ext cx="5759280" cy="21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rule bwa_map: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1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input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        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"data/genome.fa",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        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"data/samples/A.fastq"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1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output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        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"mapped_reads/A.bam"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1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shell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        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"bwa mem {input} | samtools view -Sb - &gt; {output}"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DK" sz="1500" spc="-1" strike="noStrike">
              <a:latin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7200000" y="1926000"/>
            <a:ext cx="395928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snakemake -np mapped_reads/A.bam</a:t>
            </a:r>
            <a:endParaRPr b="0" lang="en-DK" sz="1500" spc="-1" strike="noStrike">
              <a:latin typeface="Arial"/>
            </a:endParaRPr>
          </a:p>
        </p:txBody>
      </p:sp>
      <p:sp>
        <p:nvSpPr>
          <p:cNvPr id="307" name=""/>
          <p:cNvSpPr/>
          <p:nvPr/>
        </p:nvSpPr>
        <p:spPr>
          <a:xfrm>
            <a:off x="720000" y="4082400"/>
            <a:ext cx="5579280" cy="203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rule bwa_map: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1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input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        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"data/genome.fa",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        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"data/samples/{sample}.fastq"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1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output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       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"mapped_reads/{sample}.bam"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    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1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shell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:</a:t>
            </a:r>
            <a:endParaRPr b="0" lang="en-DK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       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"bwa mem {input} | samtools view -Sb - &gt; {output}"</a:t>
            </a:r>
            <a:endParaRPr b="0" lang="en-DK" sz="1500" spc="-1" strike="noStrike">
              <a:latin typeface="Arial"/>
            </a:endParaRPr>
          </a:p>
        </p:txBody>
      </p:sp>
      <p:sp>
        <p:nvSpPr>
          <p:cNvPr id="308" name=""/>
          <p:cNvSpPr/>
          <p:nvPr/>
        </p:nvSpPr>
        <p:spPr>
          <a:xfrm>
            <a:off x="7200000" y="4680000"/>
            <a:ext cx="395928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500" spc="-1" strike="noStrike">
                <a:solidFill>
                  <a:srgbClr val="000000"/>
                </a:solidFill>
                <a:latin typeface="Cantarell"/>
                <a:ea typeface="DejaVu Sans"/>
              </a:rPr>
              <a:t>snakemake -np mapped_reads/B.bam</a:t>
            </a:r>
            <a:endParaRPr b="0" lang="en-DK" sz="1500" spc="-1" strike="noStrike">
              <a:latin typeface="Arial"/>
            </a:endParaRPr>
          </a:p>
        </p:txBody>
      </p:sp>
      <p:sp>
        <p:nvSpPr>
          <p:cNvPr id="309" name=""/>
          <p:cNvSpPr/>
          <p:nvPr/>
        </p:nvSpPr>
        <p:spPr>
          <a:xfrm>
            <a:off x="3060000" y="1255320"/>
            <a:ext cx="4139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Basic example</a:t>
            </a:r>
            <a:endParaRPr b="0" lang="en-DK" sz="1800" spc="-1" strike="noStrike">
              <a:latin typeface="Arial"/>
            </a:endParaRPr>
          </a:p>
        </p:txBody>
      </p:sp>
      <p:sp>
        <p:nvSpPr>
          <p:cNvPr id="310" name=""/>
          <p:cNvSpPr/>
          <p:nvPr/>
        </p:nvSpPr>
        <p:spPr>
          <a:xfrm>
            <a:off x="2880000" y="3955320"/>
            <a:ext cx="4139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000000"/>
                </a:solidFill>
                <a:latin typeface="Cantarell"/>
                <a:ea typeface="DejaVu Sans"/>
              </a:rPr>
              <a:t>Generalizing the basic example</a:t>
            </a:r>
            <a:endParaRPr b="0" lang="en-DK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993</TotalTime>
  <Application>LibreOffice/7.3.0.3$Linux_X86_64 LibreOffice_project/30$Build-3</Application>
  <AppVersion>15.0000</AppVersion>
  <Words>4</Words>
  <Paragraphs>4</Paragraphs>
  <Company>DTU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2017-07-31T08:31:56Z</dcterms:created>
  <dc:creator>DTU</dc:creator>
  <dc:description/>
  <dc:language>en-US</dc:language>
  <cp:lastModifiedBy/>
  <dcterms:modified xsi:type="dcterms:W3CDTF">2022-03-03T09:27:13Z</dcterms:modified>
  <cp:revision>98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1</vt:i4>
  </property>
  <property fmtid="{D5CDD505-2E9C-101B-9397-08002B2CF9AE}" pid="7" name="PresentationFormat">
    <vt:lpwstr>Custom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3</vt:i4>
  </property>
  <property fmtid="{D5CDD505-2E9C-101B-9397-08002B2CF9AE}" pid="11" name="TemplafyLanguageCode">
    <vt:lpwstr>da-DK</vt:lpwstr>
  </property>
  <property fmtid="{D5CDD505-2E9C-101B-9397-08002B2CF9AE}" pid="12" name="TemplafyTemplateId">
    <vt:lpwstr>636806498818407840</vt:lpwstr>
  </property>
  <property fmtid="{D5CDD505-2E9C-101B-9397-08002B2CF9AE}" pid="13" name="TemplafyTenantId">
    <vt:lpwstr>dtu</vt:lpwstr>
  </property>
  <property fmtid="{D5CDD505-2E9C-101B-9397-08002B2CF9AE}" pid="14" name="TemplafyUserProfileId">
    <vt:lpwstr>637810483366250404</vt:lpwstr>
  </property>
  <property fmtid="{D5CDD505-2E9C-101B-9397-08002B2CF9AE}" pid="15" name="sdIsCodeFreeTemplate">
    <vt:lpwstr>True</vt:lpwstr>
  </property>
</Properties>
</file>