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comments/comment13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x="12190413" cy="6858000"/>
  <p:notesSz cx="6858000" cy="91440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presProps" Target="presProps.xml"/><Relationship Id="rId31" Type="http://schemas.openxmlformats.org/officeDocument/2006/relationships/commentAuthors" Target="commentAuthors.xml"/>
</Relationships>
</file>

<file path=ppt/comments/comment13.xml><?xml version="1.0" encoding="utf-8"?>
<p:cmLst xmlns:p="http://schemas.openxmlformats.org/presentationml/2006/main">
  <p:cm authorId="0" dt="2022-02-22T00:59:47.000000000" idx="1">
    <p:pos x="0" y="0"/>
    <p:text/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move the slide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DK" sz="2000" spc="-1" strike="noStrike">
                <a:latin typeface="Arial"/>
              </a:rPr>
              <a:t>Click to edit the notes format</a:t>
            </a:r>
            <a:endParaRPr b="0" lang="en-DK" sz="20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DK" sz="1400" spc="-1" strike="noStrike">
                <a:latin typeface="Times New Roman"/>
              </a:rPr>
              <a:t>&lt;header&gt;</a:t>
            </a:r>
            <a:endParaRPr b="0" lang="en-DK" sz="1400" spc="-1" strike="noStrike">
              <a:latin typeface="Times New Roman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DK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DK" sz="1400" spc="-1" strike="noStrike">
                <a:latin typeface="Times New Roman"/>
              </a:rPr>
              <a:t>&lt;date/time&gt;</a:t>
            </a:r>
            <a:endParaRPr b="0" lang="en-DK" sz="1400" spc="-1" strike="noStrike">
              <a:latin typeface="Times New Roman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DK" sz="1400" spc="-1" strike="noStrike">
                <a:latin typeface="Times New Roman"/>
              </a:defRPr>
            </a:lvl1pPr>
          </a:lstStyle>
          <a:p>
            <a:r>
              <a:rPr b="0" lang="en-DK" sz="1400" spc="-1" strike="noStrike">
                <a:latin typeface="Times New Roman"/>
              </a:rPr>
              <a:t>&lt;footer&gt;</a:t>
            </a:r>
            <a:endParaRPr b="0" lang="en-DK" sz="1400" spc="-1" strike="noStrike">
              <a:latin typeface="Times New Roman"/>
            </a:endParaRPr>
          </a:p>
        </p:txBody>
      </p:sp>
      <p:sp>
        <p:nvSpPr>
          <p:cNvPr id="275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DK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3715440-0AF6-4282-91C4-442FD94AB273}" type="slidenum">
              <a:rPr b="0" lang="en-DK" sz="1400" spc="-1" strike="noStrike">
                <a:latin typeface="Times New Roman"/>
              </a:rPr>
              <a:t>&lt;number&gt;</a:t>
            </a:fld>
            <a:endParaRPr b="0" lang="en-D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1920" cy="3427920"/>
          </a:xfrm>
          <a:prstGeom prst="rect">
            <a:avLst/>
          </a:prstGeom>
          <a:ln w="0">
            <a:noFill/>
          </a:ln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1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DK" sz="2000" spc="-1" strike="noStrike">
              <a:latin typeface="Arial"/>
            </a:endParaRPr>
          </a:p>
        </p:txBody>
      </p:sp>
      <p:sp>
        <p:nvSpPr>
          <p:cNvPr id="392" name="TextShape 3"/>
          <p:cNvSpPr/>
          <p:nvPr/>
        </p:nvSpPr>
        <p:spPr>
          <a:xfrm>
            <a:off x="3886200" y="868680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992439CF-98D2-47EC-98B0-E6044EAF842A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DK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892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800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892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800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892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800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892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800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31892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802800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/>
          </p:nvPr>
        </p:nvSpPr>
        <p:spPr>
          <a:xfrm>
            <a:off x="431892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/>
          </p:nvPr>
        </p:nvSpPr>
        <p:spPr>
          <a:xfrm>
            <a:off x="802800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31892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802800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/>
          </p:nvPr>
        </p:nvSpPr>
        <p:spPr>
          <a:xfrm>
            <a:off x="431892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81" name="PlaceHolder 7"/>
          <p:cNvSpPr>
            <a:spLocks noGrp="1"/>
          </p:cNvSpPr>
          <p:nvPr>
            <p:ph/>
          </p:nvPr>
        </p:nvSpPr>
        <p:spPr>
          <a:xfrm>
            <a:off x="802800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31892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802800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24" name="PlaceHolder 6"/>
          <p:cNvSpPr>
            <a:spLocks noGrp="1"/>
          </p:cNvSpPr>
          <p:nvPr>
            <p:ph/>
          </p:nvPr>
        </p:nvSpPr>
        <p:spPr>
          <a:xfrm>
            <a:off x="431892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25" name="PlaceHolder 7"/>
          <p:cNvSpPr>
            <a:spLocks noGrp="1"/>
          </p:cNvSpPr>
          <p:nvPr>
            <p:ph/>
          </p:nvPr>
        </p:nvSpPr>
        <p:spPr>
          <a:xfrm>
            <a:off x="802800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31892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802800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/>
          </p:nvPr>
        </p:nvSpPr>
        <p:spPr>
          <a:xfrm>
            <a:off x="431892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/>
          </p:nvPr>
        </p:nvSpPr>
        <p:spPr>
          <a:xfrm>
            <a:off x="802800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252000" y="252000"/>
            <a:ext cx="418680" cy="610920"/>
          </a:xfrm>
          <a:custGeom>
            <a:avLst/>
            <a:gdLst/>
            <a:ahLst/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79238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541200"/>
            <a:ext cx="12192120" cy="315720"/>
          </a:xfrm>
          <a:prstGeom prst="rect">
            <a:avLst/>
          </a:prstGeom>
          <a:solidFill>
            <a:srgbClr val="79238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774800" y="6541200"/>
            <a:ext cx="339588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DTU Fødevareinstituttet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3" name="CustomShape 4" hidden="1"/>
          <p:cNvSpPr/>
          <p:nvPr/>
        </p:nvSpPr>
        <p:spPr>
          <a:xfrm>
            <a:off x="251280" y="6541200"/>
            <a:ext cx="1103040" cy="315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spcBef>
                <a:spcPts val="349"/>
              </a:spcBef>
              <a:buNone/>
            </a:pPr>
            <a:r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21. februar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4" name="CustomShape 5" hidden="1"/>
          <p:cNvSpPr/>
          <p:nvPr/>
        </p:nvSpPr>
        <p:spPr>
          <a:xfrm>
            <a:off x="5591160" y="6541200"/>
            <a:ext cx="54950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spcBef>
                <a:spcPts val="349"/>
              </a:spcBef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Week 4: Making your own WGS pipeline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5" name="CustomShape 6" hidden="1"/>
          <p:cNvSpPr/>
          <p:nvPr/>
        </p:nvSpPr>
        <p:spPr>
          <a:xfrm>
            <a:off x="0" y="0"/>
            <a:ext cx="12192120" cy="49320"/>
          </a:xfrm>
          <a:prstGeom prst="rect">
            <a:avLst/>
          </a:prstGeom>
          <a:solidFill>
            <a:srgbClr val="79238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0" y="-3600"/>
            <a:ext cx="12192120" cy="6860520"/>
          </a:xfrm>
          <a:prstGeom prst="rect">
            <a:avLst/>
          </a:prstGeom>
          <a:solidFill>
            <a:srgbClr val="79238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11"/>
          <p:cNvSpPr/>
          <p:nvPr/>
        </p:nvSpPr>
        <p:spPr>
          <a:xfrm>
            <a:off x="4870440" y="1651320"/>
            <a:ext cx="2387160" cy="3482280"/>
          </a:xfrm>
          <a:custGeom>
            <a:avLst/>
            <a:gdLst/>
            <a:ahLst/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edit the title text format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3200" spc="-1" strike="noStrike">
                <a:latin typeface="Arial"/>
              </a:rPr>
              <a:t>Click to edit the outline text format</a:t>
            </a:r>
            <a:endParaRPr b="0" lang="en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800" spc="-1" strike="noStrike">
                <a:latin typeface="Arial"/>
              </a:rPr>
              <a:t>Second Outline Level</a:t>
            </a:r>
            <a:endParaRPr b="0" lang="en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400" spc="-1" strike="noStrike">
                <a:latin typeface="Arial"/>
              </a:rPr>
              <a:t>Third Outline Level</a:t>
            </a:r>
            <a:endParaRPr b="0" lang="en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000" spc="-1" strike="noStrike">
                <a:latin typeface="Arial"/>
              </a:rPr>
              <a:t>Fourth Outline Level</a:t>
            </a:r>
            <a:endParaRPr b="0" lang="en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Fifth Outline Level</a:t>
            </a:r>
            <a:endParaRPr b="0" lang="en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Sixth Outline Level</a:t>
            </a:r>
            <a:endParaRPr b="0" lang="en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Seventh Outline Level</a:t>
            </a:r>
            <a:endParaRPr b="0" lang="en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9238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252000" y="252000"/>
            <a:ext cx="418680" cy="610920"/>
          </a:xfrm>
          <a:custGeom>
            <a:avLst/>
            <a:gdLst/>
            <a:ahLst/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79238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0" y="6541200"/>
            <a:ext cx="12192120" cy="315720"/>
          </a:xfrm>
          <a:prstGeom prst="rect">
            <a:avLst/>
          </a:prstGeom>
          <a:solidFill>
            <a:srgbClr val="79238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>
            <a:off x="1774800" y="6541200"/>
            <a:ext cx="339588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DTU Fødevareinstituttet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251280" y="6541200"/>
            <a:ext cx="1103040" cy="315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spcBef>
                <a:spcPts val="349"/>
              </a:spcBef>
              <a:buNone/>
            </a:pPr>
            <a:r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21. februar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5591160" y="6541200"/>
            <a:ext cx="54950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spcBef>
                <a:spcPts val="349"/>
              </a:spcBef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Week 4: Making your own WGS pipeline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0" y="0"/>
            <a:ext cx="12192120" cy="49320"/>
          </a:xfrm>
          <a:prstGeom prst="rect">
            <a:avLst/>
          </a:prstGeom>
          <a:solidFill>
            <a:srgbClr val="79238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7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rgbClr val="79238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8"/>
          <p:cNvSpPr/>
          <p:nvPr/>
        </p:nvSpPr>
        <p:spPr>
          <a:xfrm>
            <a:off x="252000" y="252000"/>
            <a:ext cx="418680" cy="610920"/>
          </a:xfrm>
          <a:custGeom>
            <a:avLst/>
            <a:gdLst/>
            <a:ahLst/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edit the title text format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3200" spc="-1" strike="noStrike">
                <a:latin typeface="Arial"/>
              </a:rPr>
              <a:t>Click to edit the outline text format</a:t>
            </a:r>
            <a:endParaRPr b="0" lang="en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800" spc="-1" strike="noStrike">
                <a:latin typeface="Arial"/>
              </a:rPr>
              <a:t>Second Outline Level</a:t>
            </a:r>
            <a:endParaRPr b="0" lang="en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400" spc="-1" strike="noStrike">
                <a:latin typeface="Arial"/>
              </a:rPr>
              <a:t>Third Outline Level</a:t>
            </a:r>
            <a:endParaRPr b="0" lang="en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000" spc="-1" strike="noStrike">
                <a:latin typeface="Arial"/>
              </a:rPr>
              <a:t>Fourth Outline Level</a:t>
            </a:r>
            <a:endParaRPr b="0" lang="en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Fifth Outline Level</a:t>
            </a:r>
            <a:endParaRPr b="0" lang="en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Sixth Outline Level</a:t>
            </a:r>
            <a:endParaRPr b="0" lang="en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Seventh Outline Level</a:t>
            </a:r>
            <a:endParaRPr b="0" lang="en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52000" y="252000"/>
            <a:ext cx="418680" cy="610920"/>
          </a:xfrm>
          <a:custGeom>
            <a:avLst/>
            <a:gdLst/>
            <a:ahLst/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79238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0" y="6541200"/>
            <a:ext cx="12192120" cy="315720"/>
          </a:xfrm>
          <a:prstGeom prst="rect">
            <a:avLst/>
          </a:prstGeom>
          <a:solidFill>
            <a:srgbClr val="79238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1774800" y="6541200"/>
            <a:ext cx="339588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DTU Fødevareinstituttet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251280" y="6541200"/>
            <a:ext cx="1103040" cy="315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spcBef>
                <a:spcPts val="349"/>
              </a:spcBef>
              <a:buNone/>
            </a:pPr>
            <a:r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21. februar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5591160" y="6541200"/>
            <a:ext cx="54950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spcBef>
                <a:spcPts val="349"/>
              </a:spcBef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Week 4: Making your own WGS pipeline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0" y="0"/>
            <a:ext cx="12192120" cy="49320"/>
          </a:xfrm>
          <a:prstGeom prst="rect">
            <a:avLst/>
          </a:prstGeom>
          <a:solidFill>
            <a:srgbClr val="79238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edit the title text format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3200" spc="-1" strike="noStrike">
                <a:latin typeface="Arial"/>
              </a:rPr>
              <a:t>Click to edit the outline text format</a:t>
            </a:r>
            <a:endParaRPr b="0" lang="en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800" spc="-1" strike="noStrike">
                <a:latin typeface="Arial"/>
              </a:rPr>
              <a:t>Second Outline Level</a:t>
            </a:r>
            <a:endParaRPr b="0" lang="en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400" spc="-1" strike="noStrike">
                <a:latin typeface="Arial"/>
              </a:rPr>
              <a:t>Third Outline Level</a:t>
            </a:r>
            <a:endParaRPr b="0" lang="en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000" spc="-1" strike="noStrike">
                <a:latin typeface="Arial"/>
              </a:rPr>
              <a:t>Fourth Outline Level</a:t>
            </a:r>
            <a:endParaRPr b="0" lang="en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Fifth Outline Level</a:t>
            </a:r>
            <a:endParaRPr b="0" lang="en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Sixth Outline Level</a:t>
            </a:r>
            <a:endParaRPr b="0" lang="en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Seventh Outline Level</a:t>
            </a:r>
            <a:endParaRPr b="0" lang="en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52000" y="252000"/>
            <a:ext cx="418680" cy="610920"/>
          </a:xfrm>
          <a:custGeom>
            <a:avLst/>
            <a:gdLst/>
            <a:ahLst/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79238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"/>
          <p:cNvSpPr/>
          <p:nvPr/>
        </p:nvSpPr>
        <p:spPr>
          <a:xfrm>
            <a:off x="0" y="6541200"/>
            <a:ext cx="12192120" cy="315720"/>
          </a:xfrm>
          <a:prstGeom prst="rect">
            <a:avLst/>
          </a:prstGeom>
          <a:solidFill>
            <a:srgbClr val="79238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1774800" y="6541200"/>
            <a:ext cx="339588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DTU Fødevareinstituttet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251280" y="6541200"/>
            <a:ext cx="1103040" cy="315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spcBef>
                <a:spcPts val="349"/>
              </a:spcBef>
              <a:buNone/>
            </a:pPr>
            <a:r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21. februar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5591160" y="6541200"/>
            <a:ext cx="54950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spcBef>
                <a:spcPts val="349"/>
              </a:spcBef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Week 4: Making your own WGS pipeline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0" y="0"/>
            <a:ext cx="12192120" cy="49320"/>
          </a:xfrm>
          <a:prstGeom prst="rect">
            <a:avLst/>
          </a:prstGeom>
          <a:solidFill>
            <a:srgbClr val="79238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DK" sz="1800" spc="-1" strike="noStrike">
                <a:latin typeface="Arial"/>
              </a:rPr>
              <a:t>Click to edit the title text format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800" spc="-1" strike="noStrike">
                <a:latin typeface="Arial"/>
              </a:rPr>
              <a:t>Click to edit the outline text format</a:t>
            </a:r>
            <a:endParaRPr b="0" lang="en-DK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1800" spc="-1" strike="noStrike">
                <a:latin typeface="Arial"/>
              </a:rPr>
              <a:t>Second Outline Level</a:t>
            </a:r>
            <a:endParaRPr b="0" lang="en-DK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800" spc="-1" strike="noStrike">
                <a:latin typeface="Arial"/>
              </a:rPr>
              <a:t>Third Outline Level</a:t>
            </a:r>
            <a:endParaRPr b="0" lang="en-DK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1800" spc="-1" strike="noStrike">
                <a:latin typeface="Arial"/>
              </a:rPr>
              <a:t>Fourth Outline Level</a:t>
            </a:r>
            <a:endParaRPr b="0" lang="en-DK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800" spc="-1" strike="noStrike">
                <a:latin typeface="Arial"/>
              </a:rPr>
              <a:t>Fifth Outline Level</a:t>
            </a:r>
            <a:endParaRPr b="0" lang="en-DK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800" spc="-1" strike="noStrike">
                <a:latin typeface="Arial"/>
              </a:rPr>
              <a:t>Sixth Outline Level</a:t>
            </a:r>
            <a:endParaRPr b="0" lang="en-DK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800" spc="-1" strike="noStrike">
                <a:latin typeface="Arial"/>
              </a:rPr>
              <a:t>Seventh Outline Level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800" spc="-1" strike="noStrike">
                <a:latin typeface="Arial"/>
              </a:rPr>
              <a:t>Click to edit the outline text format</a:t>
            </a:r>
            <a:endParaRPr b="0" lang="en-DK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1800" spc="-1" strike="noStrike">
                <a:latin typeface="Arial"/>
              </a:rPr>
              <a:t>Second Outline Level</a:t>
            </a:r>
            <a:endParaRPr b="0" lang="en-DK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800" spc="-1" strike="noStrike">
                <a:latin typeface="Arial"/>
              </a:rPr>
              <a:t>Third Outline Level</a:t>
            </a:r>
            <a:endParaRPr b="0" lang="en-DK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1800" spc="-1" strike="noStrike">
                <a:latin typeface="Arial"/>
              </a:rPr>
              <a:t>Fourth Outline Level</a:t>
            </a:r>
            <a:endParaRPr b="0" lang="en-DK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800" spc="-1" strike="noStrike">
                <a:latin typeface="Arial"/>
              </a:rPr>
              <a:t>Fifth Outline Level</a:t>
            </a:r>
            <a:endParaRPr b="0" lang="en-DK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800" spc="-1" strike="noStrike">
                <a:latin typeface="Arial"/>
              </a:rPr>
              <a:t>Sixth Outline Level</a:t>
            </a:r>
            <a:endParaRPr b="0" lang="en-DK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800" spc="-1" strike="noStrike">
                <a:latin typeface="Arial"/>
              </a:rPr>
              <a:t>Seventh Outline Level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31240" y="3682080"/>
            <a:ext cx="5353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800" spc="-1" strike="noStrike">
                <a:latin typeface="Arial"/>
              </a:rPr>
              <a:t>Click to edit the outline text format</a:t>
            </a:r>
            <a:endParaRPr b="0" lang="en-DK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1800" spc="-1" strike="noStrike">
                <a:latin typeface="Arial"/>
              </a:rPr>
              <a:t>Second Outline Level</a:t>
            </a:r>
            <a:endParaRPr b="0" lang="en-DK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800" spc="-1" strike="noStrike">
                <a:latin typeface="Arial"/>
              </a:rPr>
              <a:t>Third Outline Level</a:t>
            </a:r>
            <a:endParaRPr b="0" lang="en-DK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1800" spc="-1" strike="noStrike">
                <a:latin typeface="Arial"/>
              </a:rPr>
              <a:t>Fourth Outline Level</a:t>
            </a:r>
            <a:endParaRPr b="0" lang="en-DK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800" spc="-1" strike="noStrike">
                <a:latin typeface="Arial"/>
              </a:rPr>
              <a:t>Fifth Outline Level</a:t>
            </a:r>
            <a:endParaRPr b="0" lang="en-DK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800" spc="-1" strike="noStrike">
                <a:latin typeface="Arial"/>
              </a:rPr>
              <a:t>Sixth Outline Level</a:t>
            </a:r>
            <a:endParaRPr b="0" lang="en-DK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800" spc="-1" strike="noStrike">
                <a:latin typeface="Arial"/>
              </a:rPr>
              <a:t>Seventh Outline Level</a:t>
            </a:r>
            <a:endParaRPr b="0" lang="en-DK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252000" y="252000"/>
            <a:ext cx="418680" cy="610920"/>
          </a:xfrm>
          <a:custGeom>
            <a:avLst/>
            <a:gdLst/>
            <a:ahLst/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79238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"/>
          <p:cNvSpPr/>
          <p:nvPr/>
        </p:nvSpPr>
        <p:spPr>
          <a:xfrm>
            <a:off x="0" y="6541200"/>
            <a:ext cx="12192120" cy="315720"/>
          </a:xfrm>
          <a:prstGeom prst="rect">
            <a:avLst/>
          </a:prstGeom>
          <a:solidFill>
            <a:srgbClr val="79238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"/>
          <p:cNvSpPr/>
          <p:nvPr/>
        </p:nvSpPr>
        <p:spPr>
          <a:xfrm>
            <a:off x="1774800" y="6541200"/>
            <a:ext cx="339588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DTU Fødevareinstituttet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251280" y="6541200"/>
            <a:ext cx="1103040" cy="315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spcBef>
                <a:spcPts val="349"/>
              </a:spcBef>
              <a:buNone/>
            </a:pPr>
            <a:r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21. februar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5591160" y="6541200"/>
            <a:ext cx="54950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spcBef>
                <a:spcPts val="349"/>
              </a:spcBef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Week 4: Making your own WGS pipeline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0" y="0"/>
            <a:ext cx="12192120" cy="49320"/>
          </a:xfrm>
          <a:prstGeom prst="rect">
            <a:avLst/>
          </a:prstGeom>
          <a:solidFill>
            <a:srgbClr val="79238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DK" sz="1800" spc="-1" strike="noStrike">
                <a:latin typeface="Arial"/>
              </a:rPr>
              <a:t>Click to edit the title text format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800" spc="-1" strike="noStrike">
                <a:latin typeface="Arial"/>
              </a:rPr>
              <a:t>Click to edit the outline text format</a:t>
            </a:r>
            <a:endParaRPr b="0" lang="en-DK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1800" spc="-1" strike="noStrike">
                <a:latin typeface="Arial"/>
              </a:rPr>
              <a:t>Second Outline Level</a:t>
            </a:r>
            <a:endParaRPr b="0" lang="en-DK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800" spc="-1" strike="noStrike">
                <a:latin typeface="Arial"/>
              </a:rPr>
              <a:t>Third Outline Level</a:t>
            </a:r>
            <a:endParaRPr b="0" lang="en-DK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1800" spc="-1" strike="noStrike">
                <a:latin typeface="Arial"/>
              </a:rPr>
              <a:t>Fourth Outline Level</a:t>
            </a:r>
            <a:endParaRPr b="0" lang="en-DK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800" spc="-1" strike="noStrike">
                <a:latin typeface="Arial"/>
              </a:rPr>
              <a:t>Fifth Outline Level</a:t>
            </a:r>
            <a:endParaRPr b="0" lang="en-DK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800" spc="-1" strike="noStrike">
                <a:latin typeface="Arial"/>
              </a:rPr>
              <a:t>Sixth Outline Level</a:t>
            </a:r>
            <a:endParaRPr b="0" lang="en-DK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800" spc="-1" strike="noStrike">
                <a:latin typeface="Arial"/>
              </a:rPr>
              <a:t>Seventh Outline Level</a:t>
            </a:r>
            <a:endParaRPr b="0" lang="en-DK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252000" y="252000"/>
            <a:ext cx="418680" cy="610920"/>
          </a:xfrm>
          <a:custGeom>
            <a:avLst/>
            <a:gdLst/>
            <a:ahLst/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79238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"/>
          <p:cNvSpPr/>
          <p:nvPr/>
        </p:nvSpPr>
        <p:spPr>
          <a:xfrm>
            <a:off x="0" y="6541200"/>
            <a:ext cx="12192120" cy="315720"/>
          </a:xfrm>
          <a:prstGeom prst="rect">
            <a:avLst/>
          </a:prstGeom>
          <a:solidFill>
            <a:srgbClr val="79238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"/>
          <p:cNvSpPr/>
          <p:nvPr/>
        </p:nvSpPr>
        <p:spPr>
          <a:xfrm>
            <a:off x="1774800" y="6541200"/>
            <a:ext cx="339588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DTU Fødevareinstituttet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251280" y="6541200"/>
            <a:ext cx="1103040" cy="315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spcBef>
                <a:spcPts val="349"/>
              </a:spcBef>
              <a:buNone/>
            </a:pPr>
            <a:r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21. februar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30" name="CustomShape 5"/>
          <p:cNvSpPr/>
          <p:nvPr/>
        </p:nvSpPr>
        <p:spPr>
          <a:xfrm>
            <a:off x="5591160" y="6541200"/>
            <a:ext cx="54950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spcBef>
                <a:spcPts val="349"/>
              </a:spcBef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Week 4: Making your own WGS pipeline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31" name="CustomShape 6"/>
          <p:cNvSpPr/>
          <p:nvPr/>
        </p:nvSpPr>
        <p:spPr>
          <a:xfrm>
            <a:off x="0" y="0"/>
            <a:ext cx="12192120" cy="49320"/>
          </a:xfrm>
          <a:prstGeom prst="rect">
            <a:avLst/>
          </a:prstGeom>
          <a:solidFill>
            <a:srgbClr val="79238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edit the title text format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3200" spc="-1" strike="noStrike">
                <a:latin typeface="Arial"/>
              </a:rPr>
              <a:t>Click to edit the outline text format</a:t>
            </a:r>
            <a:endParaRPr b="0" lang="en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800" spc="-1" strike="noStrike">
                <a:latin typeface="Arial"/>
              </a:rPr>
              <a:t>Second Outline Level</a:t>
            </a:r>
            <a:endParaRPr b="0" lang="en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400" spc="-1" strike="noStrike">
                <a:latin typeface="Arial"/>
              </a:rPr>
              <a:t>Third Outline Level</a:t>
            </a:r>
            <a:endParaRPr b="0" lang="en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000" spc="-1" strike="noStrike">
                <a:latin typeface="Arial"/>
              </a:rPr>
              <a:t>Fourth Outline Level</a:t>
            </a:r>
            <a:endParaRPr b="0" lang="en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Fifth Outline Level</a:t>
            </a:r>
            <a:endParaRPr b="0" lang="en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Sixth Outline Level</a:t>
            </a:r>
            <a:endParaRPr b="0" lang="en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Seventh Outline Level</a:t>
            </a:r>
            <a:endParaRPr b="0" lang="en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49.xml"/><Relationship Id="rId5" Type="http://schemas.openxmlformats.org/officeDocument/2006/relationships/comments" Target="../comments/commen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https://snakemake.readthedocs.io/en/stable/" TargetMode="Externa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/>
          <p:nvPr/>
        </p:nvSpPr>
        <p:spPr>
          <a:xfrm>
            <a:off x="0" y="69120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TextShape 2"/>
          <p:cNvSpPr/>
          <p:nvPr/>
        </p:nvSpPr>
        <p:spPr>
          <a:xfrm rot="10800000">
            <a:off x="11939400" y="7229520"/>
            <a:ext cx="4316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349"/>
              </a:spcBef>
              <a:buNone/>
            </a:pPr>
            <a:fld id="{19EFB103-045A-49DD-89DB-3120237AB34C}" type="slidenum">
              <a:rPr b="1" lang="en-US" sz="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DK" sz="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/>
          <p:nvPr/>
        </p:nvSpPr>
        <p:spPr>
          <a:xfrm>
            <a:off x="1774800" y="426240"/>
            <a:ext cx="9311400" cy="9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Time to create your own Finder</a:t>
            </a:r>
            <a:endParaRPr b="0" lang="en-DK" sz="3000" spc="-1" strike="noStrike">
              <a:latin typeface="Arial"/>
            </a:endParaRPr>
          </a:p>
        </p:txBody>
      </p:sp>
      <p:sp>
        <p:nvSpPr>
          <p:cNvPr id="344" name="TextShape 2"/>
          <p:cNvSpPr/>
          <p:nvPr/>
        </p:nvSpPr>
        <p:spPr>
          <a:xfrm>
            <a:off x="1774800" y="1706400"/>
            <a:ext cx="9311400" cy="45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your knowledge of today and the previous weeks to create a Finder to investigate the data of the publication of ResFinder</a:t>
            </a:r>
            <a:endParaRPr b="0" lang="en-DK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Benefit from not being restrained by ResFinder code. You can report Depth when using reads!</a:t>
            </a:r>
            <a:endParaRPr b="0" lang="en-DK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Two exercises:</a:t>
            </a:r>
            <a:endParaRPr b="0" lang="en-DK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does changing Identity/Template Coverage/(Depth) affects our predictions?</a:t>
            </a:r>
            <a:endParaRPr b="0" lang="en-DK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Investigate why the wrong predictions of ResFinder-4.0</a:t>
            </a: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DK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have not found the answer to these questions. So we are looking forward to your conclusions!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345" name="TextShape 3"/>
          <p:cNvSpPr/>
          <p:nvPr/>
        </p:nvSpPr>
        <p:spPr>
          <a:xfrm>
            <a:off x="0" y="69120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TextShape 4"/>
          <p:cNvSpPr/>
          <p:nvPr/>
        </p:nvSpPr>
        <p:spPr>
          <a:xfrm>
            <a:off x="11506320" y="6541200"/>
            <a:ext cx="4316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349"/>
              </a:spcBef>
              <a:buNone/>
            </a:pPr>
            <a:fld id="{CA54D93D-CA07-49DA-8732-2C935DC935F7}" type="slidenum"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 b="0" lang="en-DK" sz="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5"/>
          <p:cNvSpPr/>
          <p:nvPr/>
        </p:nvSpPr>
        <p:spPr>
          <a:xfrm>
            <a:off x="1774800" y="428040"/>
            <a:ext cx="9311400" cy="9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DK" sz="1800" spc="-1" strike="noStrike">
              <a:latin typeface="Arial"/>
            </a:endParaRPr>
          </a:p>
        </p:txBody>
      </p:sp>
      <p:sp>
        <p:nvSpPr>
          <p:cNvPr id="348" name=""/>
          <p:cNvSpPr/>
          <p:nvPr/>
        </p:nvSpPr>
        <p:spPr>
          <a:xfrm>
            <a:off x="2700000" y="679320"/>
            <a:ext cx="7559640" cy="94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Cantarell"/>
              </a:rPr>
              <a:t>Creating a pipeline for WGS analysis</a:t>
            </a:r>
            <a:endParaRPr b="0" lang="en-DK" sz="3000" spc="-1" strike="noStrike">
              <a:latin typeface="Arial"/>
            </a:endParaRPr>
          </a:p>
        </p:txBody>
      </p:sp>
      <p:pic>
        <p:nvPicPr>
          <p:cNvPr id="349" name="" descr=""/>
          <p:cNvPicPr/>
          <p:nvPr/>
        </p:nvPicPr>
        <p:blipFill>
          <a:blip r:embed="rId1"/>
          <a:stretch/>
        </p:blipFill>
        <p:spPr>
          <a:xfrm>
            <a:off x="1980000" y="1620000"/>
            <a:ext cx="8609760" cy="413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000" spc="-1" strike="noStrike">
                <a:latin typeface="Cantarell"/>
              </a:rPr>
              <a:t>What is a scientific pipeline?</a:t>
            </a:r>
            <a:endParaRPr b="0" lang="en-DK" sz="3000" spc="-1" strike="noStrike">
              <a:latin typeface="Arial"/>
            </a:endParaRPr>
          </a:p>
        </p:txBody>
      </p:sp>
      <p:sp>
        <p:nvSpPr>
          <p:cNvPr id="351" name=""/>
          <p:cNvSpPr/>
          <p:nvPr/>
        </p:nvSpPr>
        <p:spPr>
          <a:xfrm>
            <a:off x="5999760" y="330912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2" name="" descr=""/>
          <p:cNvPicPr/>
          <p:nvPr/>
        </p:nvPicPr>
        <p:blipFill>
          <a:blip r:embed="rId1"/>
          <a:stretch/>
        </p:blipFill>
        <p:spPr>
          <a:xfrm>
            <a:off x="360000" y="1260000"/>
            <a:ext cx="11699640" cy="5039640"/>
          </a:xfrm>
          <a:prstGeom prst="rect">
            <a:avLst/>
          </a:prstGeom>
          <a:ln w="0">
            <a:noFill/>
          </a:ln>
        </p:spPr>
      </p:pic>
      <p:sp>
        <p:nvSpPr>
          <p:cNvPr id="353" name=""/>
          <p:cNvSpPr/>
          <p:nvPr/>
        </p:nvSpPr>
        <p:spPr>
          <a:xfrm>
            <a:off x="7380000" y="2340000"/>
            <a:ext cx="3959640" cy="14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1800" spc="-1" strike="noStrike">
                <a:latin typeface="Cantarell"/>
              </a:rPr>
              <a:t>A set of actions which changes the raw data from various sources, to an understandable format so that we can store it and use it for analysis.”</a:t>
            </a:r>
            <a:endParaRPr b="0" lang="en-D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000" spc="-1" strike="noStrike">
                <a:latin typeface="Cantarell"/>
              </a:rPr>
              <a:t>What we were doing before</a:t>
            </a:r>
            <a:endParaRPr b="0" lang="en-DK" sz="3000" spc="-1" strike="noStrike">
              <a:latin typeface="Arial"/>
            </a:endParaRPr>
          </a:p>
        </p:txBody>
      </p:sp>
      <p:pic>
        <p:nvPicPr>
          <p:cNvPr id="355" name="" descr=""/>
          <p:cNvPicPr/>
          <p:nvPr/>
        </p:nvPicPr>
        <p:blipFill>
          <a:blip r:embed="rId1"/>
          <a:stretch/>
        </p:blipFill>
        <p:spPr>
          <a:xfrm>
            <a:off x="1080000" y="3272400"/>
            <a:ext cx="1963800" cy="1227240"/>
          </a:xfrm>
          <a:prstGeom prst="rect">
            <a:avLst/>
          </a:prstGeom>
          <a:ln w="0">
            <a:noFill/>
          </a:ln>
        </p:spPr>
      </p:pic>
      <p:pic>
        <p:nvPicPr>
          <p:cNvPr id="356" name="" descr=""/>
          <p:cNvPicPr/>
          <p:nvPr/>
        </p:nvPicPr>
        <p:blipFill>
          <a:blip r:embed="rId2"/>
          <a:stretch/>
        </p:blipFill>
        <p:spPr>
          <a:xfrm>
            <a:off x="5040000" y="2700000"/>
            <a:ext cx="1979640" cy="1979640"/>
          </a:xfrm>
          <a:prstGeom prst="rect">
            <a:avLst/>
          </a:prstGeom>
          <a:ln w="0">
            <a:noFill/>
          </a:ln>
        </p:spPr>
      </p:pic>
      <p:pic>
        <p:nvPicPr>
          <p:cNvPr id="357" name="" descr=""/>
          <p:cNvPicPr/>
          <p:nvPr/>
        </p:nvPicPr>
        <p:blipFill>
          <a:blip r:embed="rId3"/>
          <a:stretch/>
        </p:blipFill>
        <p:spPr>
          <a:xfrm>
            <a:off x="9180000" y="2537280"/>
            <a:ext cx="2142360" cy="214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000" spc="-1" strike="noStrike">
                <a:latin typeface="Cantarell"/>
              </a:rPr>
              <a:t>Why do we need scientific pipelines?</a:t>
            </a:r>
            <a:endParaRPr b="0" lang="en-DK" sz="3000" spc="-1" strike="noStrike">
              <a:latin typeface="Arial"/>
            </a:endParaRPr>
          </a:p>
        </p:txBody>
      </p:sp>
      <p:sp>
        <p:nvSpPr>
          <p:cNvPr id="359" name=""/>
          <p:cNvSpPr/>
          <p:nvPr/>
        </p:nvSpPr>
        <p:spPr>
          <a:xfrm>
            <a:off x="1620000" y="1800000"/>
            <a:ext cx="287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3685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latin typeface="Cantarell"/>
              </a:rPr>
              <a:t>Automation</a:t>
            </a:r>
            <a:endParaRPr b="0" lang="en-DK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85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latin typeface="Cantarell"/>
              </a:rPr>
              <a:t>Convenience </a:t>
            </a:r>
            <a:endParaRPr b="0" lang="en-DK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85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latin typeface="Cantarell"/>
              </a:rPr>
              <a:t>Reproducibility</a:t>
            </a:r>
            <a:endParaRPr b="0" lang="en-DK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85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latin typeface="Cantarell"/>
              </a:rPr>
              <a:t>Portability</a:t>
            </a:r>
            <a:endParaRPr b="0" lang="en-DK" sz="1800" spc="-1" strike="noStrike">
              <a:latin typeface="Arial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1"/>
          <a:stretch/>
        </p:blipFill>
        <p:spPr>
          <a:xfrm>
            <a:off x="5341680" y="1425960"/>
            <a:ext cx="4737960" cy="415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000" spc="-1" strike="noStrike">
                <a:latin typeface="Cantarell"/>
              </a:rPr>
              <a:t>Workflow managers</a:t>
            </a:r>
            <a:endParaRPr b="0" lang="en-DK" sz="3000" spc="-1" strike="noStrike">
              <a:latin typeface="Arial"/>
            </a:endParaRPr>
          </a:p>
        </p:txBody>
      </p:sp>
      <p:pic>
        <p:nvPicPr>
          <p:cNvPr id="362" name="" descr=""/>
          <p:cNvPicPr/>
          <p:nvPr/>
        </p:nvPicPr>
        <p:blipFill>
          <a:blip r:embed="rId1"/>
          <a:stretch/>
        </p:blipFill>
        <p:spPr>
          <a:xfrm>
            <a:off x="7747560" y="4788000"/>
            <a:ext cx="3952080" cy="1151640"/>
          </a:xfrm>
          <a:prstGeom prst="rect">
            <a:avLst/>
          </a:prstGeom>
          <a:ln w="0">
            <a:noFill/>
          </a:ln>
        </p:spPr>
      </p:pic>
      <p:pic>
        <p:nvPicPr>
          <p:cNvPr id="363" name="" descr=""/>
          <p:cNvPicPr/>
          <p:nvPr/>
        </p:nvPicPr>
        <p:blipFill>
          <a:blip r:embed="rId2"/>
          <a:stretch/>
        </p:blipFill>
        <p:spPr>
          <a:xfrm>
            <a:off x="4140000" y="2550240"/>
            <a:ext cx="4475160" cy="2237400"/>
          </a:xfrm>
          <a:prstGeom prst="rect">
            <a:avLst/>
          </a:prstGeom>
          <a:ln w="0">
            <a:noFill/>
          </a:ln>
        </p:spPr>
      </p:pic>
      <p:pic>
        <p:nvPicPr>
          <p:cNvPr id="364" name="" descr=""/>
          <p:cNvPicPr/>
          <p:nvPr/>
        </p:nvPicPr>
        <p:blipFill>
          <a:blip r:embed="rId3"/>
          <a:stretch/>
        </p:blipFill>
        <p:spPr>
          <a:xfrm>
            <a:off x="235080" y="1168200"/>
            <a:ext cx="5344560" cy="189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000" spc="-1" strike="noStrike">
                <a:latin typeface="Cantarell"/>
              </a:rPr>
              <a:t>Snakemake</a:t>
            </a:r>
            <a:endParaRPr b="0" lang="en-DK" sz="3000" spc="-1" strike="noStrike">
              <a:latin typeface="Arial"/>
            </a:endParaRPr>
          </a:p>
        </p:txBody>
      </p:sp>
      <p:pic>
        <p:nvPicPr>
          <p:cNvPr id="366" name="" descr=""/>
          <p:cNvPicPr/>
          <p:nvPr/>
        </p:nvPicPr>
        <p:blipFill>
          <a:blip r:embed="rId1"/>
          <a:stretch/>
        </p:blipFill>
        <p:spPr>
          <a:xfrm>
            <a:off x="1620000" y="1800000"/>
            <a:ext cx="4679640" cy="1151640"/>
          </a:xfrm>
          <a:prstGeom prst="rect">
            <a:avLst/>
          </a:prstGeom>
          <a:ln w="0">
            <a:noFill/>
          </a:ln>
        </p:spPr>
      </p:pic>
      <p:sp>
        <p:nvSpPr>
          <p:cNvPr id="367" name=""/>
          <p:cNvSpPr/>
          <p:nvPr/>
        </p:nvSpPr>
        <p:spPr>
          <a:xfrm>
            <a:off x="360000" y="3470040"/>
            <a:ext cx="4859640" cy="283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2f3eea"/>
                </a:solidFill>
                <a:uFillTx/>
                <a:latin typeface="Cantarell"/>
                <a:hlinkClick r:id="rId2"/>
              </a:rPr>
              <a:t>https://snakemake.readthedocs.io/en/stable/</a:t>
            </a: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ntarell"/>
              </a:rPr>
              <a:t>Scientific workflow management system</a:t>
            </a: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ntarell"/>
              </a:rPr>
              <a:t>Working with Python Interpreter</a:t>
            </a: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ntarell"/>
              </a:rPr>
              <a:t>Rules that define how to create output files from input files</a:t>
            </a: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ntarell"/>
              </a:rPr>
              <a:t>Readable</a:t>
            </a:r>
            <a:endParaRPr b="0" lang="en-DK" sz="1800" spc="-1" strike="noStrike">
              <a:latin typeface="Arial"/>
            </a:endParaRPr>
          </a:p>
        </p:txBody>
      </p:sp>
      <p:pic>
        <p:nvPicPr>
          <p:cNvPr id="368" name="" descr=""/>
          <p:cNvPicPr/>
          <p:nvPr/>
        </p:nvPicPr>
        <p:blipFill>
          <a:blip r:embed="rId3"/>
          <a:stretch/>
        </p:blipFill>
        <p:spPr>
          <a:xfrm>
            <a:off x="7560000" y="1620000"/>
            <a:ext cx="4037760" cy="2304360"/>
          </a:xfrm>
          <a:prstGeom prst="rect">
            <a:avLst/>
          </a:prstGeom>
          <a:ln w="0">
            <a:noFill/>
          </a:ln>
        </p:spPr>
      </p:pic>
      <p:pic>
        <p:nvPicPr>
          <p:cNvPr id="369" name="" descr=""/>
          <p:cNvPicPr/>
          <p:nvPr/>
        </p:nvPicPr>
        <p:blipFill>
          <a:blip r:embed="rId4"/>
          <a:stretch/>
        </p:blipFill>
        <p:spPr>
          <a:xfrm>
            <a:off x="7920000" y="4407840"/>
            <a:ext cx="3380760" cy="1351800"/>
          </a:xfrm>
          <a:prstGeom prst="rect">
            <a:avLst/>
          </a:prstGeom>
          <a:ln w="0">
            <a:noFill/>
          </a:ln>
        </p:spPr>
      </p:pic>
      <p:sp>
        <p:nvSpPr>
          <p:cNvPr id="370" name=""/>
          <p:cNvSpPr/>
          <p:nvPr/>
        </p:nvSpPr>
        <p:spPr>
          <a:xfrm>
            <a:off x="5040000" y="4680000"/>
            <a:ext cx="4319640" cy="16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ntarell"/>
              </a:rPr>
              <a:t>Portable</a:t>
            </a: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ntarell"/>
              </a:rPr>
              <a:t>Scalable</a:t>
            </a: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ntarell"/>
              </a:rPr>
              <a:t>Snakemake executable → </a:t>
            </a:r>
            <a:r>
              <a:rPr b="1" lang="en-US" sz="1800" spc="-1" strike="noStrike">
                <a:latin typeface="Cantarell"/>
              </a:rPr>
              <a:t>Snakefile</a:t>
            </a:r>
            <a:endParaRPr b="0" lang="en-D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000" spc="-1" strike="noStrike">
                <a:latin typeface="Cantarell"/>
              </a:rPr>
              <a:t>Snakemake – Basic example </a:t>
            </a:r>
            <a:endParaRPr b="0" lang="en-DK" sz="3000" spc="-1" strike="noStrike">
              <a:latin typeface="Arial"/>
            </a:endParaRPr>
          </a:p>
        </p:txBody>
      </p:sp>
      <p:sp>
        <p:nvSpPr>
          <p:cNvPr id="372" name=""/>
          <p:cNvSpPr/>
          <p:nvPr/>
        </p:nvSpPr>
        <p:spPr>
          <a:xfrm>
            <a:off x="720000" y="1418400"/>
            <a:ext cx="5759640" cy="21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Cantarell"/>
              </a:rPr>
              <a:t>rule bwa_map: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Cantarell"/>
              </a:rPr>
              <a:t>	</a:t>
            </a:r>
            <a:r>
              <a:rPr b="1" lang="en-US" sz="1500" spc="-1" strike="noStrike">
                <a:latin typeface="Cantarell"/>
              </a:rPr>
              <a:t>input</a:t>
            </a:r>
            <a:r>
              <a:rPr b="0" lang="en-US" sz="1500" spc="-1" strike="noStrike">
                <a:latin typeface="Cantarell"/>
              </a:rPr>
              <a:t>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</a:rPr>
              <a:t>        </a:t>
            </a:r>
            <a:r>
              <a:rPr b="0" lang="en-US" sz="1500" spc="-1" strike="noStrike">
                <a:latin typeface="Cantarell"/>
              </a:rPr>
              <a:t>	</a:t>
            </a:r>
            <a:r>
              <a:rPr b="0" lang="en-US" sz="1500" spc="-1" strike="noStrike">
                <a:latin typeface="Cantarell"/>
              </a:rPr>
              <a:t>	</a:t>
            </a:r>
            <a:r>
              <a:rPr b="0" lang="en-US" sz="1500" spc="-1" strike="noStrike">
                <a:latin typeface="Cantarell"/>
              </a:rPr>
              <a:t>"data/genome.fa",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</a:rPr>
              <a:t>        </a:t>
            </a:r>
            <a:r>
              <a:rPr b="0" lang="en-US" sz="1500" spc="-1" strike="noStrike">
                <a:latin typeface="Cantarell"/>
              </a:rPr>
              <a:t>	</a:t>
            </a:r>
            <a:r>
              <a:rPr b="0" lang="en-US" sz="1500" spc="-1" strike="noStrike">
                <a:latin typeface="Cantarell"/>
              </a:rPr>
              <a:t>	</a:t>
            </a:r>
            <a:r>
              <a:rPr b="0" lang="en-US" sz="1500" spc="-1" strike="noStrike">
                <a:latin typeface="Cantarell"/>
              </a:rPr>
              <a:t>"data/samples/A.fastq"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</a:rPr>
              <a:t>    </a:t>
            </a:r>
            <a:r>
              <a:rPr b="0" lang="en-US" sz="1500" spc="-1" strike="noStrike">
                <a:latin typeface="Cantarell"/>
              </a:rPr>
              <a:t>	</a:t>
            </a:r>
            <a:r>
              <a:rPr b="1" lang="en-US" sz="1500" spc="-1" strike="noStrike">
                <a:latin typeface="Cantarell"/>
              </a:rPr>
              <a:t>output</a:t>
            </a:r>
            <a:r>
              <a:rPr b="0" lang="en-US" sz="1500" spc="-1" strike="noStrike">
                <a:latin typeface="Cantarell"/>
              </a:rPr>
              <a:t>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</a:rPr>
              <a:t>        </a:t>
            </a:r>
            <a:r>
              <a:rPr b="0" lang="en-US" sz="1500" spc="-1" strike="noStrike">
                <a:latin typeface="Cantarell"/>
              </a:rPr>
              <a:t>	</a:t>
            </a:r>
            <a:r>
              <a:rPr b="0" lang="en-US" sz="1500" spc="-1" strike="noStrike">
                <a:latin typeface="Cantarell"/>
              </a:rPr>
              <a:t>	</a:t>
            </a:r>
            <a:r>
              <a:rPr b="0" lang="en-US" sz="1500" spc="-1" strike="noStrike">
                <a:latin typeface="Cantarell"/>
              </a:rPr>
              <a:t>"mapped_reads/A.bam"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</a:rPr>
              <a:t>    </a:t>
            </a:r>
            <a:r>
              <a:rPr b="0" lang="en-US" sz="1500" spc="-1" strike="noStrike">
                <a:latin typeface="Cantarell"/>
              </a:rPr>
              <a:t>	</a:t>
            </a:r>
            <a:r>
              <a:rPr b="1" lang="en-US" sz="1500" spc="-1" strike="noStrike">
                <a:latin typeface="Cantarell"/>
              </a:rPr>
              <a:t>shell</a:t>
            </a:r>
            <a:r>
              <a:rPr b="0" lang="en-US" sz="1500" spc="-1" strike="noStrike">
                <a:latin typeface="Cantarell"/>
              </a:rPr>
              <a:t>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</a:rPr>
              <a:t>        </a:t>
            </a:r>
            <a:r>
              <a:rPr b="0" lang="en-US" sz="1500" spc="-1" strike="noStrike">
                <a:latin typeface="Cantarell"/>
              </a:rPr>
              <a:t>	</a:t>
            </a:r>
            <a:r>
              <a:rPr b="0" lang="en-US" sz="1500" spc="-1" strike="noStrike">
                <a:latin typeface="Cantarell"/>
              </a:rPr>
              <a:t>	</a:t>
            </a:r>
            <a:r>
              <a:rPr b="0" lang="en-US" sz="1500" spc="-1" strike="noStrike">
                <a:latin typeface="Cantarell"/>
              </a:rPr>
              <a:t>"bwa mem {input} | samtools view -Sb - &gt; {output}"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500" spc="-1" strike="noStrike">
              <a:latin typeface="Arial"/>
            </a:endParaRPr>
          </a:p>
        </p:txBody>
      </p:sp>
      <p:sp>
        <p:nvSpPr>
          <p:cNvPr id="373" name=""/>
          <p:cNvSpPr/>
          <p:nvPr/>
        </p:nvSpPr>
        <p:spPr>
          <a:xfrm>
            <a:off x="7200000" y="1926000"/>
            <a:ext cx="395964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500" spc="-1" strike="noStrike">
                <a:latin typeface="Cantarell"/>
              </a:rPr>
              <a:t>snakemake -np mapped_reads/A.bam</a:t>
            </a:r>
            <a:endParaRPr b="0" lang="en-DK" sz="1500" spc="-1" strike="noStrike">
              <a:latin typeface="Arial"/>
            </a:endParaRPr>
          </a:p>
        </p:txBody>
      </p:sp>
      <p:sp>
        <p:nvSpPr>
          <p:cNvPr id="374" name=""/>
          <p:cNvSpPr/>
          <p:nvPr/>
        </p:nvSpPr>
        <p:spPr>
          <a:xfrm>
            <a:off x="720000" y="4082400"/>
            <a:ext cx="5579640" cy="203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Cantarell"/>
              </a:rPr>
              <a:t>rule bwa_map: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</a:rPr>
              <a:t>	</a:t>
            </a:r>
            <a:r>
              <a:rPr b="1" lang="en-US" sz="1500" spc="-1" strike="noStrike">
                <a:latin typeface="Cantarell"/>
              </a:rPr>
              <a:t>input</a:t>
            </a:r>
            <a:r>
              <a:rPr b="0" lang="en-US" sz="1500" spc="-1" strike="noStrike">
                <a:latin typeface="Cantarell"/>
              </a:rPr>
              <a:t>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</a:rPr>
              <a:t>        </a:t>
            </a:r>
            <a:r>
              <a:rPr b="0" lang="en-US" sz="1500" spc="-1" strike="noStrike">
                <a:latin typeface="Cantarell"/>
              </a:rPr>
              <a:t>	</a:t>
            </a:r>
            <a:r>
              <a:rPr b="0" lang="en-US" sz="1500" spc="-1" strike="noStrike">
                <a:latin typeface="Cantarell"/>
              </a:rPr>
              <a:t>	</a:t>
            </a:r>
            <a:r>
              <a:rPr b="0" lang="en-US" sz="1500" spc="-1" strike="noStrike">
                <a:latin typeface="Cantarell"/>
              </a:rPr>
              <a:t>"data/genome.fa",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</a:rPr>
              <a:t>        </a:t>
            </a:r>
            <a:r>
              <a:rPr b="0" lang="en-US" sz="1500" spc="-1" strike="noStrike">
                <a:latin typeface="Cantarell"/>
              </a:rPr>
              <a:t>	</a:t>
            </a:r>
            <a:r>
              <a:rPr b="0" lang="en-US" sz="1500" spc="-1" strike="noStrike">
                <a:latin typeface="Cantarell"/>
              </a:rPr>
              <a:t>	</a:t>
            </a:r>
            <a:r>
              <a:rPr b="0" lang="en-US" sz="1500" spc="-1" strike="noStrike">
                <a:latin typeface="Cantarell"/>
              </a:rPr>
              <a:t>"data/samples/{sample}.fastq"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</a:rPr>
              <a:t>    </a:t>
            </a:r>
            <a:r>
              <a:rPr b="0" lang="en-US" sz="1500" spc="-1" strike="noStrike">
                <a:latin typeface="Cantarell"/>
              </a:rPr>
              <a:t>	</a:t>
            </a:r>
            <a:r>
              <a:rPr b="1" lang="en-US" sz="1500" spc="-1" strike="noStrike">
                <a:latin typeface="Cantarell"/>
              </a:rPr>
              <a:t>output</a:t>
            </a:r>
            <a:r>
              <a:rPr b="0" lang="en-US" sz="1500" spc="-1" strike="noStrike">
                <a:latin typeface="Cantarell"/>
              </a:rPr>
              <a:t>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</a:rPr>
              <a:t>       </a:t>
            </a:r>
            <a:r>
              <a:rPr b="0" lang="en-US" sz="1500" spc="-1" strike="noStrike">
                <a:latin typeface="Cantarell"/>
              </a:rPr>
              <a:t>	</a:t>
            </a:r>
            <a:r>
              <a:rPr b="0" lang="en-US" sz="1500" spc="-1" strike="noStrike">
                <a:latin typeface="Cantarell"/>
              </a:rPr>
              <a:t>	</a:t>
            </a:r>
            <a:r>
              <a:rPr b="0" lang="en-US" sz="1500" spc="-1" strike="noStrike">
                <a:latin typeface="Cantarell"/>
              </a:rPr>
              <a:t>"mapped_reads/{sample}.bam"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</a:rPr>
              <a:t>    </a:t>
            </a:r>
            <a:r>
              <a:rPr b="0" lang="en-US" sz="1500" spc="-1" strike="noStrike">
                <a:latin typeface="Cantarell"/>
              </a:rPr>
              <a:t>	</a:t>
            </a:r>
            <a:r>
              <a:rPr b="1" lang="en-US" sz="1500" spc="-1" strike="noStrike">
                <a:latin typeface="Cantarell"/>
              </a:rPr>
              <a:t>shell</a:t>
            </a:r>
            <a:r>
              <a:rPr b="0" lang="en-US" sz="1500" spc="-1" strike="noStrike">
                <a:latin typeface="Cantarell"/>
              </a:rPr>
              <a:t>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</a:rPr>
              <a:t>       </a:t>
            </a:r>
            <a:r>
              <a:rPr b="0" lang="en-US" sz="1500" spc="-1" strike="noStrike">
                <a:latin typeface="Cantarell"/>
              </a:rPr>
              <a:t>	</a:t>
            </a:r>
            <a:r>
              <a:rPr b="0" lang="en-US" sz="1500" spc="-1" strike="noStrike">
                <a:latin typeface="Cantarell"/>
              </a:rPr>
              <a:t>	</a:t>
            </a:r>
            <a:r>
              <a:rPr b="0" lang="en-US" sz="1500" spc="-1" strike="noStrike">
                <a:latin typeface="Cantarell"/>
              </a:rPr>
              <a:t>"bwa mem {input} | samtools view -Sb - &gt; {output}"</a:t>
            </a:r>
            <a:endParaRPr b="0" lang="en-DK" sz="1500" spc="-1" strike="noStrike">
              <a:latin typeface="Arial"/>
            </a:endParaRPr>
          </a:p>
        </p:txBody>
      </p:sp>
      <p:sp>
        <p:nvSpPr>
          <p:cNvPr id="375" name=""/>
          <p:cNvSpPr/>
          <p:nvPr/>
        </p:nvSpPr>
        <p:spPr>
          <a:xfrm>
            <a:off x="7200000" y="4680000"/>
            <a:ext cx="395964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500" spc="-1" strike="noStrike">
                <a:latin typeface="Cantarell"/>
              </a:rPr>
              <a:t>snakemake -np mapped_reads/B.bam</a:t>
            </a:r>
            <a:endParaRPr b="0" lang="en-DK" sz="1500" spc="-1" strike="noStrike">
              <a:latin typeface="Arial"/>
            </a:endParaRPr>
          </a:p>
        </p:txBody>
      </p:sp>
      <p:sp>
        <p:nvSpPr>
          <p:cNvPr id="376" name=""/>
          <p:cNvSpPr/>
          <p:nvPr/>
        </p:nvSpPr>
        <p:spPr>
          <a:xfrm>
            <a:off x="3060000" y="1255320"/>
            <a:ext cx="41396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800" spc="-1" strike="noStrike">
                <a:latin typeface="Cantarell"/>
              </a:rPr>
              <a:t>Basic example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377" name=""/>
          <p:cNvSpPr/>
          <p:nvPr/>
        </p:nvSpPr>
        <p:spPr>
          <a:xfrm>
            <a:off x="2880000" y="3955320"/>
            <a:ext cx="41396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800" spc="-1" strike="noStrike">
                <a:latin typeface="Cantarell"/>
              </a:rPr>
              <a:t>Generalizing the basic example</a:t>
            </a:r>
            <a:endParaRPr b="0" lang="en-D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000" spc="-1" strike="noStrike">
                <a:latin typeface="Cantarell"/>
              </a:rPr>
              <a:t>Snakemake - Expand</a:t>
            </a:r>
            <a:endParaRPr b="0" lang="en-DK" sz="3000" spc="-1" strike="noStrike">
              <a:latin typeface="Arial"/>
            </a:endParaRPr>
          </a:p>
        </p:txBody>
      </p:sp>
      <p:sp>
        <p:nvSpPr>
          <p:cNvPr id="379" name=""/>
          <p:cNvSpPr/>
          <p:nvPr/>
        </p:nvSpPr>
        <p:spPr>
          <a:xfrm>
            <a:off x="1173240" y="1427760"/>
            <a:ext cx="9719640" cy="13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ntarell"/>
              </a:rPr>
              <a:t>Snakemake provides a helper function for collecting input files called </a:t>
            </a:r>
            <a:r>
              <a:rPr b="1" lang="en-US" sz="1800" spc="-1" strike="noStrike">
                <a:latin typeface="Cantarell"/>
              </a:rPr>
              <a:t>expand</a:t>
            </a: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800" spc="-1" strike="noStrike">
              <a:latin typeface="Arial"/>
            </a:endParaRPr>
          </a:p>
        </p:txBody>
      </p:sp>
      <p:sp>
        <p:nvSpPr>
          <p:cNvPr id="380" name=""/>
          <p:cNvSpPr/>
          <p:nvPr/>
        </p:nvSpPr>
        <p:spPr>
          <a:xfrm>
            <a:off x="2340000" y="2303640"/>
            <a:ext cx="6299640" cy="327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</a:rPr>
              <a:t>SAMPLES=[“A”, “B”]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Cantarell"/>
                <a:ea typeface="Courier New"/>
              </a:rPr>
              <a:t>rule bwa_map: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  <a:ea typeface="Courier New"/>
              </a:rPr>
              <a:t>	</a:t>
            </a:r>
            <a:r>
              <a:rPr b="1" lang="en-US" sz="1500" spc="-1" strike="noStrike">
                <a:latin typeface="Cantarell"/>
                <a:ea typeface="Courier New"/>
              </a:rPr>
              <a:t>input</a:t>
            </a:r>
            <a:r>
              <a:rPr b="0" lang="en-US" sz="1500" spc="-1" strike="noStrike">
                <a:latin typeface="Cantarell"/>
                <a:ea typeface="Courier New"/>
              </a:rPr>
              <a:t>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  <a:ea typeface="Courier New"/>
              </a:rPr>
              <a:t>        </a:t>
            </a:r>
            <a:r>
              <a:rPr b="0" lang="en-US" sz="1500" spc="-1" strike="noStrike"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latin typeface="Cantarell"/>
                <a:ea typeface="Courier New"/>
              </a:rPr>
              <a:t>"data/genome.fa",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latin typeface="Cantarell"/>
                <a:ea typeface="Courier New"/>
              </a:rPr>
              <a:t>expand("data/samples/{sample}.fastq", sample=SAMPLES)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  <a:ea typeface="Courier New"/>
              </a:rPr>
              <a:t>    </a:t>
            </a:r>
            <a:r>
              <a:rPr b="0" lang="en-US" sz="1500" spc="-1" strike="noStrike">
                <a:latin typeface="Cantarell"/>
                <a:ea typeface="Courier New"/>
              </a:rPr>
              <a:t>	</a:t>
            </a:r>
            <a:r>
              <a:rPr b="1" lang="en-US" sz="1500" spc="-1" strike="noStrike">
                <a:latin typeface="Cantarell"/>
                <a:ea typeface="Courier New"/>
              </a:rPr>
              <a:t>output</a:t>
            </a:r>
            <a:r>
              <a:rPr b="0" lang="en-US" sz="1500" spc="-1" strike="noStrike">
                <a:latin typeface="Cantarell"/>
                <a:ea typeface="Courier New"/>
              </a:rPr>
              <a:t>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  <a:ea typeface="Courier New"/>
              </a:rPr>
              <a:t>       </a:t>
            </a:r>
            <a:r>
              <a:rPr b="0" lang="en-US" sz="1500" spc="-1" strike="noStrike"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latin typeface="Cantarell"/>
                <a:ea typeface="Courier New"/>
              </a:rPr>
              <a:t>"mapped_reads/{sample}.bam"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  <a:ea typeface="Courier New"/>
              </a:rPr>
              <a:t>    </a:t>
            </a:r>
            <a:r>
              <a:rPr b="0" lang="en-US" sz="1500" spc="-1" strike="noStrike">
                <a:latin typeface="Cantarell"/>
                <a:ea typeface="Courier New"/>
              </a:rPr>
              <a:t>	</a:t>
            </a:r>
            <a:r>
              <a:rPr b="1" lang="en-US" sz="1500" spc="-1" strike="noStrike">
                <a:latin typeface="Cantarell"/>
                <a:ea typeface="Courier New"/>
              </a:rPr>
              <a:t>shell</a:t>
            </a:r>
            <a:r>
              <a:rPr b="0" lang="en-US" sz="1500" spc="-1" strike="noStrike">
                <a:latin typeface="Cantarell"/>
                <a:ea typeface="Courier New"/>
              </a:rPr>
              <a:t>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  <a:ea typeface="Courier New"/>
              </a:rPr>
              <a:t>       </a:t>
            </a:r>
            <a:r>
              <a:rPr b="0" lang="en-US" sz="1500" spc="-1" strike="noStrike"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latin typeface="Cantarell"/>
                <a:ea typeface="Courier New"/>
              </a:rPr>
              <a:t>"bwa mem {input} | samtools view -Sb - &gt; {output}"</a:t>
            </a:r>
            <a:endParaRPr b="0" lang="en-DK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000" spc="-1" strike="noStrike">
                <a:latin typeface="Cantarell"/>
              </a:rPr>
              <a:t>Snakemake - Scripts</a:t>
            </a:r>
            <a:endParaRPr b="0" lang="en-DK" sz="3000" spc="-1" strike="noStrike">
              <a:latin typeface="Arial"/>
            </a:endParaRPr>
          </a:p>
        </p:txBody>
      </p:sp>
      <p:sp>
        <p:nvSpPr>
          <p:cNvPr id="382" name=""/>
          <p:cNvSpPr/>
          <p:nvPr/>
        </p:nvSpPr>
        <p:spPr>
          <a:xfrm>
            <a:off x="1620000" y="1813680"/>
            <a:ext cx="88196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ntarell"/>
              </a:rPr>
              <a:t>Snakemake also allow the use of customade scripts (Python, R)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383" name=""/>
          <p:cNvSpPr/>
          <p:nvPr/>
        </p:nvSpPr>
        <p:spPr>
          <a:xfrm>
            <a:off x="2520000" y="2340000"/>
            <a:ext cx="6299640" cy="25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</a:rPr>
              <a:t>SAMPLES=[“A”, “B”]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Cantarell"/>
                <a:ea typeface="Courier New"/>
              </a:rPr>
              <a:t>rule bwa_map: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  <a:ea typeface="Courier New"/>
              </a:rPr>
              <a:t>	</a:t>
            </a:r>
            <a:r>
              <a:rPr b="1" lang="en-US" sz="1500" spc="-1" strike="noStrike">
                <a:latin typeface="Cantarell"/>
                <a:ea typeface="Courier New"/>
              </a:rPr>
              <a:t>input</a:t>
            </a:r>
            <a:r>
              <a:rPr b="0" lang="en-US" sz="1500" spc="-1" strike="noStrike">
                <a:latin typeface="Cantarell"/>
                <a:ea typeface="Courier New"/>
              </a:rPr>
              <a:t>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  <a:ea typeface="Courier New"/>
              </a:rPr>
              <a:t>        </a:t>
            </a:r>
            <a:r>
              <a:rPr b="0" lang="en-US" sz="1500" spc="-1" strike="noStrike"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latin typeface="Cantarell"/>
                <a:ea typeface="Courier New"/>
              </a:rPr>
              <a:t>"data/genome.fa",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latin typeface="Cantarell"/>
                <a:ea typeface="Courier New"/>
              </a:rPr>
              <a:t>expand("data/samples/{sample}.fastq", sample=SAMPLES)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  <a:ea typeface="Courier New"/>
              </a:rPr>
              <a:t>    </a:t>
            </a:r>
            <a:r>
              <a:rPr b="0" lang="en-US" sz="1500" spc="-1" strike="noStrike">
                <a:latin typeface="Cantarell"/>
                <a:ea typeface="Courier New"/>
              </a:rPr>
              <a:t>	</a:t>
            </a:r>
            <a:r>
              <a:rPr b="1" lang="en-US" sz="1500" spc="-1" strike="noStrike">
                <a:latin typeface="Cantarell"/>
                <a:ea typeface="Courier New"/>
              </a:rPr>
              <a:t>output</a:t>
            </a:r>
            <a:r>
              <a:rPr b="0" lang="en-US" sz="1500" spc="-1" strike="noStrike">
                <a:latin typeface="Cantarell"/>
                <a:ea typeface="Courier New"/>
              </a:rPr>
              <a:t>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  <a:ea typeface="Courier New"/>
              </a:rPr>
              <a:t>       </a:t>
            </a:r>
            <a:r>
              <a:rPr b="0" lang="en-US" sz="1500" spc="-1" strike="noStrike"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latin typeface="Cantarell"/>
                <a:ea typeface="Courier New"/>
              </a:rPr>
              <a:t>"mapped_reads/{sample}.bam"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  <a:ea typeface="Courier New"/>
              </a:rPr>
              <a:t>    </a:t>
            </a:r>
            <a:r>
              <a:rPr b="0" lang="en-US" sz="1500" spc="-1" strike="noStrike">
                <a:latin typeface="Cantarell"/>
                <a:ea typeface="Courier New"/>
              </a:rPr>
              <a:t>	</a:t>
            </a:r>
            <a:r>
              <a:rPr b="1" lang="en-US" sz="1500" spc="-1" strike="noStrike">
                <a:latin typeface="Cantarell"/>
                <a:ea typeface="Courier New"/>
              </a:rPr>
              <a:t>script</a:t>
            </a:r>
            <a:r>
              <a:rPr b="0" lang="en-US" sz="1500" spc="-1" strike="noStrike">
                <a:latin typeface="Cantarell"/>
                <a:ea typeface="Courier New"/>
              </a:rPr>
              <a:t>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  <a:ea typeface="Courier New"/>
              </a:rPr>
              <a:t>       </a:t>
            </a:r>
            <a:r>
              <a:rPr b="0" lang="en-US" sz="1500" spc="-1" strike="noStrike"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latin typeface="Cantarell"/>
                <a:ea typeface="Courier New"/>
              </a:rPr>
              <a:t>"scripts/bwa_script.py"</a:t>
            </a:r>
            <a:endParaRPr b="0" lang="en-DK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/>
          <p:nvPr/>
        </p:nvSpPr>
        <p:spPr>
          <a:xfrm>
            <a:off x="249840" y="3545280"/>
            <a:ext cx="10838880" cy="27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Week 4:</a:t>
            </a:r>
            <a:br/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Making your own WGS pipeline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279" name="TextShape 2"/>
          <p:cNvSpPr/>
          <p:nvPr/>
        </p:nvSpPr>
        <p:spPr>
          <a:xfrm>
            <a:off x="246960" y="1704960"/>
            <a:ext cx="10838880" cy="165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TextShape 3"/>
          <p:cNvSpPr/>
          <p:nvPr/>
        </p:nvSpPr>
        <p:spPr>
          <a:xfrm>
            <a:off x="0" y="69120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TextShape 4"/>
          <p:cNvSpPr/>
          <p:nvPr/>
        </p:nvSpPr>
        <p:spPr>
          <a:xfrm>
            <a:off x="11506320" y="6541200"/>
            <a:ext cx="4316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349"/>
              </a:spcBef>
              <a:buNone/>
            </a:pPr>
            <a:fld id="{F71846CC-912B-429F-B063-DF840DCAEF4A}" type="slidenum"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 b="0" lang="en-DK" sz="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000" spc="-1" strike="noStrike">
                <a:latin typeface="Cantarell"/>
              </a:rPr>
              <a:t>Snakemake – Target rules</a:t>
            </a:r>
            <a:endParaRPr b="0" lang="en-DK" sz="3000" spc="-1" strike="noStrike">
              <a:latin typeface="Arial"/>
            </a:endParaRPr>
          </a:p>
        </p:txBody>
      </p:sp>
      <p:sp>
        <p:nvSpPr>
          <p:cNvPr id="385" name=""/>
          <p:cNvSpPr/>
          <p:nvPr/>
        </p:nvSpPr>
        <p:spPr>
          <a:xfrm>
            <a:off x="609480" y="1348920"/>
            <a:ext cx="6770160" cy="24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ntarell"/>
              </a:rPr>
              <a:t>How can we execute Snakemake:</a:t>
            </a: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500" spc="-1" strike="noStrike">
                <a:latin typeface="Cantarell"/>
                <a:ea typeface="Courier New"/>
              </a:rPr>
              <a:t>snakemake -np mapped_reads/A.bam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5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500" spc="-1" strike="noStrike">
                <a:latin typeface="Cantarell"/>
                <a:ea typeface="Courier New"/>
              </a:rPr>
              <a:t>Snakemake -np  bwa_map</a:t>
            </a:r>
            <a:r>
              <a:rPr b="0" lang="en-US" sz="1500" spc="-1" strike="noStrike">
                <a:latin typeface="Cantarell"/>
                <a:ea typeface="Courier New"/>
              </a:rPr>
              <a:t> (Snakemake accepts rule names as targets if the requested rule does not have wildcards.)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5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500" spc="-1" strike="noStrike">
                <a:latin typeface="Cantarell"/>
                <a:ea typeface="Courier New"/>
              </a:rPr>
              <a:t>Snakemake -np</a:t>
            </a:r>
            <a:r>
              <a:rPr b="0" lang="en-US" sz="1500" spc="-1" strike="noStrike">
                <a:latin typeface="Cantarell"/>
                <a:ea typeface="Courier New"/>
              </a:rPr>
              <a:t> (Dry run)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5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500" spc="-1" strike="noStrike">
                <a:latin typeface="Cantarell"/>
                <a:ea typeface="Courier New"/>
              </a:rPr>
              <a:t>Snakemake –cores 1</a:t>
            </a:r>
            <a:endParaRPr b="0" lang="en-DK" sz="1500" spc="-1" strike="noStrike">
              <a:latin typeface="Arial"/>
            </a:endParaRPr>
          </a:p>
        </p:txBody>
      </p:sp>
      <p:pic>
        <p:nvPicPr>
          <p:cNvPr id="386" name="" descr=""/>
          <p:cNvPicPr/>
          <p:nvPr/>
        </p:nvPicPr>
        <p:blipFill>
          <a:blip r:embed="rId1"/>
          <a:stretch/>
        </p:blipFill>
        <p:spPr>
          <a:xfrm>
            <a:off x="7605000" y="1098720"/>
            <a:ext cx="4094640" cy="1780920"/>
          </a:xfrm>
          <a:prstGeom prst="rect">
            <a:avLst/>
          </a:prstGeom>
          <a:ln w="0">
            <a:noFill/>
          </a:ln>
        </p:spPr>
      </p:pic>
      <p:sp>
        <p:nvSpPr>
          <p:cNvPr id="387" name=""/>
          <p:cNvSpPr/>
          <p:nvPr/>
        </p:nvSpPr>
        <p:spPr>
          <a:xfrm>
            <a:off x="720000" y="4320000"/>
            <a:ext cx="4859640" cy="12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Cantarell"/>
              </a:rPr>
              <a:t>Moreover, if no target is given at the command line, Snakemake will define the first rule of the Snakefile as the target. Hence, it is best practice to have a rule all at the top of the workflow which has all typically desired target files as input files.</a:t>
            </a:r>
            <a:endParaRPr b="0" lang="en-DK" sz="1500" spc="-1" strike="noStrike">
              <a:latin typeface="Arial"/>
            </a:endParaRPr>
          </a:p>
        </p:txBody>
      </p:sp>
      <p:sp>
        <p:nvSpPr>
          <p:cNvPr id="388" name=""/>
          <p:cNvSpPr/>
          <p:nvPr/>
        </p:nvSpPr>
        <p:spPr>
          <a:xfrm>
            <a:off x="5580000" y="3009240"/>
            <a:ext cx="6299640" cy="327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</a:rPr>
              <a:t>SAMPLES=[“A”, “B”]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Cantarell"/>
                <a:ea typeface="Courier New"/>
              </a:rPr>
              <a:t>rule all: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Cantarell"/>
                <a:ea typeface="Courier New"/>
              </a:rPr>
              <a:t>	</a:t>
            </a:r>
            <a:r>
              <a:rPr b="1" lang="en-US" sz="1500" spc="-1" strike="noStrike">
                <a:latin typeface="Cantarell"/>
                <a:ea typeface="Courier New"/>
              </a:rPr>
              <a:t>input: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Cantarell"/>
                <a:ea typeface="Courier New"/>
              </a:rPr>
              <a:t>	</a:t>
            </a:r>
            <a:r>
              <a:rPr b="1" lang="en-US" sz="1500" spc="-1" strike="noStrike">
                <a:latin typeface="Cantarell"/>
                <a:ea typeface="Courier New"/>
              </a:rPr>
              <a:t>	</a:t>
            </a:r>
            <a:r>
              <a:rPr b="1" lang="en-US" sz="1500" spc="-1" strike="noStrike">
                <a:latin typeface="Cantarell"/>
                <a:ea typeface="Courier New"/>
              </a:rPr>
              <a:t>”</a:t>
            </a:r>
            <a:r>
              <a:rPr b="0" lang="en-US" sz="1500" spc="-1" strike="noStrike">
                <a:latin typeface="Cantarell"/>
                <a:ea typeface="Courier New"/>
              </a:rPr>
              <a:t>expand("data/samples/{sample}.fastq", sample=SAMPLES)”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Cantarell"/>
                <a:ea typeface="Courier New"/>
              </a:rPr>
              <a:t>rule bwa_map: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  <a:ea typeface="Courier New"/>
              </a:rPr>
              <a:t>	</a:t>
            </a:r>
            <a:r>
              <a:rPr b="1" lang="en-US" sz="1500" spc="-1" strike="noStrike">
                <a:latin typeface="Cantarell"/>
                <a:ea typeface="Courier New"/>
              </a:rPr>
              <a:t>input</a:t>
            </a:r>
            <a:r>
              <a:rPr b="0" lang="en-US" sz="1500" spc="-1" strike="noStrike">
                <a:latin typeface="Cantarell"/>
                <a:ea typeface="Courier New"/>
              </a:rPr>
              <a:t>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  <a:ea typeface="Courier New"/>
              </a:rPr>
              <a:t>        </a:t>
            </a:r>
            <a:r>
              <a:rPr b="0" lang="en-US" sz="1500" spc="-1" strike="noStrike"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latin typeface="Cantarell"/>
                <a:ea typeface="Courier New"/>
              </a:rPr>
              <a:t>"data/genome.fa",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  <a:ea typeface="Courier New"/>
              </a:rPr>
              <a:t>    </a:t>
            </a:r>
            <a:r>
              <a:rPr b="0" lang="en-US" sz="1500" spc="-1" strike="noStrike">
                <a:latin typeface="Cantarell"/>
                <a:ea typeface="Courier New"/>
              </a:rPr>
              <a:t>	</a:t>
            </a:r>
            <a:r>
              <a:rPr b="1" lang="en-US" sz="1500" spc="-1" strike="noStrike">
                <a:latin typeface="Cantarell"/>
                <a:ea typeface="Courier New"/>
              </a:rPr>
              <a:t>output</a:t>
            </a:r>
            <a:r>
              <a:rPr b="0" lang="en-US" sz="1500" spc="-1" strike="noStrike">
                <a:latin typeface="Cantarell"/>
                <a:ea typeface="Courier New"/>
              </a:rPr>
              <a:t>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  <a:ea typeface="Courier New"/>
              </a:rPr>
              <a:t>       </a:t>
            </a:r>
            <a:r>
              <a:rPr b="0" lang="en-US" sz="1500" spc="-1" strike="noStrike"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latin typeface="Cantarell"/>
                <a:ea typeface="Courier New"/>
              </a:rPr>
              <a:t>"mapped_reads/{sample}.bam"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  <a:ea typeface="Courier New"/>
              </a:rPr>
              <a:t>    </a:t>
            </a:r>
            <a:r>
              <a:rPr b="0" lang="en-US" sz="1500" spc="-1" strike="noStrike">
                <a:latin typeface="Cantarell"/>
                <a:ea typeface="Courier New"/>
              </a:rPr>
              <a:t>	</a:t>
            </a:r>
            <a:r>
              <a:rPr b="1" lang="en-US" sz="1500" spc="-1" strike="noStrike">
                <a:latin typeface="Cantarell"/>
                <a:ea typeface="Courier New"/>
              </a:rPr>
              <a:t>shell</a:t>
            </a:r>
            <a:r>
              <a:rPr b="0" lang="en-US" sz="1500" spc="-1" strike="noStrike">
                <a:latin typeface="Cantarell"/>
                <a:ea typeface="Courier New"/>
              </a:rPr>
              <a:t>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Cantarell"/>
                <a:ea typeface="Courier New"/>
              </a:rPr>
              <a:t>       </a:t>
            </a:r>
            <a:r>
              <a:rPr b="0" lang="en-US" sz="1500" spc="-1" strike="noStrike"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latin typeface="Cantarell"/>
                <a:ea typeface="Courier New"/>
              </a:rPr>
              <a:t>"bwa mem {input} | samtools view -Sb - &gt; {output}"</a:t>
            </a:r>
            <a:endParaRPr b="0" lang="en-DK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280" cy="53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Cantarell"/>
              </a:rPr>
              <a:t>Now go and create your own Snakemake pipeline for exercise 2</a:t>
            </a:r>
            <a:endParaRPr b="0" lang="en-D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/>
          <p:nvPr/>
        </p:nvSpPr>
        <p:spPr>
          <a:xfrm>
            <a:off x="1774800" y="426240"/>
            <a:ext cx="9311400" cy="9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Overview of today’s class</a:t>
            </a:r>
            <a:endParaRPr b="0" lang="en-DK" sz="3000" spc="-1" strike="noStrike">
              <a:latin typeface="Arial"/>
            </a:endParaRPr>
          </a:p>
        </p:txBody>
      </p:sp>
      <p:sp>
        <p:nvSpPr>
          <p:cNvPr id="283" name="TextShape 2"/>
          <p:cNvSpPr/>
          <p:nvPr/>
        </p:nvSpPr>
        <p:spPr>
          <a:xfrm>
            <a:off x="1774800" y="1706400"/>
            <a:ext cx="9311400" cy="45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198000" indent="-19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8.00-10.00: Making Finder tools for WGS analysis of incetious diseases. </a:t>
            </a:r>
            <a:endParaRPr b="0" lang="en-DK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Formulate the objective of our analysis</a:t>
            </a:r>
            <a:endParaRPr b="0" lang="en-DK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 the data and databases</a:t>
            </a:r>
            <a:endParaRPr b="0" lang="en-DK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 aligner and analyze the output</a:t>
            </a:r>
            <a:endParaRPr b="0" lang="en-DK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Make predictions of real data</a:t>
            </a:r>
            <a:endParaRPr b="0" lang="en-DK" sz="1800" spc="-1" strike="noStrike">
              <a:latin typeface="Arial"/>
            </a:endParaRPr>
          </a:p>
          <a:p>
            <a:pPr marL="198000" indent="-197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10.00-12.00: Making a pipeline of tools for WGS analysis.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284" name="TextShape 3"/>
          <p:cNvSpPr/>
          <p:nvPr/>
        </p:nvSpPr>
        <p:spPr>
          <a:xfrm>
            <a:off x="0" y="69120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TextShape 4"/>
          <p:cNvSpPr/>
          <p:nvPr/>
        </p:nvSpPr>
        <p:spPr>
          <a:xfrm>
            <a:off x="11506320" y="6541200"/>
            <a:ext cx="4316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349"/>
              </a:spcBef>
              <a:buNone/>
            </a:pPr>
            <a:fld id="{44DBF26E-7061-4BA5-8F40-D487F90C57AF}" type="slidenum"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 b="0" lang="en-DK" sz="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/>
          <p:nvPr/>
        </p:nvSpPr>
        <p:spPr>
          <a:xfrm>
            <a:off x="1774800" y="426240"/>
            <a:ext cx="9311400" cy="9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Design WGS Tool</a:t>
            </a:r>
            <a:endParaRPr b="0" lang="en-DK" sz="3000" spc="-1" strike="noStrike">
              <a:latin typeface="Arial"/>
            </a:endParaRPr>
          </a:p>
        </p:txBody>
      </p:sp>
      <p:sp>
        <p:nvSpPr>
          <p:cNvPr id="287" name="TextShape 2"/>
          <p:cNvSpPr/>
          <p:nvPr/>
        </p:nvSpPr>
        <p:spPr>
          <a:xfrm>
            <a:off x="0" y="69120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TextShape 3"/>
          <p:cNvSpPr/>
          <p:nvPr/>
        </p:nvSpPr>
        <p:spPr>
          <a:xfrm>
            <a:off x="11506320" y="6541200"/>
            <a:ext cx="4316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349"/>
              </a:spcBef>
              <a:buNone/>
            </a:pPr>
            <a:fld id="{E8ED1767-77F0-485E-BBB9-4CF8C4A5423D}" type="slidenum"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 b="0" lang="en-DK" sz="700" spc="-1" strike="noStrike">
              <a:latin typeface="Arial"/>
            </a:endParaRPr>
          </a:p>
        </p:txBody>
      </p:sp>
      <p:sp>
        <p:nvSpPr>
          <p:cNvPr id="289" name="CustomShape 4"/>
          <p:cNvSpPr/>
          <p:nvPr/>
        </p:nvSpPr>
        <p:spPr>
          <a:xfrm>
            <a:off x="4846320" y="2194560"/>
            <a:ext cx="1553760" cy="2102400"/>
          </a:xfrm>
          <a:prstGeom prst="flowChartMagneticDisk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Tool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290" name="CustomShape 5"/>
          <p:cNvSpPr/>
          <p:nvPr/>
        </p:nvSpPr>
        <p:spPr>
          <a:xfrm>
            <a:off x="1005840" y="2377440"/>
            <a:ext cx="1005120" cy="273600"/>
          </a:xfrm>
          <a:custGeom>
            <a:avLst/>
            <a:gdLst/>
            <a:ahLst/>
            <a:rect l="l" t="t" r="r" b="b"/>
            <a:pathLst>
              <a:path w="2796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2667" y="763"/>
                </a:lnTo>
                <a:cubicBezTo>
                  <a:pt x="2731" y="763"/>
                  <a:pt x="2795" y="699"/>
                  <a:pt x="2795" y="635"/>
                </a:cubicBezTo>
                <a:lnTo>
                  <a:pt x="2795" y="127"/>
                </a:lnTo>
                <a:cubicBezTo>
                  <a:pt x="2795" y="63"/>
                  <a:pt x="2731" y="0"/>
                  <a:pt x="2667" y="0"/>
                </a:cubicBezTo>
                <a:lnTo>
                  <a:pt x="127" y="0"/>
                </a:lnTo>
              </a:path>
            </a:pathLst>
          </a:custGeom>
          <a:solidFill>
            <a:srgbClr val="dfcce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291" name="CustomShape 6"/>
          <p:cNvSpPr/>
          <p:nvPr/>
        </p:nvSpPr>
        <p:spPr>
          <a:xfrm>
            <a:off x="1371600" y="4206240"/>
            <a:ext cx="1279440" cy="273600"/>
          </a:xfrm>
          <a:custGeom>
            <a:avLst/>
            <a:gdLst/>
            <a:ahLst/>
            <a:rect l="l" t="t" r="r" b="b"/>
            <a:pathLst>
              <a:path w="3557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3429" y="763"/>
                </a:lnTo>
                <a:cubicBezTo>
                  <a:pt x="3492" y="763"/>
                  <a:pt x="3556" y="699"/>
                  <a:pt x="3556" y="635"/>
                </a:cubicBezTo>
                <a:lnTo>
                  <a:pt x="3556" y="127"/>
                </a:lnTo>
                <a:cubicBezTo>
                  <a:pt x="3556" y="63"/>
                  <a:pt x="3492" y="0"/>
                  <a:pt x="3429" y="0"/>
                </a:cubicBezTo>
                <a:lnTo>
                  <a:pt x="127" y="0"/>
                </a:lnTo>
              </a:path>
            </a:pathLst>
          </a:custGeom>
          <a:solidFill>
            <a:srgbClr val="dfcce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292" name="Line 7"/>
          <p:cNvSpPr/>
          <p:nvPr/>
        </p:nvSpPr>
        <p:spPr>
          <a:xfrm>
            <a:off x="2011680" y="2468880"/>
            <a:ext cx="2834640" cy="8229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Line 8"/>
          <p:cNvSpPr/>
          <p:nvPr/>
        </p:nvSpPr>
        <p:spPr>
          <a:xfrm flipV="1">
            <a:off x="2651760" y="3291840"/>
            <a:ext cx="2194560" cy="100584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TextShape 9"/>
          <p:cNvSpPr/>
          <p:nvPr/>
        </p:nvSpPr>
        <p:spPr>
          <a:xfrm>
            <a:off x="2834640" y="2367000"/>
            <a:ext cx="146232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Trimming, QC, Assembly</a:t>
            </a:r>
            <a:endParaRPr b="0" lang="en-DK" sz="1200" spc="-1" strike="noStrike">
              <a:latin typeface="Arial"/>
            </a:endParaRPr>
          </a:p>
        </p:txBody>
      </p:sp>
      <p:sp>
        <p:nvSpPr>
          <p:cNvPr id="295" name="CustomShape 10"/>
          <p:cNvSpPr/>
          <p:nvPr/>
        </p:nvSpPr>
        <p:spPr>
          <a:xfrm>
            <a:off x="6583680" y="3108960"/>
            <a:ext cx="1919520" cy="365040"/>
          </a:xfrm>
          <a:custGeom>
            <a:avLst/>
            <a:gdLst/>
            <a:ahLst/>
            <a:rect l="l" t="t" r="r" b="b"/>
            <a:pathLst>
              <a:path w="5336" h="1018">
                <a:moveTo>
                  <a:pt x="0" y="254"/>
                </a:moveTo>
                <a:lnTo>
                  <a:pt x="4001" y="254"/>
                </a:lnTo>
                <a:lnTo>
                  <a:pt x="4001" y="0"/>
                </a:lnTo>
                <a:lnTo>
                  <a:pt x="5335" y="508"/>
                </a:lnTo>
                <a:lnTo>
                  <a:pt x="4001" y="1017"/>
                </a:lnTo>
                <a:lnTo>
                  <a:pt x="4001" y="762"/>
                </a:lnTo>
                <a:lnTo>
                  <a:pt x="0" y="762"/>
                </a:lnTo>
                <a:lnTo>
                  <a:pt x="0" y="254"/>
                </a:lnTo>
              </a:path>
            </a:pathLst>
          </a:custGeom>
          <a:solidFill>
            <a:srgbClr val="a3238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11"/>
          <p:cNvSpPr/>
          <p:nvPr/>
        </p:nvSpPr>
        <p:spPr>
          <a:xfrm>
            <a:off x="8686800" y="2815200"/>
            <a:ext cx="2010960" cy="1005120"/>
          </a:xfrm>
          <a:custGeom>
            <a:avLst/>
            <a:gdLst/>
            <a:ahLst/>
            <a:rect l="l" t="t" r="r" b="b"/>
            <a:pathLst>
              <a:path w="5590" h="2796">
                <a:moveTo>
                  <a:pt x="465" y="0"/>
                </a:moveTo>
                <a:cubicBezTo>
                  <a:pt x="232" y="0"/>
                  <a:pt x="0" y="232"/>
                  <a:pt x="0" y="465"/>
                </a:cubicBezTo>
                <a:lnTo>
                  <a:pt x="0" y="2329"/>
                </a:lnTo>
                <a:cubicBezTo>
                  <a:pt x="0" y="2562"/>
                  <a:pt x="232" y="2795"/>
                  <a:pt x="465" y="2795"/>
                </a:cubicBezTo>
                <a:lnTo>
                  <a:pt x="5123" y="2795"/>
                </a:lnTo>
                <a:cubicBezTo>
                  <a:pt x="5356" y="2795"/>
                  <a:pt x="5589" y="2562"/>
                  <a:pt x="5589" y="2329"/>
                </a:cubicBezTo>
                <a:lnTo>
                  <a:pt x="5589" y="465"/>
                </a:lnTo>
                <a:cubicBezTo>
                  <a:pt x="5589" y="232"/>
                  <a:pt x="5356" y="0"/>
                  <a:pt x="5123" y="0"/>
                </a:cubicBezTo>
                <a:lnTo>
                  <a:pt x="465" y="0"/>
                </a:lnTo>
              </a:path>
            </a:pathLst>
          </a:custGeom>
          <a:solidFill>
            <a:srgbClr val="adc5e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PREDICTION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297" name="CustomShape 12"/>
          <p:cNvSpPr/>
          <p:nvPr/>
        </p:nvSpPr>
        <p:spPr>
          <a:xfrm flipH="1">
            <a:off x="4571280" y="4754880"/>
            <a:ext cx="823680" cy="547920"/>
          </a:xfrm>
          <a:prstGeom prst="borderCallout2">
            <a:avLst>
              <a:gd name="adj1" fmla="val 18750"/>
              <a:gd name="adj2" fmla="val -8333"/>
              <a:gd name="adj3" fmla="val 18518"/>
              <a:gd name="adj4" fmla="val -16666"/>
              <a:gd name="adj5" fmla="val -83277"/>
              <a:gd name="adj6" fmla="val -21953"/>
            </a:avLst>
          </a:prstGeom>
          <a:solidFill>
            <a:srgbClr val="0066b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Aligner</a:t>
            </a:r>
            <a:endParaRPr b="0" lang="en-DK" sz="1600" spc="-1" strike="noStrike">
              <a:latin typeface="Arial"/>
            </a:endParaRPr>
          </a:p>
        </p:txBody>
      </p:sp>
      <p:sp>
        <p:nvSpPr>
          <p:cNvPr id="298" name="CustomShape 13"/>
          <p:cNvSpPr/>
          <p:nvPr/>
        </p:nvSpPr>
        <p:spPr>
          <a:xfrm>
            <a:off x="1736280" y="4846320"/>
            <a:ext cx="1078920" cy="365040"/>
          </a:xfrm>
          <a:prstGeom prst="borderCallout2">
            <a:avLst>
              <a:gd name="adj1" fmla="val 18750"/>
              <a:gd name="adj2" fmla="val -8333"/>
              <a:gd name="adj3" fmla="val 52601"/>
              <a:gd name="adj4" fmla="val -16333"/>
              <a:gd name="adj5" fmla="val -98425"/>
              <a:gd name="adj6" fmla="val -16333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Known</a:t>
            </a:r>
            <a:endParaRPr b="0" lang="en-DK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Sequences</a:t>
            </a:r>
            <a:endParaRPr b="0" lang="en-DK" sz="1200" spc="-1" strike="noStrike">
              <a:latin typeface="Arial"/>
            </a:endParaRPr>
          </a:p>
        </p:txBody>
      </p:sp>
      <p:sp>
        <p:nvSpPr>
          <p:cNvPr id="299" name="CustomShape 14"/>
          <p:cNvSpPr/>
          <p:nvPr/>
        </p:nvSpPr>
        <p:spPr>
          <a:xfrm>
            <a:off x="1680480" y="5254560"/>
            <a:ext cx="1188000" cy="456480"/>
          </a:xfrm>
          <a:prstGeom prst="borderCallout2">
            <a:avLst>
              <a:gd name="adj1" fmla="val 18750"/>
              <a:gd name="adj2" fmla="val -8333"/>
              <a:gd name="adj3" fmla="val 43583"/>
              <a:gd name="adj4" fmla="val -17921"/>
              <a:gd name="adj5" fmla="val -169157"/>
              <a:gd name="adj6" fmla="val -18194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Dictionary for </a:t>
            </a:r>
            <a:endParaRPr b="0" lang="en-DK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predicting</a:t>
            </a:r>
            <a:endParaRPr b="0" lang="en-DK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/>
          <p:nvPr/>
        </p:nvSpPr>
        <p:spPr>
          <a:xfrm>
            <a:off x="1774800" y="426240"/>
            <a:ext cx="9311400" cy="9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Examples of WGS Tools</a:t>
            </a:r>
            <a:endParaRPr b="0" lang="en-DK" sz="3000" spc="-1" strike="noStrike">
              <a:latin typeface="Arial"/>
            </a:endParaRPr>
          </a:p>
        </p:txBody>
      </p:sp>
      <p:sp>
        <p:nvSpPr>
          <p:cNvPr id="301" name="TextShape 2"/>
          <p:cNvSpPr/>
          <p:nvPr/>
        </p:nvSpPr>
        <p:spPr>
          <a:xfrm>
            <a:off x="1774800" y="1706400"/>
            <a:ext cx="9311400" cy="45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KmerFinder: </a:t>
            </a:r>
            <a:endParaRPr b="0" lang="en-DK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Mapping of k-mers</a:t>
            </a:r>
            <a:endParaRPr b="0" lang="en-DK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Typers (MLST, SalmonellaTypeFinder, SerotypeFinder):</a:t>
            </a:r>
            <a:endParaRPr b="0" lang="en-DK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Find DNA sequences, with accuracy at variant level</a:t>
            </a:r>
            <a:endParaRPr b="0" lang="en-DK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Dictionary relating type with sequence variants scheme</a:t>
            </a:r>
            <a:endParaRPr b="0" lang="en-DK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Finders (ResFinder, VirulenceFinder, PlasmidFinder):</a:t>
            </a:r>
            <a:endParaRPr b="0" lang="en-DK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Find DNA sequences</a:t>
            </a:r>
            <a:endParaRPr b="0" lang="en-DK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Dictionary relating sequences with phenotype</a:t>
            </a:r>
            <a:endParaRPr b="0" lang="en-DK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MutationFinders (PointFinder):</a:t>
            </a:r>
            <a:endParaRPr b="0" lang="en-DK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Find point variations (not interested in sequence)</a:t>
            </a:r>
            <a:endParaRPr b="0" lang="en-DK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Dictionary relating point variation with phenotype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302" name="TextShape 3"/>
          <p:cNvSpPr/>
          <p:nvPr/>
        </p:nvSpPr>
        <p:spPr>
          <a:xfrm>
            <a:off x="0" y="69120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TextShape 4"/>
          <p:cNvSpPr/>
          <p:nvPr/>
        </p:nvSpPr>
        <p:spPr>
          <a:xfrm>
            <a:off x="11506320" y="6541200"/>
            <a:ext cx="4316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349"/>
              </a:spcBef>
              <a:buNone/>
            </a:pPr>
            <a:fld id="{2240827C-9103-4291-8D8D-9A34996BDE49}" type="slidenum"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 b="0" lang="en-DK" sz="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/>
          <p:nvPr/>
        </p:nvSpPr>
        <p:spPr>
          <a:xfrm>
            <a:off x="1774800" y="426240"/>
            <a:ext cx="9311400" cy="9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What does the Blue Box of Finders?</a:t>
            </a:r>
            <a:endParaRPr b="0" lang="en-DK" sz="3000" spc="-1" strike="noStrike">
              <a:latin typeface="Arial"/>
            </a:endParaRPr>
          </a:p>
        </p:txBody>
      </p:sp>
      <p:sp>
        <p:nvSpPr>
          <p:cNvPr id="305" name="TextShape 2"/>
          <p:cNvSpPr/>
          <p:nvPr/>
        </p:nvSpPr>
        <p:spPr>
          <a:xfrm>
            <a:off x="0" y="69120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TextShape 3"/>
          <p:cNvSpPr/>
          <p:nvPr/>
        </p:nvSpPr>
        <p:spPr>
          <a:xfrm>
            <a:off x="11506320" y="6541200"/>
            <a:ext cx="4316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349"/>
              </a:spcBef>
              <a:buNone/>
            </a:pPr>
            <a:fld id="{512B2DB2-7B6F-4BA7-BAEE-77530701BD39}" type="slidenum"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 b="0" lang="en-DK" sz="700" spc="-1" strike="noStrike"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1188720" y="2377440"/>
            <a:ext cx="1553760" cy="2102400"/>
          </a:xfrm>
          <a:prstGeom prst="flowChartMagneticDisk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Tool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308" name="Line 5"/>
          <p:cNvSpPr/>
          <p:nvPr/>
        </p:nvSpPr>
        <p:spPr>
          <a:xfrm>
            <a:off x="5394960" y="2286000"/>
            <a:ext cx="360" cy="283464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Line 6"/>
          <p:cNvSpPr/>
          <p:nvPr/>
        </p:nvSpPr>
        <p:spPr>
          <a:xfrm>
            <a:off x="3474720" y="3383280"/>
            <a:ext cx="128016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7"/>
          <p:cNvSpPr/>
          <p:nvPr/>
        </p:nvSpPr>
        <p:spPr>
          <a:xfrm>
            <a:off x="6949440" y="1737360"/>
            <a:ext cx="3016800" cy="639360"/>
          </a:xfrm>
          <a:custGeom>
            <a:avLst/>
            <a:gdLst/>
            <a:ahLst/>
            <a:rect l="l" t="t" r="r" b="b"/>
            <a:pathLst>
              <a:path w="8384" h="1780">
                <a:moveTo>
                  <a:pt x="296" y="0"/>
                </a:moveTo>
                <a:cubicBezTo>
                  <a:pt x="148" y="0"/>
                  <a:pt x="0" y="148"/>
                  <a:pt x="0" y="296"/>
                </a:cubicBezTo>
                <a:lnTo>
                  <a:pt x="0" y="1482"/>
                </a:lnTo>
                <a:cubicBezTo>
                  <a:pt x="0" y="1630"/>
                  <a:pt x="148" y="1779"/>
                  <a:pt x="296" y="1779"/>
                </a:cubicBezTo>
                <a:lnTo>
                  <a:pt x="8086" y="1779"/>
                </a:lnTo>
                <a:cubicBezTo>
                  <a:pt x="8234" y="1779"/>
                  <a:pt x="8383" y="1630"/>
                  <a:pt x="8383" y="1482"/>
                </a:cubicBezTo>
                <a:lnTo>
                  <a:pt x="8383" y="296"/>
                </a:lnTo>
                <a:cubicBezTo>
                  <a:pt x="8383" y="148"/>
                  <a:pt x="8234" y="0"/>
                  <a:pt x="8086" y="0"/>
                </a:cubicBezTo>
                <a:lnTo>
                  <a:pt x="296" y="0"/>
                </a:lnTo>
              </a:path>
            </a:pathLst>
          </a:custGeom>
          <a:solidFill>
            <a:srgbClr val="adc5e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Run aligner with </a:t>
            </a:r>
            <a:endParaRPr b="0" lang="en-DK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 parameters required</a:t>
            </a:r>
            <a:endParaRPr b="0" lang="en-DK" sz="1400" spc="-1" strike="noStrike">
              <a:latin typeface="Arial"/>
            </a:endParaRPr>
          </a:p>
        </p:txBody>
      </p:sp>
      <p:sp>
        <p:nvSpPr>
          <p:cNvPr id="311" name="CustomShape 8"/>
          <p:cNvSpPr/>
          <p:nvPr/>
        </p:nvSpPr>
        <p:spPr>
          <a:xfrm rot="5403000">
            <a:off x="8275680" y="2513880"/>
            <a:ext cx="456480" cy="365040"/>
          </a:xfrm>
          <a:custGeom>
            <a:avLst/>
            <a:gdLst/>
            <a:ahLst/>
            <a:rect l="l" t="t" r="r" b="b"/>
            <a:pathLst>
              <a:path w="1273" h="1018">
                <a:moveTo>
                  <a:pt x="0" y="255"/>
                </a:moveTo>
                <a:lnTo>
                  <a:pt x="953" y="254"/>
                </a:lnTo>
                <a:lnTo>
                  <a:pt x="953" y="0"/>
                </a:lnTo>
                <a:lnTo>
                  <a:pt x="1272" y="509"/>
                </a:lnTo>
                <a:lnTo>
                  <a:pt x="955" y="1017"/>
                </a:lnTo>
                <a:lnTo>
                  <a:pt x="954" y="762"/>
                </a:lnTo>
                <a:lnTo>
                  <a:pt x="1" y="763"/>
                </a:lnTo>
                <a:lnTo>
                  <a:pt x="0" y="255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9"/>
          <p:cNvSpPr/>
          <p:nvPr/>
        </p:nvSpPr>
        <p:spPr>
          <a:xfrm>
            <a:off x="6949440" y="3017520"/>
            <a:ext cx="3016800" cy="639360"/>
          </a:xfrm>
          <a:custGeom>
            <a:avLst/>
            <a:gdLst/>
            <a:ahLst/>
            <a:rect l="l" t="t" r="r" b="b"/>
            <a:pathLst>
              <a:path w="8384" h="1780">
                <a:moveTo>
                  <a:pt x="296" y="0"/>
                </a:moveTo>
                <a:cubicBezTo>
                  <a:pt x="148" y="0"/>
                  <a:pt x="0" y="148"/>
                  <a:pt x="0" y="296"/>
                </a:cubicBezTo>
                <a:lnTo>
                  <a:pt x="0" y="1482"/>
                </a:lnTo>
                <a:cubicBezTo>
                  <a:pt x="0" y="1630"/>
                  <a:pt x="148" y="1779"/>
                  <a:pt x="296" y="1779"/>
                </a:cubicBezTo>
                <a:lnTo>
                  <a:pt x="8086" y="1779"/>
                </a:lnTo>
                <a:cubicBezTo>
                  <a:pt x="8234" y="1779"/>
                  <a:pt x="8383" y="1630"/>
                  <a:pt x="8383" y="1482"/>
                </a:cubicBezTo>
                <a:lnTo>
                  <a:pt x="8383" y="296"/>
                </a:lnTo>
                <a:cubicBezTo>
                  <a:pt x="8383" y="148"/>
                  <a:pt x="8234" y="0"/>
                  <a:pt x="8086" y="0"/>
                </a:cubicBezTo>
                <a:lnTo>
                  <a:pt x="296" y="0"/>
                </a:lnTo>
              </a:path>
            </a:pathLst>
          </a:custGeom>
          <a:solidFill>
            <a:srgbClr val="adc5e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Choose hits on the database </a:t>
            </a:r>
            <a:endParaRPr b="0" lang="en-DK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 the prediction</a:t>
            </a:r>
            <a:endParaRPr b="0" lang="en-DK" sz="1400" spc="-1" strike="noStrike">
              <a:latin typeface="Arial"/>
            </a:endParaRPr>
          </a:p>
        </p:txBody>
      </p:sp>
      <p:sp>
        <p:nvSpPr>
          <p:cNvPr id="313" name="CustomShape 10"/>
          <p:cNvSpPr/>
          <p:nvPr/>
        </p:nvSpPr>
        <p:spPr>
          <a:xfrm rot="5403000">
            <a:off x="6812640" y="4342320"/>
            <a:ext cx="1553760" cy="365040"/>
          </a:xfrm>
          <a:custGeom>
            <a:avLst/>
            <a:gdLst/>
            <a:ahLst/>
            <a:rect l="l" t="t" r="r" b="b"/>
            <a:pathLst>
              <a:path w="4320" h="1018">
                <a:moveTo>
                  <a:pt x="0" y="257"/>
                </a:moveTo>
                <a:lnTo>
                  <a:pt x="3239" y="254"/>
                </a:lnTo>
                <a:lnTo>
                  <a:pt x="3238" y="0"/>
                </a:lnTo>
                <a:lnTo>
                  <a:pt x="4319" y="507"/>
                </a:lnTo>
                <a:lnTo>
                  <a:pt x="3240" y="1017"/>
                </a:lnTo>
                <a:lnTo>
                  <a:pt x="3240" y="762"/>
                </a:lnTo>
                <a:lnTo>
                  <a:pt x="1" y="765"/>
                </a:lnTo>
                <a:lnTo>
                  <a:pt x="0" y="257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11"/>
          <p:cNvSpPr/>
          <p:nvPr/>
        </p:nvSpPr>
        <p:spPr>
          <a:xfrm rot="5403000">
            <a:off x="9007560" y="3793680"/>
            <a:ext cx="456480" cy="365040"/>
          </a:xfrm>
          <a:custGeom>
            <a:avLst/>
            <a:gdLst/>
            <a:ahLst/>
            <a:rect l="l" t="t" r="r" b="b"/>
            <a:pathLst>
              <a:path w="1272" h="1018">
                <a:moveTo>
                  <a:pt x="0" y="255"/>
                </a:moveTo>
                <a:lnTo>
                  <a:pt x="953" y="254"/>
                </a:lnTo>
                <a:lnTo>
                  <a:pt x="952" y="0"/>
                </a:lnTo>
                <a:lnTo>
                  <a:pt x="1271" y="509"/>
                </a:lnTo>
                <a:lnTo>
                  <a:pt x="954" y="1017"/>
                </a:lnTo>
                <a:lnTo>
                  <a:pt x="954" y="762"/>
                </a:lnTo>
                <a:lnTo>
                  <a:pt x="1" y="763"/>
                </a:lnTo>
                <a:lnTo>
                  <a:pt x="0" y="255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2"/>
          <p:cNvSpPr/>
          <p:nvPr/>
        </p:nvSpPr>
        <p:spPr>
          <a:xfrm>
            <a:off x="8157600" y="4261680"/>
            <a:ext cx="2193840" cy="547920"/>
          </a:xfrm>
          <a:custGeom>
            <a:avLst/>
            <a:gdLst/>
            <a:ahLst/>
            <a:rect l="l" t="t" r="r" b="b"/>
            <a:pathLst>
              <a:path w="6098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5842" y="1524"/>
                </a:lnTo>
                <a:cubicBezTo>
                  <a:pt x="5969" y="1524"/>
                  <a:pt x="6097" y="1397"/>
                  <a:pt x="6097" y="1270"/>
                </a:cubicBezTo>
                <a:lnTo>
                  <a:pt x="6097" y="254"/>
                </a:lnTo>
                <a:cubicBezTo>
                  <a:pt x="6097" y="127"/>
                  <a:pt x="5969" y="0"/>
                  <a:pt x="5842" y="0"/>
                </a:cubicBezTo>
                <a:lnTo>
                  <a:pt x="254" y="0"/>
                </a:lnTo>
              </a:path>
            </a:pathLst>
          </a:custGeom>
          <a:solidFill>
            <a:srgbClr val="adc5e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Find point variations that </a:t>
            </a:r>
            <a:endParaRPr b="0" lang="en-DK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matter for the prediction</a:t>
            </a:r>
            <a:endParaRPr b="0" lang="en-DK" sz="1400" spc="-1" strike="noStrike">
              <a:latin typeface="Arial"/>
            </a:endParaRPr>
          </a:p>
        </p:txBody>
      </p:sp>
      <p:sp>
        <p:nvSpPr>
          <p:cNvPr id="316" name="CustomShape 13"/>
          <p:cNvSpPr/>
          <p:nvPr/>
        </p:nvSpPr>
        <p:spPr>
          <a:xfrm>
            <a:off x="6949440" y="5394960"/>
            <a:ext cx="3016800" cy="639360"/>
          </a:xfrm>
          <a:custGeom>
            <a:avLst/>
            <a:gdLst/>
            <a:ahLst/>
            <a:rect l="l" t="t" r="r" b="b"/>
            <a:pathLst>
              <a:path w="8384" h="1780">
                <a:moveTo>
                  <a:pt x="296" y="0"/>
                </a:moveTo>
                <a:cubicBezTo>
                  <a:pt x="148" y="0"/>
                  <a:pt x="0" y="148"/>
                  <a:pt x="0" y="296"/>
                </a:cubicBezTo>
                <a:lnTo>
                  <a:pt x="0" y="1482"/>
                </a:lnTo>
                <a:cubicBezTo>
                  <a:pt x="0" y="1630"/>
                  <a:pt x="148" y="1779"/>
                  <a:pt x="296" y="1779"/>
                </a:cubicBezTo>
                <a:lnTo>
                  <a:pt x="8086" y="1779"/>
                </a:lnTo>
                <a:cubicBezTo>
                  <a:pt x="8234" y="1779"/>
                  <a:pt x="8383" y="1630"/>
                  <a:pt x="8383" y="1482"/>
                </a:cubicBezTo>
                <a:lnTo>
                  <a:pt x="8383" y="296"/>
                </a:lnTo>
                <a:cubicBezTo>
                  <a:pt x="8383" y="148"/>
                  <a:pt x="8234" y="0"/>
                  <a:pt x="8086" y="0"/>
                </a:cubicBezTo>
                <a:lnTo>
                  <a:pt x="296" y="0"/>
                </a:lnTo>
              </a:path>
            </a:pathLst>
          </a:custGeom>
          <a:solidFill>
            <a:srgbClr val="adc5e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Map sequences/point variations </a:t>
            </a:r>
            <a:endParaRPr b="0" lang="en-DK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 predict phenotypes</a:t>
            </a:r>
            <a:endParaRPr b="0" lang="en-DK" sz="1400" spc="-1" strike="noStrike">
              <a:latin typeface="Arial"/>
            </a:endParaRPr>
          </a:p>
        </p:txBody>
      </p:sp>
      <p:sp>
        <p:nvSpPr>
          <p:cNvPr id="317" name="CustomShape 14"/>
          <p:cNvSpPr/>
          <p:nvPr/>
        </p:nvSpPr>
        <p:spPr>
          <a:xfrm rot="5403000">
            <a:off x="9053280" y="4937760"/>
            <a:ext cx="365400" cy="365040"/>
          </a:xfrm>
          <a:custGeom>
            <a:avLst/>
            <a:gdLst/>
            <a:ahLst/>
            <a:rect l="l" t="t" r="r" b="b"/>
            <a:pathLst>
              <a:path w="1019" h="1018">
                <a:moveTo>
                  <a:pt x="0" y="255"/>
                </a:moveTo>
                <a:lnTo>
                  <a:pt x="763" y="254"/>
                </a:lnTo>
                <a:lnTo>
                  <a:pt x="762" y="0"/>
                </a:lnTo>
                <a:lnTo>
                  <a:pt x="1018" y="507"/>
                </a:lnTo>
                <a:lnTo>
                  <a:pt x="764" y="1017"/>
                </a:lnTo>
                <a:lnTo>
                  <a:pt x="764" y="762"/>
                </a:lnTo>
                <a:lnTo>
                  <a:pt x="1" y="763"/>
                </a:lnTo>
                <a:lnTo>
                  <a:pt x="0" y="255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/>
          <p:nvPr/>
        </p:nvSpPr>
        <p:spPr>
          <a:xfrm>
            <a:off x="1774800" y="426240"/>
            <a:ext cx="9311400" cy="9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Why predictions?</a:t>
            </a:r>
            <a:endParaRPr b="0" lang="en-DK" sz="3000" spc="-1" strike="noStrike">
              <a:latin typeface="Arial"/>
            </a:endParaRPr>
          </a:p>
        </p:txBody>
      </p:sp>
      <p:sp>
        <p:nvSpPr>
          <p:cNvPr id="319" name="TextShape 2"/>
          <p:cNvSpPr/>
          <p:nvPr/>
        </p:nvSpPr>
        <p:spPr>
          <a:xfrm>
            <a:off x="1774800" y="1706400"/>
            <a:ext cx="9311400" cy="45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sure can we be of our findings?</a:t>
            </a:r>
            <a:endParaRPr b="0" lang="en-DK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related issues:</a:t>
            </a:r>
            <a:endParaRPr b="0" lang="en-DK" sz="18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Sequencing</a:t>
            </a:r>
            <a:endParaRPr b="0" lang="en-DK" sz="18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Assembly</a:t>
            </a:r>
            <a:endParaRPr b="0" lang="en-DK" sz="18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Database sequences</a:t>
            </a:r>
            <a:endParaRPr b="0" lang="en-DK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Biology related issues:</a:t>
            </a:r>
            <a:endParaRPr b="0" lang="en-DK" sz="18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Functionality of found sequences</a:t>
            </a:r>
            <a:endParaRPr b="0" lang="en-DK" sz="18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Duplication of sequences</a:t>
            </a:r>
            <a:endParaRPr b="0" lang="en-DK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Objective related issues:</a:t>
            </a:r>
            <a:endParaRPr b="0" lang="en-DK" sz="18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Finding point variants vs sequences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320" name="TextShape 3"/>
          <p:cNvSpPr/>
          <p:nvPr/>
        </p:nvSpPr>
        <p:spPr>
          <a:xfrm>
            <a:off x="0" y="69120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TextShape 4"/>
          <p:cNvSpPr/>
          <p:nvPr/>
        </p:nvSpPr>
        <p:spPr>
          <a:xfrm>
            <a:off x="11506320" y="6541200"/>
            <a:ext cx="4316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349"/>
              </a:spcBef>
              <a:buNone/>
            </a:pPr>
            <a:fld id="{8EC2E811-4889-4ED9-95FB-5AE3F57F0F13}" type="slidenum"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 b="0" lang="en-DK" sz="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/>
          <p:nvPr/>
        </p:nvSpPr>
        <p:spPr>
          <a:xfrm>
            <a:off x="1774800" y="426240"/>
            <a:ext cx="9311400" cy="9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But wait… why not to use the existing Finders?</a:t>
            </a:r>
            <a:endParaRPr b="0" lang="en-DK" sz="3000" spc="-1" strike="noStrike">
              <a:latin typeface="Arial"/>
            </a:endParaRPr>
          </a:p>
        </p:txBody>
      </p:sp>
      <p:sp>
        <p:nvSpPr>
          <p:cNvPr id="323" name="TextShape 2"/>
          <p:cNvSpPr/>
          <p:nvPr/>
        </p:nvSpPr>
        <p:spPr>
          <a:xfrm>
            <a:off x="1774800" y="1706400"/>
            <a:ext cx="9311400" cy="45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 your own database</a:t>
            </a:r>
            <a:endParaRPr b="0" lang="en-DK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Analyze the data instead of simple predictions</a:t>
            </a:r>
            <a:endParaRPr b="0" lang="en-DK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More flexibility with the parameters of the aligners</a:t>
            </a:r>
            <a:endParaRPr b="0" lang="en-DK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Control of the methods of your tool</a:t>
            </a:r>
            <a:endParaRPr b="0" lang="en-DK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New approaches to predict from the results of the alignment</a:t>
            </a:r>
            <a:endParaRPr b="0" lang="en-DK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Avoid redundancy in research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324" name="TextShape 3"/>
          <p:cNvSpPr/>
          <p:nvPr/>
        </p:nvSpPr>
        <p:spPr>
          <a:xfrm>
            <a:off x="0" y="69120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TextShape 4"/>
          <p:cNvSpPr/>
          <p:nvPr/>
        </p:nvSpPr>
        <p:spPr>
          <a:xfrm>
            <a:off x="11506320" y="6541200"/>
            <a:ext cx="4316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349"/>
              </a:spcBef>
              <a:buNone/>
            </a:pPr>
            <a:fld id="{5B3CF0CA-8E7D-4C0A-BEA7-F54F21EF61A9}" type="slidenum"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 b="0" lang="en-DK" sz="700" spc="-1" strike="noStrike"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6217920" y="3931920"/>
            <a:ext cx="2833920" cy="27424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MORE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PUSHING</a:t>
            </a:r>
            <a:endParaRPr b="0" lang="en-DK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BUTTON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WHEN DOING</a:t>
            </a:r>
            <a:endParaRPr b="0" lang="en-DK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RESEARCH</a:t>
            </a:r>
            <a:endParaRPr b="0" lang="en-D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/>
          <p:nvPr/>
        </p:nvSpPr>
        <p:spPr>
          <a:xfrm>
            <a:off x="1774800" y="426240"/>
            <a:ext cx="9311400" cy="9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Example: ResFinder</a:t>
            </a:r>
            <a:endParaRPr b="0" lang="en-DK" sz="3000" spc="-1" strike="noStrike">
              <a:latin typeface="Arial"/>
            </a:endParaRPr>
          </a:p>
        </p:txBody>
      </p:sp>
      <p:sp>
        <p:nvSpPr>
          <p:cNvPr id="328" name="TextShape 2"/>
          <p:cNvSpPr/>
          <p:nvPr/>
        </p:nvSpPr>
        <p:spPr>
          <a:xfrm>
            <a:off x="0" y="6912000"/>
            <a:ext cx="3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TextShape 3"/>
          <p:cNvSpPr/>
          <p:nvPr/>
        </p:nvSpPr>
        <p:spPr>
          <a:xfrm>
            <a:off x="11506320" y="6541200"/>
            <a:ext cx="4316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349"/>
              </a:spcBef>
              <a:buNone/>
            </a:pPr>
            <a:fld id="{51B1A7E1-CA69-4E24-8BF7-C701A8B9890E}" type="slidenum"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 b="0" lang="en-DK" sz="700" spc="-1" strike="noStrike">
              <a:latin typeface="Arial"/>
            </a:endParaRPr>
          </a:p>
        </p:txBody>
      </p:sp>
      <p:sp>
        <p:nvSpPr>
          <p:cNvPr id="330" name="CustomShape 4"/>
          <p:cNvSpPr/>
          <p:nvPr/>
        </p:nvSpPr>
        <p:spPr>
          <a:xfrm>
            <a:off x="822960" y="2286000"/>
            <a:ext cx="1736640" cy="456480"/>
          </a:xfrm>
          <a:custGeom>
            <a:avLst/>
            <a:gdLst/>
            <a:ahLst/>
            <a:rect l="l" t="t" r="r" b="b"/>
            <a:pathLst>
              <a:path w="4828" h="1272">
                <a:moveTo>
                  <a:pt x="211" y="0"/>
                </a:moveTo>
                <a:cubicBezTo>
                  <a:pt x="105" y="0"/>
                  <a:pt x="0" y="105"/>
                  <a:pt x="0" y="211"/>
                </a:cubicBezTo>
                <a:lnTo>
                  <a:pt x="0" y="1059"/>
                </a:lnTo>
                <a:cubicBezTo>
                  <a:pt x="0" y="1165"/>
                  <a:pt x="105" y="1271"/>
                  <a:pt x="211" y="1271"/>
                </a:cubicBezTo>
                <a:lnTo>
                  <a:pt x="4615" y="1271"/>
                </a:lnTo>
                <a:cubicBezTo>
                  <a:pt x="4721" y="1271"/>
                  <a:pt x="4827" y="1165"/>
                  <a:pt x="4827" y="1059"/>
                </a:cubicBezTo>
                <a:lnTo>
                  <a:pt x="4827" y="211"/>
                </a:lnTo>
                <a:cubicBezTo>
                  <a:pt x="4827" y="105"/>
                  <a:pt x="4721" y="0"/>
                  <a:pt x="4615" y="0"/>
                </a:cubicBezTo>
                <a:lnTo>
                  <a:pt x="211" y="0"/>
                </a:lnTo>
              </a:path>
            </a:pathLst>
          </a:custGeom>
          <a:solidFill>
            <a:srgbClr val="1b75b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FASTA data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331" name="CustomShape 5"/>
          <p:cNvSpPr/>
          <p:nvPr/>
        </p:nvSpPr>
        <p:spPr>
          <a:xfrm>
            <a:off x="822960" y="4931280"/>
            <a:ext cx="1736640" cy="456480"/>
          </a:xfrm>
          <a:custGeom>
            <a:avLst/>
            <a:gdLst/>
            <a:ahLst/>
            <a:rect l="l" t="t" r="r" b="b"/>
            <a:pathLst>
              <a:path w="4828" h="1272">
                <a:moveTo>
                  <a:pt x="211" y="0"/>
                </a:moveTo>
                <a:cubicBezTo>
                  <a:pt x="105" y="0"/>
                  <a:pt x="0" y="105"/>
                  <a:pt x="0" y="211"/>
                </a:cubicBezTo>
                <a:lnTo>
                  <a:pt x="0" y="1059"/>
                </a:lnTo>
                <a:cubicBezTo>
                  <a:pt x="0" y="1165"/>
                  <a:pt x="105" y="1271"/>
                  <a:pt x="211" y="1271"/>
                </a:cubicBezTo>
                <a:lnTo>
                  <a:pt x="4615" y="1271"/>
                </a:lnTo>
                <a:cubicBezTo>
                  <a:pt x="4721" y="1271"/>
                  <a:pt x="4827" y="1165"/>
                  <a:pt x="4827" y="1059"/>
                </a:cubicBezTo>
                <a:lnTo>
                  <a:pt x="4827" y="211"/>
                </a:lnTo>
                <a:cubicBezTo>
                  <a:pt x="4827" y="105"/>
                  <a:pt x="4721" y="0"/>
                  <a:pt x="4615" y="0"/>
                </a:cubicBezTo>
                <a:lnTo>
                  <a:pt x="211" y="0"/>
                </a:lnTo>
              </a:path>
            </a:pathLst>
          </a:custGeom>
          <a:solidFill>
            <a:srgbClr val="0066b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FASTQ data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332" name="CustomShape 6"/>
          <p:cNvSpPr/>
          <p:nvPr/>
        </p:nvSpPr>
        <p:spPr>
          <a:xfrm>
            <a:off x="2926080" y="2286000"/>
            <a:ext cx="1919520" cy="456480"/>
          </a:xfrm>
          <a:custGeom>
            <a:avLst/>
            <a:gdLst/>
            <a:ahLst/>
            <a:rect l="l" t="t" r="r" b="b"/>
            <a:pathLst>
              <a:path w="5336" h="1272">
                <a:moveTo>
                  <a:pt x="0" y="317"/>
                </a:moveTo>
                <a:lnTo>
                  <a:pt x="4001" y="317"/>
                </a:lnTo>
                <a:lnTo>
                  <a:pt x="4001" y="0"/>
                </a:lnTo>
                <a:lnTo>
                  <a:pt x="5335" y="635"/>
                </a:lnTo>
                <a:lnTo>
                  <a:pt x="4001" y="1271"/>
                </a:lnTo>
                <a:lnTo>
                  <a:pt x="4001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adc5e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BlastN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333" name="CustomShape 7"/>
          <p:cNvSpPr/>
          <p:nvPr/>
        </p:nvSpPr>
        <p:spPr>
          <a:xfrm>
            <a:off x="2926080" y="4931280"/>
            <a:ext cx="1919520" cy="456480"/>
          </a:xfrm>
          <a:custGeom>
            <a:avLst/>
            <a:gdLst/>
            <a:ahLst/>
            <a:rect l="l" t="t" r="r" b="b"/>
            <a:pathLst>
              <a:path w="5336" h="1272">
                <a:moveTo>
                  <a:pt x="0" y="317"/>
                </a:moveTo>
                <a:lnTo>
                  <a:pt x="4001" y="317"/>
                </a:lnTo>
                <a:lnTo>
                  <a:pt x="4001" y="0"/>
                </a:lnTo>
                <a:lnTo>
                  <a:pt x="5335" y="635"/>
                </a:lnTo>
                <a:lnTo>
                  <a:pt x="4001" y="1271"/>
                </a:lnTo>
                <a:lnTo>
                  <a:pt x="4001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adc5e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KMA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334" name="CustomShape 8"/>
          <p:cNvSpPr/>
          <p:nvPr/>
        </p:nvSpPr>
        <p:spPr>
          <a:xfrm>
            <a:off x="4937760" y="2194560"/>
            <a:ext cx="1828080" cy="3474000"/>
          </a:xfrm>
          <a:custGeom>
            <a:avLst/>
            <a:gdLst/>
            <a:ahLst/>
            <a:rect l="l" t="t" r="r" b="b"/>
            <a:pathLst>
              <a:path w="5082" h="9654">
                <a:moveTo>
                  <a:pt x="846" y="0"/>
                </a:moveTo>
                <a:cubicBezTo>
                  <a:pt x="423" y="0"/>
                  <a:pt x="0" y="423"/>
                  <a:pt x="0" y="846"/>
                </a:cubicBezTo>
                <a:lnTo>
                  <a:pt x="0" y="8806"/>
                </a:lnTo>
                <a:cubicBezTo>
                  <a:pt x="0" y="9229"/>
                  <a:pt x="423" y="9653"/>
                  <a:pt x="846" y="9653"/>
                </a:cubicBezTo>
                <a:lnTo>
                  <a:pt x="4234" y="9653"/>
                </a:lnTo>
                <a:cubicBezTo>
                  <a:pt x="4657" y="9653"/>
                  <a:pt x="5081" y="9229"/>
                  <a:pt x="5081" y="8806"/>
                </a:cubicBezTo>
                <a:lnTo>
                  <a:pt x="5081" y="846"/>
                </a:lnTo>
                <a:cubicBezTo>
                  <a:pt x="5081" y="423"/>
                  <a:pt x="4657" y="0"/>
                  <a:pt x="4234" y="0"/>
                </a:cubicBezTo>
                <a:lnTo>
                  <a:pt x="84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Choose aligned </a:t>
            </a:r>
            <a:endParaRPr b="0" lang="en-DK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sequences that </a:t>
            </a:r>
            <a:endParaRPr b="0" lang="en-DK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could predict </a:t>
            </a:r>
            <a:endParaRPr b="0" lang="en-DK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phenotype of </a:t>
            </a:r>
            <a:endParaRPr b="0" lang="en-DK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Single Cell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335" name="CustomShape 9"/>
          <p:cNvSpPr/>
          <p:nvPr/>
        </p:nvSpPr>
        <p:spPr>
          <a:xfrm>
            <a:off x="1463040" y="3200400"/>
            <a:ext cx="1279440" cy="1279440"/>
          </a:xfrm>
          <a:prstGeom prst="ellipse">
            <a:avLst/>
          </a:prstGeom>
          <a:solidFill>
            <a:srgbClr val="826aa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Known</a:t>
            </a:r>
            <a:endParaRPr b="0" lang="en-DK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AMR</a:t>
            </a:r>
            <a:endParaRPr b="0" lang="en-DK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genes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336" name="Line 10"/>
          <p:cNvSpPr/>
          <p:nvPr/>
        </p:nvSpPr>
        <p:spPr>
          <a:xfrm flipV="1">
            <a:off x="2743200" y="2651760"/>
            <a:ext cx="1005840" cy="118872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Line 11"/>
          <p:cNvSpPr/>
          <p:nvPr/>
        </p:nvSpPr>
        <p:spPr>
          <a:xfrm>
            <a:off x="2743200" y="3840480"/>
            <a:ext cx="1005840" cy="118872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2"/>
          <p:cNvSpPr/>
          <p:nvPr/>
        </p:nvSpPr>
        <p:spPr>
          <a:xfrm>
            <a:off x="6858000" y="3657600"/>
            <a:ext cx="1919520" cy="456480"/>
          </a:xfrm>
          <a:custGeom>
            <a:avLst/>
            <a:gdLst/>
            <a:ahLst/>
            <a:rect l="l" t="t" r="r" b="b"/>
            <a:pathLst>
              <a:path w="5336" h="1272">
                <a:moveTo>
                  <a:pt x="0" y="317"/>
                </a:moveTo>
                <a:lnTo>
                  <a:pt x="4001" y="317"/>
                </a:lnTo>
                <a:lnTo>
                  <a:pt x="4001" y="0"/>
                </a:lnTo>
                <a:lnTo>
                  <a:pt x="5335" y="635"/>
                </a:lnTo>
                <a:lnTo>
                  <a:pt x="4001" y="1271"/>
                </a:lnTo>
                <a:lnTo>
                  <a:pt x="4001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adc5e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13"/>
          <p:cNvSpPr/>
          <p:nvPr/>
        </p:nvSpPr>
        <p:spPr>
          <a:xfrm>
            <a:off x="8869680" y="3566160"/>
            <a:ext cx="1828080" cy="547920"/>
          </a:xfrm>
          <a:custGeom>
            <a:avLst/>
            <a:gdLst/>
            <a:ahLst/>
            <a:rect l="l" t="t" r="r" b="b"/>
            <a:pathLst>
              <a:path w="5082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4826" y="1524"/>
                </a:lnTo>
                <a:cubicBezTo>
                  <a:pt x="4953" y="1524"/>
                  <a:pt x="5081" y="1397"/>
                  <a:pt x="5081" y="1270"/>
                </a:cubicBezTo>
                <a:lnTo>
                  <a:pt x="5081" y="254"/>
                </a:lnTo>
                <a:cubicBezTo>
                  <a:pt x="5081" y="127"/>
                  <a:pt x="4953" y="0"/>
                  <a:pt x="4826" y="0"/>
                </a:cubicBezTo>
                <a:lnTo>
                  <a:pt x="254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Phenotype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340" name="CustomShape 14"/>
          <p:cNvSpPr/>
          <p:nvPr/>
        </p:nvSpPr>
        <p:spPr>
          <a:xfrm>
            <a:off x="7040880" y="2194560"/>
            <a:ext cx="1645200" cy="822240"/>
          </a:xfrm>
          <a:prstGeom prst="ellipse">
            <a:avLst/>
          </a:prstGeom>
          <a:solidFill>
            <a:srgbClr val="826aa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Dictionary </a:t>
            </a:r>
            <a:endParaRPr b="0" lang="en-DK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genome-to</a:t>
            </a:r>
            <a:endParaRPr b="0" lang="en-DK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-phenotype</a:t>
            </a:r>
            <a:endParaRPr b="0" lang="en-DK" sz="1600" spc="-1" strike="noStrike">
              <a:latin typeface="Arial"/>
            </a:endParaRPr>
          </a:p>
        </p:txBody>
      </p:sp>
      <p:sp>
        <p:nvSpPr>
          <p:cNvPr id="341" name="Line 15"/>
          <p:cNvSpPr/>
          <p:nvPr/>
        </p:nvSpPr>
        <p:spPr>
          <a:xfrm>
            <a:off x="7863840" y="3017520"/>
            <a:ext cx="360" cy="73152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16"/>
          <p:cNvSpPr/>
          <p:nvPr/>
        </p:nvSpPr>
        <p:spPr>
          <a:xfrm>
            <a:off x="6765480" y="5669280"/>
            <a:ext cx="914760" cy="822240"/>
          </a:xfrm>
          <a:prstGeom prst="borderCallout2">
            <a:avLst>
              <a:gd name="adj1" fmla="val 18750"/>
              <a:gd name="adj2" fmla="val -8333"/>
              <a:gd name="adj3" fmla="val 23259"/>
              <a:gd name="adj4" fmla="val -90328"/>
              <a:gd name="adj5" fmla="val 0"/>
              <a:gd name="adj6" fmla="val -89699"/>
            </a:avLst>
          </a:prstGeom>
          <a:solidFill>
            <a:srgbClr val="adc5e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Identity </a:t>
            </a:r>
            <a:endParaRPr b="0" lang="en-DK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endParaRPr b="0" lang="en-DK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template </a:t>
            </a:r>
            <a:endParaRPr b="0" lang="en-DK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coverage</a:t>
            </a:r>
            <a:endParaRPr b="0" lang="en-DK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992</TotalTime>
  <Application>LibreOffice/7.3.0.3$Linux_X86_64 LibreOffice_project/30$Build-3</Application>
  <AppVersion>15.0000</AppVersion>
  <Words>4</Words>
  <Paragraphs>4</Paragraphs>
  <Company>DTU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2017-07-31T08:31:56Z</dcterms:created>
  <dc:creator>DTU</dc:creator>
  <dc:description/>
  <dc:language>en-US</dc:language>
  <cp:lastModifiedBy/>
  <dcterms:modified xsi:type="dcterms:W3CDTF">2022-02-22T09:15:52Z</dcterms:modified>
  <cp:revision>97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1</vt:i4>
  </property>
  <property fmtid="{D5CDD505-2E9C-101B-9397-08002B2CF9AE}" pid="7" name="PresentationFormat">
    <vt:lpwstr>Custom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3</vt:i4>
  </property>
  <property fmtid="{D5CDD505-2E9C-101B-9397-08002B2CF9AE}" pid="11" name="TemplafyLanguageCode">
    <vt:lpwstr>da-DK</vt:lpwstr>
  </property>
  <property fmtid="{D5CDD505-2E9C-101B-9397-08002B2CF9AE}" pid="12" name="TemplafyTemplateId">
    <vt:lpwstr>636806498818407840</vt:lpwstr>
  </property>
  <property fmtid="{D5CDD505-2E9C-101B-9397-08002B2CF9AE}" pid="13" name="TemplafyTenantId">
    <vt:lpwstr>dtu</vt:lpwstr>
  </property>
  <property fmtid="{D5CDD505-2E9C-101B-9397-08002B2CF9AE}" pid="14" name="TemplafyUserProfileId">
    <vt:lpwstr>637810483366250404</vt:lpwstr>
  </property>
  <property fmtid="{D5CDD505-2E9C-101B-9397-08002B2CF9AE}" pid="15" name="sdIsCodeFreeTemplate">
    <vt:lpwstr>True</vt:lpwstr>
  </property>
</Properties>
</file>